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1"/>
  </p:sldMasterIdLst>
  <p:notesMasterIdLst>
    <p:notesMasterId r:id="rId66"/>
  </p:notesMasterIdLst>
  <p:sldIdLst>
    <p:sldId id="512" r:id="rId2"/>
    <p:sldId id="455" r:id="rId3"/>
    <p:sldId id="431" r:id="rId4"/>
    <p:sldId id="504" r:id="rId5"/>
    <p:sldId id="499" r:id="rId6"/>
    <p:sldId id="468" r:id="rId7"/>
    <p:sldId id="486" r:id="rId8"/>
    <p:sldId id="487" r:id="rId9"/>
    <p:sldId id="488" r:id="rId10"/>
    <p:sldId id="409" r:id="rId11"/>
    <p:sldId id="489" r:id="rId12"/>
    <p:sldId id="490" r:id="rId13"/>
    <p:sldId id="491" r:id="rId14"/>
    <p:sldId id="505" r:id="rId15"/>
    <p:sldId id="506" r:id="rId16"/>
    <p:sldId id="307" r:id="rId17"/>
    <p:sldId id="345" r:id="rId18"/>
    <p:sldId id="432" r:id="rId19"/>
    <p:sldId id="309" r:id="rId20"/>
    <p:sldId id="414" r:id="rId21"/>
    <p:sldId id="311" r:id="rId22"/>
    <p:sldId id="313" r:id="rId23"/>
    <p:sldId id="312" r:id="rId24"/>
    <p:sldId id="433" r:id="rId25"/>
    <p:sldId id="481" r:id="rId26"/>
    <p:sldId id="415" r:id="rId27"/>
    <p:sldId id="469" r:id="rId28"/>
    <p:sldId id="477" r:id="rId29"/>
    <p:sldId id="478" r:id="rId30"/>
    <p:sldId id="480" r:id="rId31"/>
    <p:sldId id="479" r:id="rId32"/>
    <p:sldId id="470" r:id="rId33"/>
    <p:sldId id="472" r:id="rId34"/>
    <p:sldId id="434" r:id="rId35"/>
    <p:sldId id="513" r:id="rId36"/>
    <p:sldId id="508" r:id="rId37"/>
    <p:sldId id="494" r:id="rId38"/>
    <p:sldId id="460" r:id="rId39"/>
    <p:sldId id="421" r:id="rId40"/>
    <p:sldId id="462" r:id="rId41"/>
    <p:sldId id="461" r:id="rId42"/>
    <p:sldId id="463" r:id="rId43"/>
    <p:sldId id="483" r:id="rId44"/>
    <p:sldId id="492" r:id="rId45"/>
    <p:sldId id="445" r:id="rId46"/>
    <p:sldId id="484" r:id="rId47"/>
    <p:sldId id="373" r:id="rId48"/>
    <p:sldId id="374" r:id="rId49"/>
    <p:sldId id="497" r:id="rId50"/>
    <p:sldId id="507" r:id="rId51"/>
    <p:sldId id="435" r:id="rId52"/>
    <p:sldId id="474" r:id="rId53"/>
    <p:sldId id="473" r:id="rId54"/>
    <p:sldId id="340" r:id="rId55"/>
    <p:sldId id="501" r:id="rId56"/>
    <p:sldId id="422" r:id="rId57"/>
    <p:sldId id="424" r:id="rId58"/>
    <p:sldId id="465" r:id="rId59"/>
    <p:sldId id="466" r:id="rId60"/>
    <p:sldId id="503" r:id="rId61"/>
    <p:sldId id="509" r:id="rId62"/>
    <p:sldId id="510" r:id="rId63"/>
    <p:sldId id="420" r:id="rId64"/>
    <p:sldId id="511" r:id="rId65"/>
  </p:sldIdLst>
  <p:sldSz cx="9144000" cy="6858000" type="screen4x3"/>
  <p:notesSz cx="6858000" cy="9144000"/>
  <p:embeddedFontLst>
    <p:embeddedFont>
      <p:font typeface="Calibri" panose="020F0502020204030204" pitchFamily="34" charset="0"/>
      <p:regular r:id="rId67"/>
      <p:bold r:id="rId68"/>
      <p:italic r:id="rId69"/>
      <p:boldItalic r:id="rId70"/>
    </p:embeddedFont>
    <p:embeddedFont>
      <p:font typeface="Cambria" panose="02040503050406030204" pitchFamily="18" charset="0"/>
      <p:regular r:id="rId71"/>
      <p:bold r:id="rId72"/>
      <p:italic r:id="rId73"/>
      <p:boldItalic r:id="rId74"/>
    </p:embeddedFont>
    <p:embeddedFont>
      <p:font typeface="Consolas" panose="020B0609020204030204" pitchFamily="49" charset="0"/>
      <p:regular r:id="rId75"/>
      <p:bold r:id="rId76"/>
      <p:italic r:id="rId77"/>
      <p:boldItalic r:id="rId78"/>
    </p:embeddedFont>
    <p:embeddedFont>
      <p:font typeface="Lato" panose="020F0502020204030203" pitchFamily="34" charset="0"/>
      <p:regular r:id="rId79"/>
      <p:bold r:id="rId80"/>
      <p:italic r:id="rId81"/>
      <p:boldItalic r:id="rId82"/>
    </p:embeddedFont>
    <p:embeddedFont>
      <p:font typeface="Lato Black" panose="020F0502020204030204" pitchFamily="34" charset="0"/>
      <p:bold r:id="rId83"/>
      <p:italic r:id="rId84"/>
      <p:boldItalic r:id="rId85"/>
    </p:embeddedFont>
    <p:embeddedFont>
      <p:font typeface="Palatino Linotype" panose="02040502050505030304" pitchFamily="18" charset="0"/>
      <p:regular r:id="rId86"/>
      <p:bold r:id="rId87"/>
      <p:italic r:id="rId88"/>
      <p:boldItalic r:id="rId8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BEB"/>
    <a:srgbClr val="6BA645"/>
    <a:srgbClr val="FFFFFF"/>
    <a:srgbClr val="99D6CA"/>
    <a:srgbClr val="702FA1"/>
    <a:srgbClr val="EEEEEE"/>
    <a:srgbClr val="C4C4D5"/>
    <a:srgbClr val="CED6DC"/>
    <a:srgbClr val="DBDBDB"/>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2" autoAdjust="0"/>
    <p:restoredTop sz="81146" autoAdjust="0"/>
  </p:normalViewPr>
  <p:slideViewPr>
    <p:cSldViewPr snapToGrid="0">
      <p:cViewPr varScale="1">
        <p:scale>
          <a:sx n="92" d="100"/>
          <a:sy n="92" d="100"/>
        </p:scale>
        <p:origin x="204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3DA43C-4C76-4DC1-B557-1933397398DF}" type="datetimeFigureOut">
              <a:rPr lang="en-CH" smtClean="0"/>
              <a:t>02.07.22</a:t>
            </a:fld>
            <a:endParaRPr lang="en-CH"/>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4AB11-ED51-4041-ABF3-98774B656127}" type="slidenum">
              <a:rPr lang="en-CH" smtClean="0"/>
              <a:t>‹#›</a:t>
            </a:fld>
            <a:endParaRPr lang="en-CH"/>
          </a:p>
        </p:txBody>
      </p:sp>
    </p:spTree>
    <p:extLst>
      <p:ext uri="{BB962C8B-B14F-4D97-AF65-F5344CB8AC3E}">
        <p14:creationId xmlns:p14="http://schemas.microsoft.com/office/powerpoint/2010/main" val="2438846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lumMod val="50000"/>
                  </a:schemeClr>
                </a:solidFill>
                <a:latin typeface="Palatino Linotype" panose="02040502050505030304" pitchFamily="18" charset="0"/>
              </a:rPr>
              <a:t>Hi First of all. Thank you very much for staying until this long.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accent1">
                  <a:lumMod val="50000"/>
                </a:schemeClr>
              </a:solidFill>
              <a:latin typeface="Palatino Linotype" panose="0204050205050503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lumMod val="50000"/>
                  </a:schemeClr>
                </a:solidFill>
                <a:latin typeface="Palatino Linotype" panose="02040502050505030304" pitchFamily="18" charset="0"/>
              </a:rPr>
              <a:t>I’m going to present our 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accent1">
                  <a:lumMod val="50000"/>
                </a:schemeClr>
              </a:solidFill>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7BD793F4-8E1E-4CDB-AE5F-DC093960CF4B}" type="slidenum">
              <a:rPr lang="en-CH" smtClean="0"/>
              <a:t>1</a:t>
            </a:fld>
            <a:endParaRPr lang="en-CH"/>
          </a:p>
        </p:txBody>
      </p:sp>
    </p:spTree>
    <p:extLst>
      <p:ext uri="{BB962C8B-B14F-4D97-AF65-F5344CB8AC3E}">
        <p14:creationId xmlns:p14="http://schemas.microsoft.com/office/powerpoint/2010/main" val="2362654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 lower the request latency the better</a:t>
            </a:r>
          </a:p>
          <a:p>
            <a:endParaRPr lang="en-GB" dirty="0"/>
          </a:p>
          <a:p>
            <a:r>
              <a:rPr lang="en-GB" dirty="0"/>
              <a:t>We observe that all baselines provide reasonable performance under specific workloads [CLICK] while for other they show way lower performance than oracle. [CLICK]</a:t>
            </a:r>
          </a:p>
          <a:p>
            <a:r>
              <a:rPr lang="en-GB" dirty="0"/>
              <a:t>[CLICK] on </a:t>
            </a:r>
            <a:r>
              <a:rPr lang="en-GB" dirty="0" err="1"/>
              <a:t>avg</a:t>
            </a:r>
            <a:r>
              <a:rPr lang="en-GB" dirty="0"/>
              <a:t> we observe a performance loss for some policies by 41.1% compared to oracle</a:t>
            </a:r>
          </a:p>
          <a:p>
            <a:endParaRPr lang="en-GB" dirty="0"/>
          </a:p>
          <a:p>
            <a:endParaRPr lang="en-GB" dirty="0"/>
          </a:p>
          <a:p>
            <a:pPr algn="ctr">
              <a:buClr>
                <a:srgbClr val="000000"/>
              </a:buClr>
            </a:pPr>
            <a:r>
              <a:rPr lang="en-GB" sz="1200" kern="0" dirty="0">
                <a:solidFill>
                  <a:schemeClr val="tx1"/>
                </a:solidFill>
                <a:ea typeface="Calibri"/>
                <a:cs typeface="Calibri"/>
                <a:sym typeface="Calibri"/>
              </a:rPr>
              <a:t>We conclude, considering only </a:t>
            </a:r>
            <a:r>
              <a:rPr lang="en-GB" sz="1200" b="1" kern="0" dirty="0">
                <a:solidFill>
                  <a:srgbClr val="C00000"/>
                </a:solidFill>
                <a:ea typeface="Calibri"/>
                <a:cs typeface="Calibri"/>
                <a:sym typeface="Calibri"/>
              </a:rPr>
              <a:t>a limited number of workload characteristics </a:t>
            </a:r>
            <a:r>
              <a:rPr lang="en-GB" sz="1200" kern="0" dirty="0">
                <a:solidFill>
                  <a:schemeClr val="tx1"/>
                </a:solidFill>
                <a:ea typeface="Calibri"/>
                <a:cs typeface="Calibri"/>
                <a:sym typeface="Calibri"/>
              </a:rPr>
              <a:t>leads to </a:t>
            </a:r>
          </a:p>
          <a:p>
            <a:pPr algn="ctr">
              <a:buClr>
                <a:srgbClr val="000000"/>
              </a:buClr>
            </a:pPr>
            <a:r>
              <a:rPr lang="en-GB" sz="1200" kern="0" dirty="0">
                <a:solidFill>
                  <a:schemeClr val="tx1"/>
                </a:solidFill>
                <a:ea typeface="Calibri"/>
                <a:cs typeface="Calibri"/>
                <a:sym typeface="Calibri"/>
              </a:rPr>
              <a:t>a significant performance gap</a:t>
            </a:r>
            <a:endParaRPr lang="en-GB" sz="800" kern="0" dirty="0">
              <a:solidFill>
                <a:schemeClr val="tx1"/>
              </a:solidFill>
              <a:latin typeface="Arial"/>
              <a:cs typeface="Arial"/>
              <a:sym typeface="Arial"/>
            </a:endParaRPr>
          </a:p>
        </p:txBody>
      </p:sp>
      <p:sp>
        <p:nvSpPr>
          <p:cNvPr id="4" name="Slide Number Placeholder 3"/>
          <p:cNvSpPr>
            <a:spLocks noGrp="1"/>
          </p:cNvSpPr>
          <p:nvPr>
            <p:ph type="sldNum" sz="quarter" idx="5"/>
          </p:nvPr>
        </p:nvSpPr>
        <p:spPr/>
        <p:txBody>
          <a:bodyPr/>
          <a:lstStyle/>
          <a:p>
            <a:fld id="{3A44AB11-ED51-4041-ABF3-98774B656127}" type="slidenum">
              <a:rPr lang="en-CH" smtClean="0"/>
              <a:t>10</a:t>
            </a:fld>
            <a:endParaRPr lang="en-CH"/>
          </a:p>
        </p:txBody>
      </p:sp>
    </p:spTree>
    <p:extLst>
      <p:ext uri="{BB962C8B-B14F-4D97-AF65-F5344CB8AC3E}">
        <p14:creationId xmlns:p14="http://schemas.microsoft.com/office/powerpoint/2010/main" val="335944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a:t>
            </a:r>
            <a:r>
              <a:rPr lang="en-US" dirty="0" err="1"/>
              <a:t>thsese</a:t>
            </a:r>
            <a:r>
              <a:rPr lang="en-US" dirty="0"/>
              <a:t> techniques lack adaptivity to changes in device types and configurations because they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DO NOT CONSIDER underlying device CHARACTERISTICS. (</a:t>
            </a:r>
            <a:r>
              <a:rPr lang="en-US" sz="1200" dirty="0">
                <a:latin typeface="Calibri" panose="020F0502020204030204" pitchFamily="34" charset="0"/>
                <a:cs typeface="Calibri" panose="020F0502020204030204" pitchFamily="34" charset="0"/>
              </a:rPr>
              <a:t>e.g., changes in the level asymmetry in the read/write, garbage collection, …)</a:t>
            </a:r>
          </a:p>
          <a:p>
            <a:endParaRPr lang="en-US" dirty="0"/>
          </a:p>
          <a:p>
            <a:r>
              <a:rPr lang="en-US" dirty="0"/>
              <a:t>In this figure again we show the three policies and in addition, we have another</a:t>
            </a:r>
          </a:p>
        </p:txBody>
      </p:sp>
      <p:sp>
        <p:nvSpPr>
          <p:cNvPr id="4" name="Slide Number Placeholder 3"/>
          <p:cNvSpPr>
            <a:spLocks noGrp="1"/>
          </p:cNvSpPr>
          <p:nvPr>
            <p:ph type="sldNum" sz="quarter" idx="5"/>
          </p:nvPr>
        </p:nvSpPr>
        <p:spPr/>
        <p:txBody>
          <a:bodyPr/>
          <a:lstStyle/>
          <a:p>
            <a:fld id="{3A44AB11-ED51-4041-ABF3-98774B656127}" type="slidenum">
              <a:rPr lang="en-CH" smtClean="0"/>
              <a:t>11</a:t>
            </a:fld>
            <a:endParaRPr lang="en-CH"/>
          </a:p>
        </p:txBody>
      </p:sp>
    </p:spTree>
    <p:extLst>
      <p:ext uri="{BB962C8B-B14F-4D97-AF65-F5344CB8AC3E}">
        <p14:creationId xmlns:p14="http://schemas.microsoft.com/office/powerpoint/2010/main" val="177785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extreme case when everything is placed in the slow storage</a:t>
            </a:r>
          </a:p>
        </p:txBody>
      </p:sp>
      <p:sp>
        <p:nvSpPr>
          <p:cNvPr id="4" name="Slide Number Placeholder 3"/>
          <p:cNvSpPr>
            <a:spLocks noGrp="1"/>
          </p:cNvSpPr>
          <p:nvPr>
            <p:ph type="sldNum" sz="quarter" idx="5"/>
          </p:nvPr>
        </p:nvSpPr>
        <p:spPr/>
        <p:txBody>
          <a:bodyPr/>
          <a:lstStyle/>
          <a:p>
            <a:fld id="{3A44AB11-ED51-4041-ABF3-98774B656127}" type="slidenum">
              <a:rPr lang="en-CH" smtClean="0"/>
              <a:t>12</a:t>
            </a:fld>
            <a:endParaRPr lang="en-CH"/>
          </a:p>
        </p:txBody>
      </p:sp>
    </p:spTree>
    <p:extLst>
      <p:ext uri="{BB962C8B-B14F-4D97-AF65-F5344CB8AC3E}">
        <p14:creationId xmlns:p14="http://schemas.microsoft.com/office/powerpoint/2010/main" val="3494765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obseve</a:t>
            </a:r>
            <a:r>
              <a:rPr lang="en-US" dirty="0"/>
              <a:t> that performance of some workloads is even worse than slow-only policy that places everything in the slow storage [CLICK] while in another hybrid storage configuration these workloads perform better than slow only[CLICK] [CLICK] </a:t>
            </a:r>
          </a:p>
          <a:p>
            <a:endParaRPr lang="en-US" dirty="0"/>
          </a:p>
          <a:p>
            <a:endParaRPr lang="en-US" dirty="0"/>
          </a:p>
          <a:p>
            <a:endParaRPr lang="en-US" dirty="0"/>
          </a:p>
          <a:p>
            <a:r>
              <a:rPr lang="en-GB" dirty="0"/>
              <a:t>Therefore, we conclude that the high diversity in device characteristics makes it very difficult for a system architect to design a generic data-placement technique that is suitable for all </a:t>
            </a:r>
            <a:r>
              <a:rPr lang="en-GB" sz="1200" dirty="0">
                <a:latin typeface="Calibri" panose="020F0502020204030204" pitchFamily="34" charset="0"/>
                <a:cs typeface="Calibri" panose="020F0502020204030204" pitchFamily="34" charset="0"/>
              </a:rPr>
              <a:t>Hybrid storage systems </a:t>
            </a:r>
            <a:r>
              <a:rPr lang="en-GB" dirty="0"/>
              <a:t> configurations</a:t>
            </a:r>
            <a:endParaRPr lang="en-US" dirty="0"/>
          </a:p>
        </p:txBody>
      </p:sp>
      <p:sp>
        <p:nvSpPr>
          <p:cNvPr id="4" name="Slide Number Placeholder 3"/>
          <p:cNvSpPr>
            <a:spLocks noGrp="1"/>
          </p:cNvSpPr>
          <p:nvPr>
            <p:ph type="sldNum" sz="quarter" idx="5"/>
          </p:nvPr>
        </p:nvSpPr>
        <p:spPr/>
        <p:txBody>
          <a:bodyPr/>
          <a:lstStyle/>
          <a:p>
            <a:fld id="{3A44AB11-ED51-4041-ABF3-98774B656127}" type="slidenum">
              <a:rPr lang="en-CH" smtClean="0"/>
              <a:t>13</a:t>
            </a:fld>
            <a:endParaRPr lang="en-CH"/>
          </a:p>
        </p:txBody>
      </p:sp>
    </p:spTree>
    <p:extLst>
      <p:ext uri="{BB962C8B-B14F-4D97-AF65-F5344CB8AC3E}">
        <p14:creationId xmlns:p14="http://schemas.microsoft.com/office/powerpoint/2010/main" val="3438584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key shortcoming is that, most of the prior techniques are </a:t>
            </a:r>
          </a:p>
          <a:p>
            <a:r>
              <a:rPr lang="en-US" dirty="0"/>
              <a:t>[CLICK] rigid </a:t>
            </a:r>
            <a:r>
              <a:rPr lang="en-US" sz="1200" dirty="0">
                <a:latin typeface="Calibri" panose="020F0502020204030204" pitchFamily="34" charset="0"/>
                <a:cs typeface="Calibri" panose="020F0502020204030204" pitchFamily="34" charset="0"/>
              </a:rPr>
              <a:t>that require significant effort to accommodate more than two devices</a:t>
            </a:r>
            <a:endParaRPr lang="en-US" dirty="0"/>
          </a:p>
          <a:p>
            <a:endParaRPr lang="en-US" dirty="0"/>
          </a:p>
          <a:p>
            <a:r>
              <a:rPr lang="en-US" dirty="0"/>
              <a:t>if we extend from dual hybrid </a:t>
            </a:r>
            <a:r>
              <a:rPr lang="en-US" dirty="0" err="1"/>
              <a:t>stroage</a:t>
            </a:r>
            <a:r>
              <a:rPr lang="en-US" dirty="0"/>
              <a:t> configuration from dual </a:t>
            </a:r>
            <a:r>
              <a:rPr lang="en-US" dirty="0" err="1"/>
              <a:t>hyrbid</a:t>
            </a:r>
            <a:r>
              <a:rPr lang="en-US" dirty="0"/>
              <a:t> to a tri-hybrid configuration</a:t>
            </a:r>
          </a:p>
        </p:txBody>
      </p:sp>
      <p:sp>
        <p:nvSpPr>
          <p:cNvPr id="4" name="Slide Number Placeholder 3"/>
          <p:cNvSpPr>
            <a:spLocks noGrp="1"/>
          </p:cNvSpPr>
          <p:nvPr>
            <p:ph type="sldNum" sz="quarter" idx="5"/>
          </p:nvPr>
        </p:nvSpPr>
        <p:spPr/>
        <p:txBody>
          <a:bodyPr/>
          <a:lstStyle/>
          <a:p>
            <a:fld id="{3A44AB11-ED51-4041-ABF3-98774B656127}" type="slidenum">
              <a:rPr lang="en-CH" smtClean="0"/>
              <a:t>14</a:t>
            </a:fld>
            <a:endParaRPr lang="en-CH"/>
          </a:p>
        </p:txBody>
      </p:sp>
    </p:spTree>
    <p:extLst>
      <p:ext uri="{BB962C8B-B14F-4D97-AF65-F5344CB8AC3E}">
        <p14:creationId xmlns:p14="http://schemas.microsoft.com/office/powerpoint/2010/main" val="2819537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dirty="0"/>
              <a:t> [click] design a new data policy to exploit the new device to eviction and </a:t>
            </a:r>
            <a:r>
              <a:rPr lang="en-GB" dirty="0" err="1"/>
              <a:t>promotino</a:t>
            </a:r>
            <a:r>
              <a:rPr lang="en-GB" dirty="0"/>
              <a:t> from the new storage and update heuristic values as </a:t>
            </a:r>
            <a:r>
              <a:rPr lang="en-GB" dirty="0" err="1"/>
              <a:t>wel</a:t>
            </a:r>
            <a:r>
              <a:rPr lang="en-GB" dirty="0"/>
              <a:t>. </a:t>
            </a:r>
            <a:r>
              <a:rPr lang="en-US" dirty="0"/>
              <a:t>[CLICK]</a:t>
            </a:r>
            <a:endParaRPr lang="en-GB" dirty="0"/>
          </a:p>
          <a:p>
            <a:endParaRPr lang="en-GB" dirty="0"/>
          </a:p>
          <a:p>
            <a:r>
              <a:rPr lang="en-GB" dirty="0"/>
              <a:t>Therefore system architects need to put significant effort into extending prior data placement techniques to accommodate more than two devices [CLICK]</a:t>
            </a:r>
            <a:r>
              <a:rPr lang="en-US" dirty="0"/>
              <a:t> This wastes precious design time and human resource.</a:t>
            </a:r>
          </a:p>
        </p:txBody>
      </p:sp>
      <p:sp>
        <p:nvSpPr>
          <p:cNvPr id="4" name="Slide Number Placeholder 3"/>
          <p:cNvSpPr>
            <a:spLocks noGrp="1"/>
          </p:cNvSpPr>
          <p:nvPr>
            <p:ph type="sldNum" sz="quarter" idx="5"/>
          </p:nvPr>
        </p:nvSpPr>
        <p:spPr/>
        <p:txBody>
          <a:bodyPr/>
          <a:lstStyle/>
          <a:p>
            <a:fld id="{3A44AB11-ED51-4041-ABF3-98774B656127}" type="slidenum">
              <a:rPr lang="en-CH" smtClean="0"/>
              <a:t>15</a:t>
            </a:fld>
            <a:endParaRPr lang="en-CH"/>
          </a:p>
        </p:txBody>
      </p:sp>
    </p:spTree>
    <p:extLst>
      <p:ext uri="{BB962C8B-B14F-4D97-AF65-F5344CB8AC3E}">
        <p14:creationId xmlns:p14="http://schemas.microsoft.com/office/powerpoint/2010/main" val="2913055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goal in this work is to design a </a:t>
            </a:r>
            <a:r>
              <a:rPr lang="en" sz="1200" b="1" kern="0" dirty="0">
                <a:solidFill>
                  <a:srgbClr val="000CFF"/>
                </a:solidFill>
                <a:ea typeface="Calibri"/>
                <a:cs typeface="Calibri"/>
                <a:sym typeface="Calibri"/>
              </a:rPr>
              <a:t>data-placement</a:t>
            </a:r>
            <a:r>
              <a:rPr lang="en-US" dirty="0"/>
              <a:t> mechanism that can provide </a:t>
            </a:r>
          </a:p>
          <a:p>
            <a:endParaRPr lang="en-US" dirty="0"/>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rgbClr val="C09000"/>
                </a:solidFill>
                <a:latin typeface="Calibri" panose="020F0502020204030204" pitchFamily="34" charset="0"/>
                <a:cs typeface="Calibri" panose="020F0502020204030204" pitchFamily="34" charset="0"/>
              </a:rPr>
              <a:t>Adaptivity</a:t>
            </a:r>
            <a:r>
              <a:rPr lang="en-US" sz="1200" dirty="0">
                <a:latin typeface="Calibri" panose="020F0502020204030204" pitchFamily="34" charset="0"/>
                <a:cs typeface="Calibri" panose="020F0502020204030204" pitchFamily="34" charset="0"/>
              </a:rPr>
              <a:t>, by </a:t>
            </a:r>
            <a:r>
              <a:rPr lang="en-GB" sz="1200" b="1" dirty="0">
                <a:solidFill>
                  <a:srgbClr val="BF9000"/>
                </a:solidFill>
                <a:latin typeface="Calibri" panose="020F0502020204030204" pitchFamily="34" charset="0"/>
                <a:cs typeface="Calibri" panose="020F0502020204030204" pitchFamily="34" charset="0"/>
              </a:rPr>
              <a:t>continuously learning and adapting </a:t>
            </a:r>
            <a:r>
              <a:rPr lang="en-GB" sz="1200" dirty="0">
                <a:latin typeface="Calibri" panose="020F0502020204030204" pitchFamily="34" charset="0"/>
                <a:cs typeface="Calibri" panose="020F0502020204030204" pitchFamily="34" charset="0"/>
              </a:rPr>
              <a:t>to the</a:t>
            </a:r>
            <a:r>
              <a:rPr lang="en-GB" sz="1200" b="1" dirty="0">
                <a:solidFill>
                  <a:srgbClr val="BF9000"/>
                </a:solidFill>
                <a:latin typeface="Calibri" panose="020F0502020204030204" pitchFamily="34" charset="0"/>
                <a:cs typeface="Calibri" panose="020F0502020204030204" pitchFamily="34" charset="0"/>
              </a:rPr>
              <a:t> application and underlying device characteristics</a:t>
            </a:r>
            <a:endParaRPr lang="en-US" sz="800" dirty="0">
              <a:solidFill>
                <a:schemeClr val="tx1"/>
              </a:solidFill>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rgbClr val="C09000"/>
                </a:solidFill>
                <a:latin typeface="Calibri" panose="020F0502020204030204" pitchFamily="34" charset="0"/>
                <a:cs typeface="Calibri" panose="020F0502020204030204" pitchFamily="34" charset="0"/>
              </a:rPr>
              <a:t>Easy </a:t>
            </a:r>
            <a:r>
              <a:rPr lang="en-GB" sz="1200" b="1" i="1" dirty="0">
                <a:solidFill>
                  <a:srgbClr val="C09000"/>
                </a:solidFill>
                <a:latin typeface="Calibri" panose="020F0502020204030204" pitchFamily="34" charset="0"/>
                <a:cs typeface="Calibri" panose="020F0502020204030204" pitchFamily="34" charset="0"/>
              </a:rPr>
              <a:t>extensibility </a:t>
            </a:r>
            <a:r>
              <a:rPr lang="en-GB" sz="1200" dirty="0">
                <a:latin typeface="Calibri" panose="020F0502020204030204" pitchFamily="34" charset="0"/>
                <a:cs typeface="Calibri" panose="020F0502020204030204" pitchFamily="34" charset="0"/>
              </a:rPr>
              <a:t>to incorporate a wide range of hybrid storage configurations.</a:t>
            </a:r>
            <a:endParaRPr lang="en-US" sz="12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A44AB11-ED51-4041-ABF3-98774B656127}" type="slidenum">
              <a:rPr lang="en-CH" smtClean="0"/>
              <a:t>16</a:t>
            </a:fld>
            <a:endParaRPr lang="en-CH"/>
          </a:p>
        </p:txBody>
      </p:sp>
    </p:spTree>
    <p:extLst>
      <p:ext uri="{BB962C8B-B14F-4D97-AF65-F5344CB8AC3E}">
        <p14:creationId xmlns:p14="http://schemas.microsoft.com/office/powerpoint/2010/main" val="3919835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To this end, we propose Sibyl</a:t>
            </a:r>
          </a:p>
          <a:p>
            <a:r>
              <a:rPr lang="en-GB" dirty="0"/>
              <a:t>W</a:t>
            </a:r>
            <a:r>
              <a:rPr lang="en-CH" dirty="0"/>
              <a:t>hich formulates data placement in hybrid…</a:t>
            </a:r>
          </a:p>
        </p:txBody>
      </p:sp>
      <p:sp>
        <p:nvSpPr>
          <p:cNvPr id="4" name="Slide Number Placeholder 3"/>
          <p:cNvSpPr>
            <a:spLocks noGrp="1"/>
          </p:cNvSpPr>
          <p:nvPr>
            <p:ph type="sldNum" sz="quarter" idx="5"/>
          </p:nvPr>
        </p:nvSpPr>
        <p:spPr/>
        <p:txBody>
          <a:bodyPr/>
          <a:lstStyle/>
          <a:p>
            <a:fld id="{3A44AB11-ED51-4041-ABF3-98774B656127}" type="slidenum">
              <a:rPr lang="en-CH" smtClean="0"/>
              <a:t>17</a:t>
            </a:fld>
            <a:endParaRPr lang="en-CH"/>
          </a:p>
        </p:txBody>
      </p:sp>
    </p:spTree>
    <p:extLst>
      <p:ext uri="{BB962C8B-B14F-4D97-AF65-F5344CB8AC3E}">
        <p14:creationId xmlns:p14="http://schemas.microsoft.com/office/powerpoint/2010/main" val="3880872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into the formulation of </a:t>
            </a:r>
            <a:r>
              <a:rPr lang="en-US" dirty="0" err="1"/>
              <a:t>dataplacement</a:t>
            </a:r>
            <a:r>
              <a:rPr lang="en-US" dirty="0"/>
              <a:t> as a reinforcement learning problem</a:t>
            </a:r>
          </a:p>
        </p:txBody>
      </p:sp>
      <p:sp>
        <p:nvSpPr>
          <p:cNvPr id="4" name="Slide Number Placeholder 3"/>
          <p:cNvSpPr>
            <a:spLocks noGrp="1"/>
          </p:cNvSpPr>
          <p:nvPr>
            <p:ph type="sldNum" sz="quarter" idx="5"/>
          </p:nvPr>
        </p:nvSpPr>
        <p:spPr/>
        <p:txBody>
          <a:bodyPr/>
          <a:lstStyle/>
          <a:p>
            <a:fld id="{3A44AB11-ED51-4041-ABF3-98774B656127}" type="slidenum">
              <a:rPr lang="en-CH" smtClean="0"/>
              <a:t>18</a:t>
            </a:fld>
            <a:endParaRPr lang="en-CH"/>
          </a:p>
        </p:txBody>
      </p:sp>
    </p:spTree>
    <p:extLst>
      <p:ext uri="{BB962C8B-B14F-4D97-AF65-F5344CB8AC3E}">
        <p14:creationId xmlns:p14="http://schemas.microsoft.com/office/powerpoint/2010/main" val="2577443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briefly describe the basics of reinforcement learning.</a:t>
            </a:r>
          </a:p>
          <a:p>
            <a:r>
              <a:rPr lang="en-US" dirty="0"/>
              <a:t>   </a:t>
            </a:r>
          </a:p>
          <a:p>
            <a:r>
              <a:rPr lang="en-US" dirty="0"/>
              <a:t>A RL system contains two components: [CLICK] the agent and the environment.</a:t>
            </a:r>
          </a:p>
          <a:p>
            <a:endParaRPr lang="en-US" dirty="0"/>
          </a:p>
          <a:p>
            <a:r>
              <a:rPr lang="en-US" dirty="0"/>
              <a:t>The agent observes the state of the environment in every timestep [CLICK], takes an action based on the state [CLICK], and receives a reward for that action [CLICK].</a:t>
            </a:r>
          </a:p>
          <a:p>
            <a:endParaRPr lang="en-US" dirty="0"/>
          </a:p>
          <a:p>
            <a:pPr marL="0" indent="0" algn="ctr">
              <a:buNone/>
            </a:pPr>
            <a:r>
              <a:rPr lang="en-US" dirty="0"/>
              <a:t>[CLICK] </a:t>
            </a:r>
            <a:r>
              <a:rPr lang="en-US" dirty="0">
                <a:latin typeface="Calibri" panose="020F0502020204030204" pitchFamily="34" charset="0"/>
                <a:cs typeface="Calibri" panose="020F0502020204030204" pitchFamily="34" charset="0"/>
              </a:rPr>
              <a:t>Agent’s goal is to find a policy where agent’s action in a given state leads to maximum reward</a:t>
            </a:r>
            <a:endParaRPr lang="en-US" dirty="0"/>
          </a:p>
        </p:txBody>
      </p:sp>
      <p:sp>
        <p:nvSpPr>
          <p:cNvPr id="4" name="Slide Number Placeholder 3"/>
          <p:cNvSpPr>
            <a:spLocks noGrp="1"/>
          </p:cNvSpPr>
          <p:nvPr>
            <p:ph type="sldNum" sz="quarter" idx="5"/>
          </p:nvPr>
        </p:nvSpPr>
        <p:spPr/>
        <p:txBody>
          <a:bodyPr/>
          <a:lstStyle/>
          <a:p>
            <a:fld id="{3A44AB11-ED51-4041-ABF3-98774B656127}" type="slidenum">
              <a:rPr lang="en-CH" smtClean="0"/>
              <a:t>19</a:t>
            </a:fld>
            <a:endParaRPr lang="en-CH"/>
          </a:p>
        </p:txBody>
      </p:sp>
    </p:spTree>
    <p:extLst>
      <p:ext uri="{BB962C8B-B14F-4D97-AF65-F5344CB8AC3E}">
        <p14:creationId xmlns:p14="http://schemas.microsoft.com/office/powerpoint/2010/main" val="2949521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First, I am going to start with an executive summary.</a:t>
            </a:r>
          </a:p>
          <a:p>
            <a:r>
              <a:rPr lang="en-US" sz="1600" dirty="0"/>
              <a:t>[CLICK] </a:t>
            </a:r>
            <a:r>
              <a:rPr lang="en-GB" sz="1600" dirty="0">
                <a:latin typeface="Calibri" panose="020F0502020204030204" pitchFamily="34" charset="0"/>
                <a:cs typeface="Calibri" panose="020F0502020204030204" pitchFamily="34" charset="0"/>
              </a:rPr>
              <a:t>Hybrid storage systems use multiple different storage devices to provide high and scalable storage capacity at high performance </a:t>
            </a:r>
            <a:endParaRPr lang="en-US" sz="1600" dirty="0"/>
          </a:p>
          <a:p>
            <a:r>
              <a:rPr lang="en-US" sz="1600" dirty="0"/>
              <a:t>[CLICK] We observe two key shortcomings in prior data placement techniques: </a:t>
            </a:r>
          </a:p>
          <a:p>
            <a:r>
              <a:rPr lang="en-US" sz="1600" dirty="0"/>
              <a:t>First, lack of adaptivity to workload changes and changes in device types and configurations</a:t>
            </a:r>
          </a:p>
          <a:p>
            <a:r>
              <a:rPr lang="en-US" sz="1600" dirty="0"/>
              <a:t>Second, they also lack extensibility to to more devices.</a:t>
            </a:r>
          </a:p>
          <a:p>
            <a:r>
              <a:rPr lang="en-US" sz="1600" dirty="0"/>
              <a:t>[CLICK] Our goal in this work is to design a data placement technique that provides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1" dirty="0">
                <a:solidFill>
                  <a:srgbClr val="C09000"/>
                </a:solidFill>
                <a:latin typeface="Calibri" panose="020F0502020204030204" pitchFamily="34" charset="0"/>
                <a:cs typeface="Calibri" panose="020F0502020204030204" pitchFamily="34" charset="0"/>
              </a:rPr>
              <a:t>Adaptivity</a:t>
            </a:r>
            <a:r>
              <a:rPr lang="en-US" sz="1600" dirty="0">
                <a:latin typeface="Calibri" panose="020F0502020204030204" pitchFamily="34" charset="0"/>
                <a:cs typeface="Calibri" panose="020F0502020204030204" pitchFamily="34" charset="0"/>
              </a:rPr>
              <a:t>, by </a:t>
            </a:r>
            <a:r>
              <a:rPr lang="en-GB" sz="1600" b="1" dirty="0">
                <a:solidFill>
                  <a:srgbClr val="BF9000"/>
                </a:solidFill>
                <a:latin typeface="Calibri" panose="020F0502020204030204" pitchFamily="34" charset="0"/>
                <a:cs typeface="Calibri" panose="020F0502020204030204" pitchFamily="34" charset="0"/>
              </a:rPr>
              <a:t>continuously learning and adapting </a:t>
            </a:r>
            <a:r>
              <a:rPr lang="en-GB" sz="1600" dirty="0">
                <a:latin typeface="Calibri" panose="020F0502020204030204" pitchFamily="34" charset="0"/>
                <a:cs typeface="Calibri" panose="020F0502020204030204" pitchFamily="34" charset="0"/>
              </a:rPr>
              <a:t>to the</a:t>
            </a:r>
            <a:r>
              <a:rPr lang="en-GB" sz="1600" b="1" dirty="0">
                <a:solidFill>
                  <a:srgbClr val="BF9000"/>
                </a:solidFill>
                <a:latin typeface="Calibri" panose="020F0502020204030204" pitchFamily="34" charset="0"/>
                <a:cs typeface="Calibri" panose="020F0502020204030204" pitchFamily="34" charset="0"/>
              </a:rPr>
              <a:t> application and underlying device characteristics</a:t>
            </a:r>
            <a:endParaRPr lang="en-US" sz="1600" b="1" dirty="0">
              <a:solidFill>
                <a:schemeClr val="accent4">
                  <a:lumMod val="75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1" dirty="0">
                <a:solidFill>
                  <a:srgbClr val="C09000"/>
                </a:solidFill>
                <a:latin typeface="Calibri" panose="020F0502020204030204" pitchFamily="34" charset="0"/>
                <a:cs typeface="Calibri" panose="020F0502020204030204" pitchFamily="34" charset="0"/>
              </a:rPr>
              <a:t>Easy </a:t>
            </a:r>
            <a:r>
              <a:rPr lang="en-GB" sz="1600" b="1" i="1" dirty="0">
                <a:solidFill>
                  <a:srgbClr val="C09000"/>
                </a:solidFill>
                <a:latin typeface="Calibri" panose="020F0502020204030204" pitchFamily="34" charset="0"/>
                <a:cs typeface="Calibri" panose="020F0502020204030204" pitchFamily="34" charset="0"/>
              </a:rPr>
              <a:t>extensibility </a:t>
            </a:r>
            <a:r>
              <a:rPr lang="en-GB" sz="1600" dirty="0">
                <a:latin typeface="Calibri" panose="020F0502020204030204" pitchFamily="34" charset="0"/>
                <a:cs typeface="Calibri" panose="020F0502020204030204" pitchFamily="34" charset="0"/>
              </a:rPr>
              <a:t>to incorporate a wide range of hybrid storage configurations</a:t>
            </a:r>
            <a:r>
              <a:rPr lang="en-US" sz="1600" dirty="0">
                <a:latin typeface="Calibri" panose="020F0502020204030204" pitchFamily="34" charset="0"/>
                <a:cs typeface="Calibri" panose="020F0502020204030204" pitchFamily="34" charset="0"/>
              </a:rPr>
              <a:t> </a:t>
            </a:r>
            <a:endParaRPr lang="en-US" sz="1600" dirty="0"/>
          </a:p>
          <a:p>
            <a:r>
              <a:rPr lang="en-US" sz="1600" dirty="0"/>
              <a:t>[CLICK] to this end we propose Sibyl, </a:t>
            </a:r>
            <a:r>
              <a:rPr lang="en-GB" sz="1800" dirty="0">
                <a:latin typeface="Calibri" panose="020F0502020204030204" pitchFamily="34" charset="0"/>
                <a:cs typeface="Calibri" panose="020F0502020204030204" pitchFamily="34" charset="0"/>
              </a:rPr>
              <a:t>an online reinforcement learning-based data placement in Hybrid storage systems  that:</a:t>
            </a:r>
            <a:endParaRPr lang="en-US" sz="1800" dirty="0">
              <a:latin typeface="Calibri" panose="020F0502020204030204" pitchFamily="34" charset="0"/>
              <a:cs typeface="Calibri" panose="020F0502020204030204" pitchFamily="34" charset="0"/>
            </a:endParaRPr>
          </a:p>
          <a:p>
            <a:pPr marL="536575" lvl="1" indent="-179388"/>
            <a:r>
              <a:rPr lang="en-US" sz="1600" dirty="0">
                <a:latin typeface="Calibri" panose="020F0502020204030204" pitchFamily="34" charset="0"/>
                <a:cs typeface="Calibri" panose="020F0502020204030204" pitchFamily="34" charset="0"/>
              </a:rPr>
              <a:t>Provides both </a:t>
            </a:r>
            <a:r>
              <a:rPr lang="en" sz="1600" b="1" dirty="0">
                <a:solidFill>
                  <a:srgbClr val="38761D"/>
                </a:solidFill>
                <a:latin typeface="Calibri" panose="020F0502020204030204" pitchFamily="34" charset="0"/>
                <a:cs typeface="Calibri" panose="020F0502020204030204" pitchFamily="34" charset="0"/>
              </a:rPr>
              <a:t>adaptivity </a:t>
            </a:r>
          </a:p>
          <a:p>
            <a:pPr marL="536575" lvl="1" indent="-179388"/>
            <a:r>
              <a:rPr lang="en" sz="1600" dirty="0">
                <a:latin typeface="Calibri" panose="020F0502020204030204" pitchFamily="34" charset="0"/>
                <a:cs typeface="Calibri" panose="020F0502020204030204" pitchFamily="34" charset="0"/>
              </a:rPr>
              <a:t>and </a:t>
            </a:r>
            <a:r>
              <a:rPr lang="en" sz="1600" b="1" dirty="0">
                <a:solidFill>
                  <a:srgbClr val="548234"/>
                </a:solidFill>
                <a:latin typeface="Calibri" panose="020F0502020204030204" pitchFamily="34" charset="0"/>
                <a:cs typeface="Calibri" panose="020F0502020204030204" pitchFamily="34" charset="0"/>
              </a:rPr>
              <a:t>easy </a:t>
            </a:r>
            <a:r>
              <a:rPr lang="en" sz="1600" b="1" dirty="0" err="1">
                <a:solidFill>
                  <a:srgbClr val="548234"/>
                </a:solidFill>
                <a:latin typeface="Calibri" panose="020F0502020204030204" pitchFamily="34" charset="0"/>
                <a:cs typeface="Calibri" panose="020F0502020204030204" pitchFamily="34" charset="0"/>
              </a:rPr>
              <a:t>extensiblity</a:t>
            </a:r>
            <a:endParaRPr lang="en" sz="1600" dirty="0">
              <a:latin typeface="Calibri" panose="020F0502020204030204" pitchFamily="34" charset="0"/>
              <a:cs typeface="Calibri" panose="020F0502020204030204" pitchFamily="34" charset="0"/>
            </a:endParaRPr>
          </a:p>
          <a:p>
            <a:pPr marL="536575" lvl="1" indent="-179388"/>
            <a:r>
              <a:rPr lang="en" sz="1600" dirty="0">
                <a:latin typeface="Calibri" panose="020F0502020204030204" pitchFamily="34" charset="0"/>
                <a:cs typeface="Calibri" panose="020F0502020204030204" pitchFamily="34" charset="0"/>
              </a:rPr>
              <a:t>and also Provides </a:t>
            </a:r>
            <a:r>
              <a:rPr lang="en" sz="1600" b="1" dirty="0">
                <a:solidFill>
                  <a:srgbClr val="548234"/>
                </a:solidFill>
                <a:latin typeface="Calibri" panose="020F0502020204030204" pitchFamily="34" charset="0"/>
                <a:cs typeface="Calibri" panose="020F0502020204030204" pitchFamily="34" charset="0"/>
              </a:rPr>
              <a:t>ease of design and implementation </a:t>
            </a:r>
            <a:r>
              <a:rPr lang="en" sz="1600" dirty="0">
                <a:latin typeface="Calibri" panose="020F0502020204030204" pitchFamily="34" charset="0"/>
                <a:cs typeface="Calibri" panose="020F0502020204030204" pitchFamily="34" charset="0"/>
              </a:rPr>
              <a:t>t</a:t>
            </a:r>
            <a:r>
              <a:rPr lang="en-GB" sz="1600" dirty="0">
                <a:latin typeface="Calibri" panose="020F0502020204030204" pitchFamily="34" charset="0"/>
                <a:cs typeface="Calibri" panose="020F0502020204030204" pitchFamily="34" charset="0"/>
              </a:rPr>
              <a:t>ha</a:t>
            </a:r>
            <a:r>
              <a:rPr lang="en" sz="1600" dirty="0">
                <a:latin typeface="Calibri" panose="020F0502020204030204" pitchFamily="34" charset="0"/>
                <a:cs typeface="Calibri" panose="020F0502020204030204" pitchFamily="34" charset="0"/>
              </a:rPr>
              <a:t>t requires only a small computation over</a:t>
            </a:r>
            <a:r>
              <a:rPr lang="en-GB" sz="1600" dirty="0">
                <a:latin typeface="Calibri" panose="020F0502020204030204" pitchFamily="34" charset="0"/>
                <a:cs typeface="Calibri" panose="020F0502020204030204" pitchFamily="34" charset="0"/>
              </a:rPr>
              <a:t>he</a:t>
            </a:r>
            <a:r>
              <a:rPr lang="en" sz="1600" dirty="0">
                <a:latin typeface="Calibri" panose="020F0502020204030204" pitchFamily="34" charset="0"/>
                <a:cs typeface="Calibri" panose="020F0502020204030204" pitchFamily="34" charset="0"/>
              </a:rPr>
              <a:t>ad                                          </a:t>
            </a:r>
            <a:endParaRPr lang="en-US" sz="2200" b="1" dirty="0">
              <a:solidFill>
                <a:srgbClr val="7030A0"/>
              </a:solidFill>
              <a:latin typeface="Calibri" panose="020F0502020204030204" pitchFamily="34" charset="0"/>
              <a:cs typeface="Calibri" panose="020F0502020204030204" pitchFamily="34" charset="0"/>
            </a:endParaRPr>
          </a:p>
          <a:p>
            <a:endParaRPr lang="en-US" sz="1600" dirty="0"/>
          </a:p>
          <a:p>
            <a:r>
              <a:rPr lang="en-US" sz="1600" dirty="0"/>
              <a:t>[CLICK] We extensively evaluate Sibyl on real systems using a wide range of workloads</a:t>
            </a:r>
          </a:p>
          <a:p>
            <a:r>
              <a:rPr lang="en-US" sz="1600" dirty="0"/>
              <a:t>We show that Sibyl outperforms prior state-of-the-art data placement </a:t>
            </a:r>
            <a:r>
              <a:rPr lang="en-US" sz="1600" dirty="0" err="1"/>
              <a:t>policeis</a:t>
            </a:r>
            <a:r>
              <a:rPr lang="en-US" sz="1600" dirty="0"/>
              <a:t> by 21.6% in dual-hybrid storage system and </a:t>
            </a:r>
            <a:r>
              <a:rPr lang="en-US" sz="1600" dirty="0" err="1"/>
              <a:t>upto</a:t>
            </a:r>
            <a:r>
              <a:rPr lang="en-US" sz="1600" dirty="0"/>
              <a:t> 48.2% on trihybrid system</a:t>
            </a:r>
          </a:p>
          <a:p>
            <a:endParaRPr lang="en-US" sz="1600" dirty="0"/>
          </a:p>
          <a:p>
            <a:r>
              <a:rPr lang="en-US" sz="1600" dirty="0"/>
              <a:t>Sibyl achieves 80% of the performance of an oracle policy that has a complete knowledge of future access patterns while incurring a very modest storage overhead of only 124.4 KiB</a:t>
            </a:r>
          </a:p>
          <a:p>
            <a:endParaRPr lang="en-US" sz="1600" dirty="0"/>
          </a:p>
          <a:p>
            <a:r>
              <a:rPr lang="en-US" sz="1600" dirty="0"/>
              <a:t>The code will be </a:t>
            </a:r>
            <a:r>
              <a:rPr lang="en-US" sz="1600" dirty="0" err="1"/>
              <a:t>opensourced</a:t>
            </a:r>
            <a:r>
              <a:rPr lang="en-US" sz="1600" dirty="0"/>
              <a:t> on our GitHub repository.</a:t>
            </a:r>
          </a:p>
          <a:p>
            <a:r>
              <a:rPr lang="en-US" sz="1600" dirty="0"/>
              <a:t>https://</a:t>
            </a:r>
            <a:r>
              <a:rPr lang="en-US" sz="1600" dirty="0" err="1"/>
              <a:t>github.com</a:t>
            </a:r>
            <a:r>
              <a:rPr lang="en-US" sz="1600" dirty="0"/>
              <a:t>/CMU-SAFARI/Sibyl</a:t>
            </a:r>
          </a:p>
        </p:txBody>
      </p:sp>
      <p:sp>
        <p:nvSpPr>
          <p:cNvPr id="4" name="Slide Number Placeholder 3"/>
          <p:cNvSpPr>
            <a:spLocks noGrp="1"/>
          </p:cNvSpPr>
          <p:nvPr>
            <p:ph type="sldNum" sz="quarter" idx="5"/>
          </p:nvPr>
        </p:nvSpPr>
        <p:spPr/>
        <p:txBody>
          <a:bodyPr/>
          <a:lstStyle/>
          <a:p>
            <a:fld id="{3A44AB11-ED51-4041-ABF3-98774B656127}" type="slidenum">
              <a:rPr lang="en-CH" smtClean="0"/>
              <a:t>2</a:t>
            </a:fld>
            <a:endParaRPr lang="en-CH"/>
          </a:p>
        </p:txBody>
      </p:sp>
    </p:spTree>
    <p:extLst>
      <p:ext uri="{BB962C8B-B14F-4D97-AF65-F5344CB8AC3E}">
        <p14:creationId xmlns:p14="http://schemas.microsoft.com/office/powerpoint/2010/main" val="583909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Sibyl, we formulate data-placement as a reinforcement learning problem.</a:t>
            </a:r>
          </a:p>
          <a:p>
            <a:endParaRPr lang="en-US" dirty="0"/>
          </a:p>
          <a:p>
            <a:r>
              <a:rPr lang="en-US" dirty="0"/>
              <a:t>[CLICK] Sibyl acts as the agent, while [CLICK] the hybrid storage subsystem acts as the environment.</a:t>
            </a:r>
          </a:p>
          <a:p>
            <a:r>
              <a:rPr lang="en-US" dirty="0"/>
              <a:t>[CLICK] Sibyl observes workload and system features from every storage request and use it as a state information to take a data placement action [CLICK]</a:t>
            </a:r>
          </a:p>
          <a:p>
            <a:endParaRPr lang="en-US" dirty="0"/>
          </a:p>
          <a:p>
            <a:r>
              <a:rPr lang="en-US" dirty="0"/>
              <a:t>[CLICK] For every data placement action, Sibyl receives a numerical reward that evaluates the effectiveness of the data placement decision</a:t>
            </a:r>
          </a:p>
          <a:p>
            <a:endParaRPr lang="en-US" dirty="0"/>
          </a:p>
          <a:p>
            <a:r>
              <a:rPr lang="en-US" dirty="0"/>
              <a:t>Now we will concretely define the state, action, and the reward for Sibyl.</a:t>
            </a:r>
          </a:p>
          <a:p>
            <a:endParaRPr lang="en-US" dirty="0"/>
          </a:p>
          <a:p>
            <a:endParaRPr lang="en-US" baseline="-25000" dirty="0"/>
          </a:p>
        </p:txBody>
      </p:sp>
      <p:sp>
        <p:nvSpPr>
          <p:cNvPr id="4" name="Slide Number Placeholder 3"/>
          <p:cNvSpPr>
            <a:spLocks noGrp="1"/>
          </p:cNvSpPr>
          <p:nvPr>
            <p:ph type="sldNum" sz="quarter" idx="5"/>
          </p:nvPr>
        </p:nvSpPr>
        <p:spPr/>
        <p:txBody>
          <a:bodyPr/>
          <a:lstStyle/>
          <a:p>
            <a:fld id="{3A44AB11-ED51-4041-ABF3-98774B656127}" type="slidenum">
              <a:rPr lang="en-CH" smtClean="0"/>
              <a:t>20</a:t>
            </a:fld>
            <a:endParaRPr lang="en-CH"/>
          </a:p>
        </p:txBody>
      </p:sp>
    </p:spTree>
    <p:extLst>
      <p:ext uri="{BB962C8B-B14F-4D97-AF65-F5344CB8AC3E}">
        <p14:creationId xmlns:p14="http://schemas.microsoft.com/office/powerpoint/2010/main" val="4064794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[CLICK] For  the state, we use limited number of state features after performing feature selection to:</a:t>
            </a:r>
          </a:p>
          <a:p>
            <a:r>
              <a:rPr lang="en-US" dirty="0"/>
              <a:t>reduce implementation overhead</a:t>
            </a:r>
          </a:p>
          <a:p>
            <a:r>
              <a:rPr lang="en-US" dirty="0"/>
              <a:t>[CLICK] and we observe RL agent's </a:t>
            </a:r>
            <a:r>
              <a:rPr lang="en-US" dirty="0" err="1"/>
              <a:t>perfromance</a:t>
            </a:r>
            <a:r>
              <a:rPr lang="en-US" dirty="0"/>
              <a:t> is more sensitive to the reward than state features. So adding many feature does not help </a:t>
            </a:r>
          </a:p>
          <a:p>
            <a:endParaRPr lang="en-US" dirty="0"/>
          </a:p>
          <a:p>
            <a:r>
              <a:rPr lang="en-US" dirty="0"/>
              <a:t>[CLICK] We define the state as a 6-dimensional vector of program features.</a:t>
            </a:r>
          </a:p>
          <a:p>
            <a:endParaRPr lang="en-US" dirty="0"/>
          </a:p>
          <a:p>
            <a:r>
              <a:rPr lang="en-US" dirty="0"/>
              <a:t>[CLICK] Some examples are the size of the incoming request the type of request </a:t>
            </a:r>
            <a:r>
              <a:rPr lang="en-US" dirty="0" err="1"/>
              <a:t>etc</a:t>
            </a:r>
            <a:endParaRPr lang="en-US" dirty="0"/>
          </a:p>
          <a:p>
            <a:endParaRPr lang="en-US" dirty="0"/>
          </a:p>
          <a:p>
            <a:r>
              <a:rPr lang="en-US" dirty="0"/>
              <a:t>[click] we also quantize the state representation into bins to reduce the storage overhead</a:t>
            </a:r>
          </a:p>
          <a:p>
            <a:endParaRPr lang="en-US" dirty="0"/>
          </a:p>
          <a:p>
            <a:endParaRPr lang="en-US" dirty="0"/>
          </a:p>
        </p:txBody>
      </p:sp>
      <p:sp>
        <p:nvSpPr>
          <p:cNvPr id="4" name="Slide Number Placeholder 3"/>
          <p:cNvSpPr>
            <a:spLocks noGrp="1"/>
          </p:cNvSpPr>
          <p:nvPr>
            <p:ph type="sldNum" sz="quarter" idx="5"/>
          </p:nvPr>
        </p:nvSpPr>
        <p:spPr/>
        <p:txBody>
          <a:bodyPr/>
          <a:lstStyle/>
          <a:p>
            <a:fld id="{3A44AB11-ED51-4041-ABF3-98774B656127}" type="slidenum">
              <a:rPr lang="en-CH" smtClean="0"/>
              <a:t>21</a:t>
            </a:fld>
            <a:endParaRPr lang="en-CH"/>
          </a:p>
        </p:txBody>
      </p:sp>
    </p:spTree>
    <p:extLst>
      <p:ext uri="{BB962C8B-B14F-4D97-AF65-F5344CB8AC3E}">
        <p14:creationId xmlns:p14="http://schemas.microsoft.com/office/powerpoint/2010/main" val="421649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reward defines the objective of Sibyl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Though Sibyl can learn from any …, in this paper we formulate the reward as a function of the request latency</a:t>
            </a:r>
          </a:p>
          <a:p>
            <a:endParaRPr lang="en-US" dirty="0"/>
          </a:p>
          <a:p>
            <a:endParaRPr lang="en-US" dirty="0"/>
          </a:p>
          <a:p>
            <a:r>
              <a:rPr lang="en-US" dirty="0"/>
              <a:t>[CLICK] A reward encapsulates three metrics: …</a:t>
            </a:r>
          </a:p>
          <a:p>
            <a:endParaRPr lang="en-US" dirty="0"/>
          </a:p>
        </p:txBody>
      </p:sp>
      <p:sp>
        <p:nvSpPr>
          <p:cNvPr id="4" name="Slide Number Placeholder 3"/>
          <p:cNvSpPr>
            <a:spLocks noGrp="1"/>
          </p:cNvSpPr>
          <p:nvPr>
            <p:ph type="sldNum" sz="quarter" idx="5"/>
          </p:nvPr>
        </p:nvSpPr>
        <p:spPr/>
        <p:txBody>
          <a:bodyPr/>
          <a:lstStyle/>
          <a:p>
            <a:fld id="{3A44AB11-ED51-4041-ABF3-98774B656127}" type="slidenum">
              <a:rPr lang="en-CH" smtClean="0"/>
              <a:t>22</a:t>
            </a:fld>
            <a:endParaRPr lang="en-CH"/>
          </a:p>
        </p:txBody>
      </p:sp>
    </p:spTree>
    <p:extLst>
      <p:ext uri="{BB962C8B-B14F-4D97-AF65-F5344CB8AC3E}">
        <p14:creationId xmlns:p14="http://schemas.microsoft.com/office/powerpoint/2010/main" val="1562528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 the action as the selection of a storage device to place the current page. </a:t>
            </a:r>
          </a:p>
          <a:p>
            <a:endParaRPr lang="en-US" dirty="0"/>
          </a:p>
          <a:p>
            <a:r>
              <a:rPr lang="en-US" dirty="0"/>
              <a:t>[CLICK] Such an action allows easy </a:t>
            </a:r>
            <a:r>
              <a:rPr lang="en-US" dirty="0" err="1"/>
              <a:t>extensiblity</a:t>
            </a:r>
            <a:r>
              <a:rPr lang="en-US" dirty="0"/>
              <a:t> to any number of storage devices</a:t>
            </a:r>
          </a:p>
          <a:p>
            <a:endParaRPr lang="en-US" dirty="0"/>
          </a:p>
          <a:p>
            <a:r>
              <a:rPr lang="en-US" dirty="0"/>
              <a:t>[CLICK] it makes </a:t>
            </a:r>
            <a:r>
              <a:rPr lang="en-US" dirty="0" err="1"/>
              <a:t>SIbyl</a:t>
            </a:r>
            <a:r>
              <a:rPr lang="en-US" dirty="0"/>
              <a:t> learn to proactively </a:t>
            </a:r>
            <a:r>
              <a:rPr lang="en-US" dirty="0" err="1"/>
              <a:t>evit</a:t>
            </a:r>
            <a:r>
              <a:rPr lang="en-US" dirty="0"/>
              <a:t> or promote a page from the storage device</a:t>
            </a:r>
          </a:p>
          <a:p>
            <a:endParaRPr lang="en-US" dirty="0"/>
          </a:p>
          <a:p>
            <a:endParaRPr lang="en-US" dirty="0"/>
          </a:p>
        </p:txBody>
      </p:sp>
      <p:sp>
        <p:nvSpPr>
          <p:cNvPr id="4" name="Slide Number Placeholder 3"/>
          <p:cNvSpPr>
            <a:spLocks noGrp="1"/>
          </p:cNvSpPr>
          <p:nvPr>
            <p:ph type="sldNum" sz="quarter" idx="5"/>
          </p:nvPr>
        </p:nvSpPr>
        <p:spPr/>
        <p:txBody>
          <a:bodyPr/>
          <a:lstStyle/>
          <a:p>
            <a:fld id="{3A44AB11-ED51-4041-ABF3-98774B656127}" type="slidenum">
              <a:rPr lang="en-CH" smtClean="0"/>
              <a:t>23</a:t>
            </a:fld>
            <a:endParaRPr lang="en-CH"/>
          </a:p>
        </p:txBody>
      </p:sp>
    </p:spTree>
    <p:extLst>
      <p:ext uri="{BB962C8B-B14F-4D97-AF65-F5344CB8AC3E}">
        <p14:creationId xmlns:p14="http://schemas.microsoft.com/office/powerpoint/2010/main" val="347195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provide a brief overview and design of Sibyl.</a:t>
            </a:r>
          </a:p>
        </p:txBody>
      </p:sp>
      <p:sp>
        <p:nvSpPr>
          <p:cNvPr id="4" name="Slide Number Placeholder 3"/>
          <p:cNvSpPr>
            <a:spLocks noGrp="1"/>
          </p:cNvSpPr>
          <p:nvPr>
            <p:ph type="sldNum" sz="quarter" idx="5"/>
          </p:nvPr>
        </p:nvSpPr>
        <p:spPr/>
        <p:txBody>
          <a:bodyPr/>
          <a:lstStyle/>
          <a:p>
            <a:fld id="{3A44AB11-ED51-4041-ABF3-98774B656127}" type="slidenum">
              <a:rPr lang="en-CH" smtClean="0"/>
              <a:t>24</a:t>
            </a:fld>
            <a:endParaRPr lang="en-CH"/>
          </a:p>
        </p:txBody>
      </p:sp>
    </p:spTree>
    <p:extLst>
      <p:ext uri="{BB962C8B-B14F-4D97-AF65-F5344CB8AC3E}">
        <p14:creationId xmlns:p14="http://schemas.microsoft.com/office/powerpoint/2010/main" val="372732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we discuss the execution model for Sibyl. We implement sibyl in the the host OS. [CLICK] Where for every storage request Sibyl uses an RL decision thread to make [CLICK] data </a:t>
            </a:r>
            <a:r>
              <a:rPr lang="en-GB" dirty="0" err="1"/>
              <a:t>placemnet</a:t>
            </a:r>
            <a:r>
              <a:rPr lang="en-GB" dirty="0"/>
              <a:t>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Sibyl uses another thread, [CLICK] called the RL training thread that works in the background. It keeps collecting information about Sibyl's state, action and reward, which uses this information to train a data placement policy. [CLICK] periodically we replace the RL decision thread policy with RL training thread policy.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 Our two-threaded implementation runs ASYNCHROUNOUS AND avoids that the training in RL training thread interrupts or delays data placement decisions for incoming requests. </a:t>
            </a:r>
            <a:endParaRPr lang="en-CH" dirty="0"/>
          </a:p>
          <a:p>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25</a:t>
            </a:fld>
            <a:endParaRPr lang="en-CH"/>
          </a:p>
        </p:txBody>
      </p:sp>
    </p:spTree>
    <p:extLst>
      <p:ext uri="{BB962C8B-B14F-4D97-AF65-F5344CB8AC3E}">
        <p14:creationId xmlns:p14="http://schemas.microsoft.com/office/powerpoint/2010/main" val="1719127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will go into the implementation of each thread</a:t>
            </a:r>
            <a:endParaRPr lang="en-CH" dirty="0"/>
          </a:p>
          <a:p>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26</a:t>
            </a:fld>
            <a:endParaRPr lang="en-CH"/>
          </a:p>
        </p:txBody>
      </p:sp>
    </p:spTree>
    <p:extLst>
      <p:ext uri="{BB962C8B-B14F-4D97-AF65-F5344CB8AC3E}">
        <p14:creationId xmlns:p14="http://schemas.microsoft.com/office/powerpoint/2010/main" val="3125062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discuss the RL decision thread, where Sibyl decides the data placement  of the current storage request while collecting information about its decisions</a:t>
            </a:r>
          </a:p>
        </p:txBody>
      </p:sp>
      <p:sp>
        <p:nvSpPr>
          <p:cNvPr id="4" name="Slide Number Placeholder 3"/>
          <p:cNvSpPr>
            <a:spLocks noGrp="1"/>
          </p:cNvSpPr>
          <p:nvPr>
            <p:ph type="sldNum" sz="quarter" idx="5"/>
          </p:nvPr>
        </p:nvSpPr>
        <p:spPr/>
        <p:txBody>
          <a:bodyPr/>
          <a:lstStyle/>
          <a:p>
            <a:fld id="{3A44AB11-ED51-4041-ABF3-98774B656127}" type="slidenum">
              <a:rPr lang="en-CH" smtClean="0"/>
              <a:t>27</a:t>
            </a:fld>
            <a:endParaRPr lang="en-CH"/>
          </a:p>
        </p:txBody>
      </p:sp>
    </p:spTree>
    <p:extLst>
      <p:ext uri="{BB962C8B-B14F-4D97-AF65-F5344CB8AC3E}">
        <p14:creationId xmlns:p14="http://schemas.microsoft.com/office/powerpoint/2010/main" val="1372506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every new storage request to the </a:t>
            </a:r>
            <a:r>
              <a:rPr lang="en-GB" sz="1200" dirty="0">
                <a:latin typeface="Calibri" panose="020F0502020204030204" pitchFamily="34" charset="0"/>
                <a:cs typeface="Calibri" panose="020F0502020204030204" pitchFamily="34" charset="0"/>
              </a:rPr>
              <a:t>Hybrid storage systems </a:t>
            </a:r>
            <a:r>
              <a:rPr lang="en-GB" dirty="0"/>
              <a:t>, Sibyl uses the state information  to make a data placement action. </a:t>
            </a:r>
          </a:p>
          <a:p>
            <a:endParaRPr lang="en-GB" dirty="0"/>
          </a:p>
        </p:txBody>
      </p:sp>
      <p:sp>
        <p:nvSpPr>
          <p:cNvPr id="4" name="Slide Number Placeholder 3"/>
          <p:cNvSpPr>
            <a:spLocks noGrp="1"/>
          </p:cNvSpPr>
          <p:nvPr>
            <p:ph type="sldNum" sz="quarter" idx="5"/>
          </p:nvPr>
        </p:nvSpPr>
        <p:spPr/>
        <p:txBody>
          <a:bodyPr/>
          <a:lstStyle/>
          <a:p>
            <a:fld id="{3A44AB11-ED51-4041-ABF3-98774B656127}" type="slidenum">
              <a:rPr lang="en-CH" smtClean="0"/>
              <a:t>28</a:t>
            </a:fld>
            <a:endParaRPr lang="en-CH"/>
          </a:p>
        </p:txBody>
      </p:sp>
    </p:spTree>
    <p:extLst>
      <p:ext uri="{BB962C8B-B14F-4D97-AF65-F5344CB8AC3E}">
        <p14:creationId xmlns:p14="http://schemas.microsoft.com/office/powerpoint/2010/main" val="351482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inference network predicts the expected benefits of each action for a given state.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Sibyl policy selects the action with the highest expected benefit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or, a random action for exploration of the </a:t>
            </a:r>
            <a:r>
              <a:rPr lang="en-GB" sz="1200" dirty="0">
                <a:latin typeface="Calibri" panose="020F0502020204030204" pitchFamily="34" charset="0"/>
                <a:cs typeface="Calibri" panose="020F0502020204030204" pitchFamily="34" charset="0"/>
              </a:rPr>
              <a:t>Hybrid storage systems </a:t>
            </a:r>
            <a:endParaRPr lang="en-GB" dirty="0"/>
          </a:p>
          <a:p>
            <a:endParaRPr lang="en-GB" dirty="0"/>
          </a:p>
        </p:txBody>
      </p:sp>
      <p:sp>
        <p:nvSpPr>
          <p:cNvPr id="4" name="Slide Number Placeholder 3"/>
          <p:cNvSpPr>
            <a:spLocks noGrp="1"/>
          </p:cNvSpPr>
          <p:nvPr>
            <p:ph type="sldNum" sz="quarter" idx="5"/>
          </p:nvPr>
        </p:nvSpPr>
        <p:spPr/>
        <p:txBody>
          <a:bodyPr/>
          <a:lstStyle/>
          <a:p>
            <a:fld id="{3A44AB11-ED51-4041-ABF3-98774B656127}" type="slidenum">
              <a:rPr lang="en-CH" smtClean="0"/>
              <a:t>29</a:t>
            </a:fld>
            <a:endParaRPr lang="en-CH"/>
          </a:p>
        </p:txBody>
      </p:sp>
    </p:spTree>
    <p:extLst>
      <p:ext uri="{BB962C8B-B14F-4D97-AF65-F5344CB8AC3E}">
        <p14:creationId xmlns:p14="http://schemas.microsoft.com/office/powerpoint/2010/main" val="1985585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outline of my talk.</a:t>
            </a:r>
          </a:p>
          <a:p>
            <a:endParaRPr lang="en-US" dirty="0"/>
          </a:p>
          <a:p>
            <a:r>
              <a:rPr lang="en-US" dirty="0"/>
              <a:t>First, I am going to start by discussing key shortcomings of prior data placement techniques.</a:t>
            </a:r>
          </a:p>
        </p:txBody>
      </p:sp>
      <p:sp>
        <p:nvSpPr>
          <p:cNvPr id="4" name="Slide Number Placeholder 3"/>
          <p:cNvSpPr>
            <a:spLocks noGrp="1"/>
          </p:cNvSpPr>
          <p:nvPr>
            <p:ph type="sldNum" sz="quarter" idx="5"/>
          </p:nvPr>
        </p:nvSpPr>
        <p:spPr/>
        <p:txBody>
          <a:bodyPr/>
          <a:lstStyle/>
          <a:p>
            <a:fld id="{3A44AB11-ED51-4041-ABF3-98774B656127}" type="slidenum">
              <a:rPr lang="en-CH" smtClean="0"/>
              <a:t>3</a:t>
            </a:fld>
            <a:endParaRPr lang="en-CH"/>
          </a:p>
        </p:txBody>
      </p:sp>
    </p:spTree>
    <p:extLst>
      <p:ext uri="{BB962C8B-B14F-4D97-AF65-F5344CB8AC3E}">
        <p14:creationId xmlns:p14="http://schemas.microsoft.com/office/powerpoint/2010/main" val="128754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making data placement decision, Sibyl collects information about the state, action, </a:t>
            </a:r>
            <a:r>
              <a:rPr lang="en-GB"/>
              <a:t>and reward</a:t>
            </a:r>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30</a:t>
            </a:fld>
            <a:endParaRPr lang="en-CH"/>
          </a:p>
        </p:txBody>
      </p:sp>
    </p:spTree>
    <p:extLst>
      <p:ext uri="{BB962C8B-B14F-4D97-AF65-F5344CB8AC3E}">
        <p14:creationId xmlns:p14="http://schemas.microsoft.com/office/powerpoint/2010/main" val="2539069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 experience buffer, which in used in RL Training thread</a:t>
            </a:r>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31</a:t>
            </a:fld>
            <a:endParaRPr lang="en-CH"/>
          </a:p>
        </p:txBody>
      </p:sp>
    </p:spTree>
    <p:extLst>
      <p:ext uri="{BB962C8B-B14F-4D97-AF65-F5344CB8AC3E}">
        <p14:creationId xmlns:p14="http://schemas.microsoft.com/office/powerpoint/2010/main" val="1022769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RL training thread, Sibyl uses the collected experiences to update its decision making policy online by training a neural network. </a:t>
            </a:r>
          </a:p>
          <a:p>
            <a:endParaRPr lang="en-GB" dirty="0"/>
          </a:p>
          <a:p>
            <a:r>
              <a:rPr lang="en-GB" dirty="0"/>
              <a:t>Sibyl continuously learns from its past decisions and their impact.</a:t>
            </a:r>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32</a:t>
            </a:fld>
            <a:endParaRPr lang="en-CH"/>
          </a:p>
        </p:txBody>
      </p:sp>
    </p:spTree>
    <p:extLst>
      <p:ext uri="{BB962C8B-B14F-4D97-AF65-F5344CB8AC3E}">
        <p14:creationId xmlns:p14="http://schemas.microsoft.com/office/powerpoint/2010/main" val="100124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enable the parallel execution of the two threads, we duplicate the neural network that is used to make data placement decisions, so the inference network does not have a separate training steps and only uses the weights of the training network, which we periodically update.</a:t>
            </a:r>
          </a:p>
        </p:txBody>
      </p:sp>
      <p:sp>
        <p:nvSpPr>
          <p:cNvPr id="4" name="Slide Number Placeholder 3"/>
          <p:cNvSpPr>
            <a:spLocks noGrp="1"/>
          </p:cNvSpPr>
          <p:nvPr>
            <p:ph type="sldNum" sz="quarter" idx="5"/>
          </p:nvPr>
        </p:nvSpPr>
        <p:spPr/>
        <p:txBody>
          <a:bodyPr/>
          <a:lstStyle/>
          <a:p>
            <a:fld id="{3A44AB11-ED51-4041-ABF3-98774B656127}" type="slidenum">
              <a:rPr lang="en-CH" smtClean="0"/>
              <a:t>33</a:t>
            </a:fld>
            <a:endParaRPr lang="en-CH"/>
          </a:p>
        </p:txBody>
      </p:sp>
    </p:spTree>
    <p:extLst>
      <p:ext uri="{BB962C8B-B14F-4D97-AF65-F5344CB8AC3E}">
        <p14:creationId xmlns:p14="http://schemas.microsoft.com/office/powerpoint/2010/main" val="2734131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present our key results</a:t>
            </a:r>
          </a:p>
        </p:txBody>
      </p:sp>
      <p:sp>
        <p:nvSpPr>
          <p:cNvPr id="4" name="Slide Number Placeholder 3"/>
          <p:cNvSpPr>
            <a:spLocks noGrp="1"/>
          </p:cNvSpPr>
          <p:nvPr>
            <p:ph type="sldNum" sz="quarter" idx="5"/>
          </p:nvPr>
        </p:nvSpPr>
        <p:spPr/>
        <p:txBody>
          <a:bodyPr/>
          <a:lstStyle/>
          <a:p>
            <a:fld id="{3A44AB11-ED51-4041-ABF3-98774B656127}" type="slidenum">
              <a:rPr lang="en-CH" smtClean="0"/>
              <a:t>34</a:t>
            </a:fld>
            <a:endParaRPr lang="en-CH"/>
          </a:p>
        </p:txBody>
      </p:sp>
    </p:spTree>
    <p:extLst>
      <p:ext uri="{BB962C8B-B14F-4D97-AF65-F5344CB8AC3E}">
        <p14:creationId xmlns:p14="http://schemas.microsoft.com/office/powerpoint/2010/main" val="1763681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[CLICK] We perfrom real system evaluation for both dual-hybrid and tri-hybrid systems</a:t>
            </a:r>
          </a:p>
          <a:p>
            <a:r>
              <a:rPr lang="en-CH" dirty="0"/>
              <a:t>[CLICK] over here we show our evaluation setup that consists of multi different devices </a:t>
            </a:r>
          </a:p>
          <a:p>
            <a:endParaRPr lang="en-CH" dirty="0"/>
          </a:p>
          <a:p>
            <a:r>
              <a:rPr lang="en-CH" dirty="0"/>
              <a:t>[CLICK] We implement sibyl in the storage management layer of AMD Ryzen 7 2700G CPU</a:t>
            </a:r>
          </a:p>
        </p:txBody>
      </p:sp>
      <p:sp>
        <p:nvSpPr>
          <p:cNvPr id="4" name="Slide Number Placeholder 3"/>
          <p:cNvSpPr>
            <a:spLocks noGrp="1"/>
          </p:cNvSpPr>
          <p:nvPr>
            <p:ph type="sldNum" sz="quarter" idx="5"/>
          </p:nvPr>
        </p:nvSpPr>
        <p:spPr/>
        <p:txBody>
          <a:bodyPr/>
          <a:lstStyle/>
          <a:p>
            <a:fld id="{3A44AB11-ED51-4041-ABF3-98774B656127}" type="slidenum">
              <a:rPr lang="en-CH" smtClean="0"/>
              <a:t>35</a:t>
            </a:fld>
            <a:endParaRPr lang="en-CH"/>
          </a:p>
        </p:txBody>
      </p:sp>
    </p:spTree>
    <p:extLst>
      <p:ext uri="{BB962C8B-B14F-4D97-AF65-F5344CB8AC3E}">
        <p14:creationId xmlns:p14="http://schemas.microsoft.com/office/powerpoint/2010/main" val="2220610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First we </a:t>
            </a:r>
            <a:r>
              <a:rPr lang="en-GB" sz="1200" kern="1200" dirty="0" err="1">
                <a:solidFill>
                  <a:schemeClr val="tx1"/>
                </a:solidFill>
                <a:effectLst/>
                <a:latin typeface="+mn-lt"/>
                <a:ea typeface="+mn-ea"/>
                <a:cs typeface="+mn-cs"/>
              </a:rPr>
              <a:t>evalutate</a:t>
            </a:r>
            <a:r>
              <a:rPr lang="en-GB" sz="1200" kern="1200" dirty="0">
                <a:solidFill>
                  <a:schemeClr val="tx1"/>
                </a:solidFill>
                <a:effectLst/>
                <a:latin typeface="+mn-lt"/>
                <a:ea typeface="+mn-ea"/>
                <a:cs typeface="+mn-cs"/>
              </a:rPr>
              <a:t> a cost-oriented hybrid storage configuration in which we use </a:t>
            </a:r>
          </a:p>
          <a:p>
            <a:r>
              <a:rPr lang="en-GB" sz="1200" kern="1200" dirty="0">
                <a:solidFill>
                  <a:schemeClr val="tx1"/>
                </a:solidFill>
                <a:effectLst/>
                <a:latin typeface="+mn-lt"/>
                <a:ea typeface="+mn-ea"/>
                <a:cs typeface="+mn-cs"/>
              </a:rPr>
              <a:t>[CLICK]a high end </a:t>
            </a:r>
            <a:r>
              <a:rPr lang="en-GB" sz="1200" kern="1200" dirty="0" err="1">
                <a:solidFill>
                  <a:schemeClr val="tx1"/>
                </a:solidFill>
                <a:effectLst/>
                <a:latin typeface="+mn-lt"/>
                <a:ea typeface="+mn-ea"/>
                <a:cs typeface="+mn-cs"/>
              </a:rPr>
              <a:t>ssd</a:t>
            </a:r>
            <a:r>
              <a:rPr lang="en-GB" sz="1200" kern="1200" dirty="0">
                <a:solidFill>
                  <a:schemeClr val="tx1"/>
                </a:solidFill>
                <a:effectLst/>
                <a:latin typeface="+mn-lt"/>
                <a:ea typeface="+mn-ea"/>
                <a:cs typeface="+mn-cs"/>
              </a:rPr>
              <a:t> with a low-end hard disk drive where the latency difference between the two devices is quite large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[CLICK] Performance oriented hybrid storage configuration we </a:t>
            </a:r>
          </a:p>
          <a:p>
            <a:r>
              <a:rPr lang="en-GB" sz="1200" kern="1200" dirty="0">
                <a:solidFill>
                  <a:schemeClr val="tx1"/>
                </a:solidFill>
                <a:effectLst/>
                <a:latin typeface="+mn-lt"/>
                <a:ea typeface="+mn-ea"/>
                <a:cs typeface="+mn-cs"/>
              </a:rPr>
              <a:t>[CLICK]use a high end </a:t>
            </a:r>
            <a:r>
              <a:rPr lang="en-GB" sz="1200" kern="1200" dirty="0" err="1">
                <a:solidFill>
                  <a:schemeClr val="tx1"/>
                </a:solidFill>
                <a:effectLst/>
                <a:latin typeface="+mn-lt"/>
                <a:ea typeface="+mn-ea"/>
                <a:cs typeface="+mn-cs"/>
              </a:rPr>
              <a:t>ssd</a:t>
            </a:r>
            <a:r>
              <a:rPr lang="en-GB" sz="1200" kern="1200" dirty="0">
                <a:solidFill>
                  <a:schemeClr val="tx1"/>
                </a:solidFill>
                <a:effectLst/>
                <a:latin typeface="+mn-lt"/>
                <a:ea typeface="+mn-ea"/>
                <a:cs typeface="+mn-cs"/>
              </a:rPr>
              <a:t> with a middle end </a:t>
            </a:r>
            <a:r>
              <a:rPr lang="en-GB" sz="1200" kern="1200" dirty="0" err="1">
                <a:solidFill>
                  <a:schemeClr val="tx1"/>
                </a:solidFill>
                <a:effectLst/>
                <a:latin typeface="+mn-lt"/>
                <a:ea typeface="+mn-ea"/>
                <a:cs typeface="+mn-cs"/>
              </a:rPr>
              <a:t>ssd</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two devices have similar latencies </a:t>
            </a:r>
          </a:p>
        </p:txBody>
      </p:sp>
      <p:sp>
        <p:nvSpPr>
          <p:cNvPr id="4" name="Slide Number Placeholder 3"/>
          <p:cNvSpPr>
            <a:spLocks noGrp="1"/>
          </p:cNvSpPr>
          <p:nvPr>
            <p:ph type="sldNum" sz="quarter" idx="5"/>
          </p:nvPr>
        </p:nvSpPr>
        <p:spPr/>
        <p:txBody>
          <a:bodyPr/>
          <a:lstStyle/>
          <a:p>
            <a:fld id="{3A44AB11-ED51-4041-ABF3-98774B656127}" type="slidenum">
              <a:rPr lang="en-CH" smtClean="0"/>
              <a:t>36</a:t>
            </a:fld>
            <a:endParaRPr lang="en-CH"/>
          </a:p>
        </p:txBody>
      </p:sp>
    </p:spTree>
    <p:extLst>
      <p:ext uri="{BB962C8B-B14F-4D97-AF65-F5344CB8AC3E}">
        <p14:creationId xmlns:p14="http://schemas.microsoft.com/office/powerpoint/2010/main" val="2060246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[CLICK] </a:t>
            </a:r>
            <a:r>
              <a:rPr lang="en-US" dirty="0"/>
              <a:t>We use </a:t>
            </a:r>
            <a:r>
              <a:rPr lang="en-CH" dirty="0"/>
              <a:t>18 different workloads from MSR CAMBRIDGE and Filebench Suite </a:t>
            </a:r>
          </a:p>
          <a:p>
            <a:r>
              <a:rPr lang="en-CH" dirty="0"/>
              <a:t>[CLICK] and compare Sibyl against four state of heuristic and supervised—learning based data placmenet policies</a:t>
            </a:r>
          </a:p>
        </p:txBody>
      </p:sp>
      <p:sp>
        <p:nvSpPr>
          <p:cNvPr id="4" name="Slide Number Placeholder 3"/>
          <p:cNvSpPr>
            <a:spLocks noGrp="1"/>
          </p:cNvSpPr>
          <p:nvPr>
            <p:ph type="sldNum" sz="quarter" idx="5"/>
          </p:nvPr>
        </p:nvSpPr>
        <p:spPr/>
        <p:txBody>
          <a:bodyPr/>
          <a:lstStyle/>
          <a:p>
            <a:fld id="{3A44AB11-ED51-4041-ABF3-98774B656127}" type="slidenum">
              <a:rPr lang="en-CH" smtClean="0"/>
              <a:t>37</a:t>
            </a:fld>
            <a:endParaRPr lang="en-CH"/>
          </a:p>
        </p:txBody>
      </p:sp>
    </p:spTree>
    <p:extLst>
      <p:ext uri="{BB962C8B-B14F-4D97-AF65-F5344CB8AC3E}">
        <p14:creationId xmlns:p14="http://schemas.microsoft.com/office/powerpoint/2010/main" val="1062525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[CLICK]Over here we show the performance results in terms of average request latency for MSR CAMBRIDGE workloads for all the workloads and policies</a:t>
            </a:r>
            <a:endParaRPr lang="en-GB" dirty="0"/>
          </a:p>
        </p:txBody>
      </p:sp>
      <p:sp>
        <p:nvSpPr>
          <p:cNvPr id="4" name="Slide Number Placeholder 3"/>
          <p:cNvSpPr>
            <a:spLocks noGrp="1"/>
          </p:cNvSpPr>
          <p:nvPr>
            <p:ph type="sldNum" sz="quarter" idx="5"/>
          </p:nvPr>
        </p:nvSpPr>
        <p:spPr/>
        <p:txBody>
          <a:bodyPr/>
          <a:lstStyle/>
          <a:p>
            <a:fld id="{3A44AB11-ED51-4041-ABF3-98774B656127}" type="slidenum">
              <a:rPr lang="en-CH" smtClean="0"/>
              <a:t>38</a:t>
            </a:fld>
            <a:endParaRPr lang="en-CH"/>
          </a:p>
        </p:txBody>
      </p:sp>
    </p:spTree>
    <p:extLst>
      <p:ext uri="{BB962C8B-B14F-4D97-AF65-F5344CB8AC3E}">
        <p14:creationId xmlns:p14="http://schemas.microsoft.com/office/powerpoint/2010/main" val="2625147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observe that Sibyl consistently outperforms all the baselines for all the workloads </a:t>
            </a:r>
            <a:endParaRPr lang="en-GB" dirty="0"/>
          </a:p>
        </p:txBody>
      </p:sp>
      <p:sp>
        <p:nvSpPr>
          <p:cNvPr id="4" name="Slide Number Placeholder 3"/>
          <p:cNvSpPr>
            <a:spLocks noGrp="1"/>
          </p:cNvSpPr>
          <p:nvPr>
            <p:ph type="sldNum" sz="quarter" idx="5"/>
          </p:nvPr>
        </p:nvSpPr>
        <p:spPr/>
        <p:txBody>
          <a:bodyPr/>
          <a:lstStyle/>
          <a:p>
            <a:fld id="{3A44AB11-ED51-4041-ABF3-98774B656127}" type="slidenum">
              <a:rPr lang="en-CH" smtClean="0"/>
              <a:t>39</a:t>
            </a:fld>
            <a:endParaRPr lang="en-CH"/>
          </a:p>
        </p:txBody>
      </p:sp>
    </p:spTree>
    <p:extLst>
      <p:ext uri="{BB962C8B-B14F-4D97-AF65-F5344CB8AC3E}">
        <p14:creationId xmlns:p14="http://schemas.microsoft.com/office/powerpoint/2010/main" val="1869026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some basics on hybrid storage systems. [CLICK] OVER here we show a typical HSS consisting of a fast-yet-small storage device and a slow-yet-large storage device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[CLICK]The address space is divided into a number of logical pages (e.g. 4kib), which are assigned to an application.</a:t>
            </a:r>
          </a:p>
          <a:p>
            <a:endParaRPr lang="en-CH" dirty="0"/>
          </a:p>
          <a:p>
            <a:r>
              <a:rPr lang="en-GB" dirty="0"/>
              <a:t>[CLICK] The storage management layer in the OS orchestrates host I/O requests across heterogeneous devices, </a:t>
            </a:r>
          </a:p>
          <a:p>
            <a:endParaRPr lang="en-GB" dirty="0"/>
          </a:p>
          <a:p>
            <a:r>
              <a:rPr lang="en-GB" dirty="0"/>
              <a:t>[CLICK] the storage management layer also  manages data migration between the storage devices in an </a:t>
            </a:r>
            <a:r>
              <a:rPr lang="en-GB" sz="1200" dirty="0">
                <a:latin typeface="Calibri" panose="020F0502020204030204" pitchFamily="34" charset="0"/>
                <a:cs typeface="Calibri" panose="020F0502020204030204" pitchFamily="34" charset="0"/>
              </a:rPr>
              <a:t>Hybrid storage systems </a:t>
            </a:r>
            <a:r>
              <a:rPr lang="en-GB" dirty="0"/>
              <a:t>. Eviction usually moves infrequently access data </a:t>
            </a:r>
            <a:r>
              <a:rPr lang="en-GB" dirty="0" err="1"/>
              <a:t>fom</a:t>
            </a:r>
            <a:r>
              <a:rPr lang="en-GB" dirty="0"/>
              <a:t> the fast storage to the slow storage  or when the fast storage device is full. </a:t>
            </a:r>
          </a:p>
          <a:p>
            <a:r>
              <a:rPr lang="en-GB" dirty="0"/>
              <a:t>When data currently stored in the slow storage device is moved to the fast storage device, it is called promotion. Promotion is usually performed when a page in the slow storage device is accessed frequently.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 A desirable policy has to effectively utilize the low latency characteristics of the fast device while making optimal use of its small capacity and should provide easy extensibility to a wide range of workloads and </a:t>
            </a:r>
            <a:r>
              <a:rPr lang="en-GB" sz="1200" dirty="0">
                <a:latin typeface="Calibri" panose="020F0502020204030204" pitchFamily="34" charset="0"/>
                <a:cs typeface="Calibri" panose="020F0502020204030204" pitchFamily="34" charset="0"/>
              </a:rPr>
              <a:t>Hybrid storage systems </a:t>
            </a:r>
            <a:r>
              <a:rPr lang="en-GB" dirty="0"/>
              <a:t> configurations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3A44AB11-ED51-4041-ABF3-98774B656127}" type="slidenum">
              <a:rPr lang="en-CH" smtClean="0"/>
              <a:t>4</a:t>
            </a:fld>
            <a:endParaRPr lang="en-CH"/>
          </a:p>
        </p:txBody>
      </p:sp>
    </p:spTree>
    <p:extLst>
      <p:ext uri="{BB962C8B-B14F-4D97-AF65-F5344CB8AC3E}">
        <p14:creationId xmlns:p14="http://schemas.microsoft.com/office/powerpoint/2010/main" val="1487309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a performance oriented </a:t>
            </a:r>
            <a:r>
              <a:rPr lang="en-GB" sz="1200" dirty="0">
                <a:latin typeface="Calibri" panose="020F0502020204030204" pitchFamily="34" charset="0"/>
                <a:cs typeface="Calibri" panose="020F0502020204030204" pitchFamily="34" charset="0"/>
              </a:rPr>
              <a:t>Hybrid storage systems </a:t>
            </a:r>
            <a:r>
              <a:rPr lang="en-GB" sz="1200" kern="1200" dirty="0">
                <a:solidFill>
                  <a:schemeClr val="tx1"/>
                </a:solidFill>
                <a:effectLst/>
                <a:latin typeface="+mn-lt"/>
                <a:ea typeface="+mn-ea"/>
                <a:cs typeface="+mn-cs"/>
              </a:rPr>
              <a:t> configuration, where two devices have similar latencies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CH" dirty="0"/>
              <a:t>                                     </a:t>
            </a:r>
          </a:p>
        </p:txBody>
      </p:sp>
      <p:sp>
        <p:nvSpPr>
          <p:cNvPr id="4" name="Slide Number Placeholder 3"/>
          <p:cNvSpPr>
            <a:spLocks noGrp="1"/>
          </p:cNvSpPr>
          <p:nvPr>
            <p:ph type="sldNum" sz="quarter" idx="5"/>
          </p:nvPr>
        </p:nvSpPr>
        <p:spPr/>
        <p:txBody>
          <a:bodyPr/>
          <a:lstStyle/>
          <a:p>
            <a:fld id="{3A44AB11-ED51-4041-ABF3-98774B656127}" type="slidenum">
              <a:rPr lang="en-CH" smtClean="0"/>
              <a:t>40</a:t>
            </a:fld>
            <a:endParaRPr lang="en-CH"/>
          </a:p>
        </p:txBody>
      </p:sp>
    </p:spTree>
    <p:extLst>
      <p:ext uri="{BB962C8B-B14F-4D97-AF65-F5344CB8AC3E}">
        <p14:creationId xmlns:p14="http://schemas.microsoft.com/office/powerpoint/2010/main" val="1105786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GB" sz="1200" spc="0" dirty="0">
                <a:solidFill>
                  <a:schemeClr val="tx1"/>
                </a:solidFill>
              </a:rPr>
              <a:t>Sibyl provides </a:t>
            </a:r>
            <a:r>
              <a:rPr lang="en-GB" sz="1200" b="1" spc="0" dirty="0">
                <a:solidFill>
                  <a:srgbClr val="00B050"/>
                </a:solidFill>
              </a:rPr>
              <a:t>21.6% performance improvement </a:t>
            </a:r>
            <a:r>
              <a:rPr lang="en-GB" sz="1200" spc="0" dirty="0">
                <a:solidFill>
                  <a:schemeClr val="tx1"/>
                </a:solidFill>
              </a:rPr>
              <a:t>by </a:t>
            </a:r>
            <a:r>
              <a:rPr lang="en-GB" sz="1200" b="1" spc="0" dirty="0">
                <a:solidFill>
                  <a:srgbClr val="00B050"/>
                </a:solidFill>
              </a:rPr>
              <a:t>dynamically adapting its data placement policy </a:t>
            </a:r>
            <a:endParaRPr lang="en-US" sz="1200" b="1" spc="0" dirty="0">
              <a:solidFill>
                <a:srgbClr val="00B05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3A44AB11-ED51-4041-ABF3-98774B656127}" type="slidenum">
              <a:rPr lang="en-CH" smtClean="0"/>
              <a:t>41</a:t>
            </a:fld>
            <a:endParaRPr lang="en-CH"/>
          </a:p>
        </p:txBody>
      </p:sp>
    </p:spTree>
    <p:extLst>
      <p:ext uri="{BB962C8B-B14F-4D97-AF65-F5344CB8AC3E}">
        <p14:creationId xmlns:p14="http://schemas.microsoft.com/office/powerpoint/2010/main" val="22835121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 </a:t>
            </a:r>
            <a:r>
              <a:rPr lang="en-GB" sz="1200" kern="1200" dirty="0">
                <a:solidFill>
                  <a:schemeClr val="tx1"/>
                </a:solidFill>
                <a:effectLst/>
                <a:latin typeface="+mn-lt"/>
                <a:ea typeface="+mn-ea"/>
                <a:cs typeface="+mn-cs"/>
              </a:rPr>
              <a:t>Sibyl provides slightly lower performance than other baselines in only two workloads  for this configuration.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observe that such workloads are write-intensive and have many random requests  (in terms of both access pattern and request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Therefore, in the paper we show that for such workloads we need to perform frequent retraining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H" dirty="0"/>
          </a:p>
          <a:p>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42</a:t>
            </a:fld>
            <a:endParaRPr lang="en-CH"/>
          </a:p>
        </p:txBody>
      </p:sp>
    </p:spTree>
    <p:extLst>
      <p:ext uri="{BB962C8B-B14F-4D97-AF65-F5344CB8AC3E}">
        <p14:creationId xmlns:p14="http://schemas.microsoft.com/office/powerpoint/2010/main" val="697363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CH" dirty="0"/>
              <a:t>   </a:t>
            </a:r>
            <a:r>
              <a:rPr lang="en-GB" sz="1200" dirty="0">
                <a:solidFill>
                  <a:schemeClr val="tx1"/>
                </a:solidFill>
              </a:rPr>
              <a:t>on average Sibyl achieves </a:t>
            </a:r>
            <a:r>
              <a:rPr lang="en-GB" sz="1200" b="1" dirty="0">
                <a:solidFill>
                  <a:schemeClr val="accent6"/>
                </a:solidFill>
              </a:rPr>
              <a:t>80% performance of an oracle policy </a:t>
            </a:r>
            <a:r>
              <a:rPr lang="en-GB" sz="1200" dirty="0">
                <a:solidFill>
                  <a:schemeClr val="tx1"/>
                </a:solidFill>
              </a:rPr>
              <a:t>that has complete knowledge of </a:t>
            </a:r>
          </a:p>
          <a:p>
            <a:pPr algn="ctr"/>
            <a:r>
              <a:rPr lang="en-GB" sz="1200" dirty="0">
                <a:solidFill>
                  <a:schemeClr val="tx1"/>
                </a:solidFill>
              </a:rPr>
              <a:t>future access patterns</a:t>
            </a:r>
            <a:endParaRPr lang="en-US" sz="1200" b="1" dirty="0">
              <a:solidFill>
                <a:schemeClr val="tx1"/>
              </a:solidFill>
              <a:latin typeface="Calibri" panose="020F0502020204030204" pitchFamily="34" charset="0"/>
              <a:cs typeface="Calibri" panose="020F0502020204030204" pitchFamily="34" charset="0"/>
            </a:endParaRPr>
          </a:p>
          <a:p>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43</a:t>
            </a:fld>
            <a:endParaRPr lang="en-CH"/>
          </a:p>
        </p:txBody>
      </p:sp>
    </p:spTree>
    <p:extLst>
      <p:ext uri="{BB962C8B-B14F-4D97-AF65-F5344CB8AC3E}">
        <p14:creationId xmlns:p14="http://schemas.microsoft.com/office/powerpoint/2010/main" val="1792327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We also evaluate the EXTENSIBILITY of sibyl to more devices</a:t>
            </a:r>
          </a:p>
          <a:p>
            <a:endParaRPr lang="en-CH" dirty="0"/>
          </a:p>
          <a:p>
            <a:r>
              <a:rPr lang="en-GB" dirty="0"/>
              <a:t>T</a:t>
            </a:r>
            <a:r>
              <a:rPr lang="en-CH" dirty="0"/>
              <a:t>o extend sibyl for more storage devices we have to only:</a:t>
            </a:r>
          </a:p>
          <a:p>
            <a:r>
              <a:rPr lang="en-GB" dirty="0"/>
              <a:t>1. A</a:t>
            </a:r>
            <a:r>
              <a:rPr lang="en-CH" dirty="0"/>
              <a:t>dd a new action in sibyl’s action space</a:t>
            </a:r>
          </a:p>
          <a:p>
            <a:r>
              <a:rPr lang="en-CH" dirty="0"/>
              <a:t>2. </a:t>
            </a:r>
            <a:r>
              <a:rPr lang="en-GB" dirty="0"/>
              <a:t>A</a:t>
            </a:r>
            <a:r>
              <a:rPr lang="en-CH" dirty="0"/>
              <a:t>dd the remaining capacity of the new device as a state feature</a:t>
            </a:r>
          </a:p>
          <a:p>
            <a:endParaRPr lang="en-CH" dirty="0"/>
          </a:p>
          <a:p>
            <a:r>
              <a:rPr lang="en-CH" dirty="0"/>
              <a:t>and sibyl automatically figures out the best policy</a:t>
            </a:r>
          </a:p>
          <a:p>
            <a:endParaRPr lang="en-CH" dirty="0"/>
          </a:p>
          <a:p>
            <a:r>
              <a:rPr lang="en-CH" dirty="0"/>
              <a:t>Here we show the performanc results for a state of the art heuristic based policy. This heuristic policy is an extended version of CDE policy which requires significant implementation effort for handling all the dataplacement cases because of the new device like eviction and promotion from the new device and where to send that data, set threshold values etc.</a:t>
            </a:r>
          </a:p>
        </p:txBody>
      </p:sp>
      <p:sp>
        <p:nvSpPr>
          <p:cNvPr id="4" name="Slide Number Placeholder 3"/>
          <p:cNvSpPr>
            <a:spLocks noGrp="1"/>
          </p:cNvSpPr>
          <p:nvPr>
            <p:ph type="sldNum" sz="quarter" idx="5"/>
          </p:nvPr>
        </p:nvSpPr>
        <p:spPr/>
        <p:txBody>
          <a:bodyPr/>
          <a:lstStyle/>
          <a:p>
            <a:fld id="{3A44AB11-ED51-4041-ABF3-98774B656127}" type="slidenum">
              <a:rPr lang="en-CH" smtClean="0"/>
              <a:t>44</a:t>
            </a:fld>
            <a:endParaRPr lang="en-CH"/>
          </a:p>
        </p:txBody>
      </p:sp>
    </p:spTree>
    <p:extLst>
      <p:ext uri="{BB962C8B-B14F-4D97-AF65-F5344CB8AC3E}">
        <p14:creationId xmlns:p14="http://schemas.microsoft.com/office/powerpoint/2010/main" val="2375685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and compare to sibyl for trihybrid system</a:t>
            </a:r>
          </a:p>
        </p:txBody>
      </p:sp>
      <p:sp>
        <p:nvSpPr>
          <p:cNvPr id="4" name="Slide Number Placeholder 3"/>
          <p:cNvSpPr>
            <a:spLocks noGrp="1"/>
          </p:cNvSpPr>
          <p:nvPr>
            <p:ph type="sldNum" sz="quarter" idx="5"/>
          </p:nvPr>
        </p:nvSpPr>
        <p:spPr/>
        <p:txBody>
          <a:bodyPr/>
          <a:lstStyle/>
          <a:p>
            <a:fld id="{3A44AB11-ED51-4041-ABF3-98774B656127}" type="slidenum">
              <a:rPr lang="en-CH" smtClean="0"/>
              <a:t>45</a:t>
            </a:fld>
            <a:endParaRPr lang="en-CH"/>
          </a:p>
        </p:txBody>
      </p:sp>
    </p:spTree>
    <p:extLst>
      <p:ext uri="{BB962C8B-B14F-4D97-AF65-F5344CB8AC3E}">
        <p14:creationId xmlns:p14="http://schemas.microsoft.com/office/powerpoint/2010/main" val="3016854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dirty="0">
                <a:latin typeface="Calibri" panose="020F0502020204030204" pitchFamily="34" charset="0"/>
                <a:cs typeface="Calibri" panose="020F0502020204030204" pitchFamily="34" charset="0"/>
              </a:rPr>
              <a:t>Sibyl outperforms the state-of-the-art-policy policy by </a:t>
            </a:r>
            <a:r>
              <a:rPr lang="en" sz="1200" dirty="0" err="1">
                <a:latin typeface="Calibri" panose="020F0502020204030204" pitchFamily="34" charset="0"/>
                <a:cs typeface="Calibri" panose="020F0502020204030204" pitchFamily="34" charset="0"/>
              </a:rPr>
              <a:t>upto</a:t>
            </a:r>
            <a:r>
              <a:rPr lang="en" sz="1200" dirty="0">
                <a:latin typeface="Calibri" panose="020F0502020204030204" pitchFamily="34" charset="0"/>
                <a:cs typeface="Calibri" panose="020F0502020204030204" pitchFamily="34" charset="0"/>
              </a:rPr>
              <a:t> </a:t>
            </a:r>
            <a:r>
              <a:rPr lang="en" sz="1200" b="1" dirty="0">
                <a:solidFill>
                  <a:srgbClr val="674EA7"/>
                </a:solidFill>
                <a:latin typeface="Calibri" panose="020F0502020204030204" pitchFamily="34" charset="0"/>
                <a:cs typeface="Calibri" panose="020F0502020204030204" pitchFamily="34" charset="0"/>
              </a:rPr>
              <a:t>48.2%</a:t>
            </a:r>
            <a:r>
              <a:rPr lang="en" sz="1200" dirty="0">
                <a:latin typeface="Calibri" panose="020F0502020204030204" pitchFamily="34" charset="0"/>
                <a:cs typeface="Calibri" panose="020F0502020204030204" pitchFamily="34" charset="0"/>
              </a:rPr>
              <a:t> </a:t>
            </a:r>
          </a:p>
          <a:p>
            <a:r>
              <a:rPr lang="en" sz="1200" dirty="0">
                <a:latin typeface="Calibri" panose="020F0502020204030204" pitchFamily="34" charset="0"/>
                <a:cs typeface="Calibri" panose="020F0502020204030204" pitchFamily="34" charset="0"/>
              </a:rPr>
              <a:t>[click]</a:t>
            </a:r>
          </a:p>
          <a:p>
            <a:r>
              <a:rPr lang="en-GB" dirty="0"/>
              <a:t>We conclude that Sibyl provides ease of extensibility to new storage system configurations, which reduces the system architect’s burden in designing sophisticated data placement mechanisms.</a:t>
            </a:r>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46</a:t>
            </a:fld>
            <a:endParaRPr lang="en-CH"/>
          </a:p>
        </p:txBody>
      </p:sp>
    </p:spTree>
    <p:extLst>
      <p:ext uri="{BB962C8B-B14F-4D97-AF65-F5344CB8AC3E}">
        <p14:creationId xmlns:p14="http://schemas.microsoft.com/office/powerpoint/2010/main" val="39466680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Sybil performance benefits comes at a modest cost of 124.4KB storage cost to implement experience buffer, inference and training network</a:t>
            </a:r>
          </a:p>
          <a:p>
            <a:endParaRPr lang="en-US" dirty="0"/>
          </a:p>
          <a:p>
            <a:r>
              <a:rPr lang="en-US" dirty="0"/>
              <a:t>[CLICK] and 40-bit metadata overhead per page</a:t>
            </a:r>
          </a:p>
          <a:p>
            <a:endParaRPr lang="en-US" dirty="0"/>
          </a:p>
          <a:p>
            <a:r>
              <a:rPr lang="en-US" dirty="0"/>
              <a:t>[CLICK] We have inference latency of 10nanos, which are orders of magnitude smaller than the I/O read latency of a even a high end SSD (around 3micro seconds for Samsung ZNAND SSD)</a:t>
            </a:r>
          </a:p>
          <a:p>
            <a:endParaRPr lang="en-US" dirty="0"/>
          </a:p>
          <a:p>
            <a:r>
              <a:rPr lang="en-US" dirty="0"/>
              <a:t>[CLICK] with training latency of 2mico sec</a:t>
            </a:r>
          </a:p>
          <a:p>
            <a:endParaRPr lang="en-US" dirty="0"/>
          </a:p>
          <a:p>
            <a:r>
              <a:rPr lang="en-US" dirty="0"/>
              <a:t>So sibyl provides:</a:t>
            </a:r>
          </a:p>
          <a:p>
            <a:r>
              <a:rPr lang="en-US" dirty="0"/>
              <a:t>[CLICK]small area and</a:t>
            </a:r>
          </a:p>
          <a:p>
            <a:r>
              <a:rPr lang="en-US" dirty="0"/>
              <a:t>[CLICK]inference overhead [CLICK] which satisfied the prediction latency for making a data placement decision</a:t>
            </a:r>
          </a:p>
        </p:txBody>
      </p:sp>
      <p:sp>
        <p:nvSpPr>
          <p:cNvPr id="4" name="Slide Number Placeholder 3"/>
          <p:cNvSpPr>
            <a:spLocks noGrp="1"/>
          </p:cNvSpPr>
          <p:nvPr>
            <p:ph type="sldNum" sz="quarter" idx="5"/>
          </p:nvPr>
        </p:nvSpPr>
        <p:spPr/>
        <p:txBody>
          <a:bodyPr/>
          <a:lstStyle/>
          <a:p>
            <a:fld id="{3A44AB11-ED51-4041-ABF3-98774B656127}" type="slidenum">
              <a:rPr lang="en-CH" smtClean="0"/>
              <a:t>47</a:t>
            </a:fld>
            <a:endParaRPr lang="en-CH"/>
          </a:p>
        </p:txBody>
      </p:sp>
    </p:spTree>
    <p:extLst>
      <p:ext uri="{BB962C8B-B14F-4D97-AF65-F5344CB8AC3E}">
        <p14:creationId xmlns:p14="http://schemas.microsoft.com/office/powerpoint/2010/main" val="1801291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many more exciting results in the paper including throughput comparison, evaluation on unseen workloads and mixed workloads </a:t>
            </a:r>
          </a:p>
        </p:txBody>
      </p:sp>
      <p:sp>
        <p:nvSpPr>
          <p:cNvPr id="4" name="Slide Number Placeholder 3"/>
          <p:cNvSpPr>
            <a:spLocks noGrp="1"/>
          </p:cNvSpPr>
          <p:nvPr>
            <p:ph type="sldNum" sz="quarter" idx="5"/>
          </p:nvPr>
        </p:nvSpPr>
        <p:spPr/>
        <p:txBody>
          <a:bodyPr/>
          <a:lstStyle/>
          <a:p>
            <a:fld id="{3A44AB11-ED51-4041-ABF3-98774B656127}" type="slidenum">
              <a:rPr lang="en-CH" smtClean="0"/>
              <a:t>48</a:t>
            </a:fld>
            <a:endParaRPr lang="en-CH"/>
          </a:p>
        </p:txBody>
      </p:sp>
    </p:spTree>
    <p:extLst>
      <p:ext uri="{BB962C8B-B14F-4D97-AF65-F5344CB8AC3E}">
        <p14:creationId xmlns:p14="http://schemas.microsoft.com/office/powerpoint/2010/main" val="34582122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many more.</a:t>
            </a:r>
          </a:p>
          <a:p>
            <a:r>
              <a:rPr lang="en-US" dirty="0"/>
              <a:t>For more details we encourage you to read our paper</a:t>
            </a:r>
          </a:p>
        </p:txBody>
      </p:sp>
      <p:sp>
        <p:nvSpPr>
          <p:cNvPr id="4" name="Slide Number Placeholder 3"/>
          <p:cNvSpPr>
            <a:spLocks noGrp="1"/>
          </p:cNvSpPr>
          <p:nvPr>
            <p:ph type="sldNum" sz="quarter" idx="5"/>
          </p:nvPr>
        </p:nvSpPr>
        <p:spPr/>
        <p:txBody>
          <a:bodyPr/>
          <a:lstStyle/>
          <a:p>
            <a:fld id="{3A44AB11-ED51-4041-ABF3-98774B656127}" type="slidenum">
              <a:rPr lang="en-CH" smtClean="0"/>
              <a:t>49</a:t>
            </a:fld>
            <a:endParaRPr lang="en-CH"/>
          </a:p>
        </p:txBody>
      </p:sp>
    </p:spTree>
    <p:extLst>
      <p:ext uri="{BB962C8B-B14F-4D97-AF65-F5344CB8AC3E}">
        <p14:creationId xmlns:p14="http://schemas.microsoft.com/office/powerpoint/2010/main" val="230412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 Therefore the performance of a hybrid storage system highly depends on the ability of the storage management layer to effectively manage diverse </a:t>
            </a:r>
            <a:r>
              <a:rPr lang="en-GB" dirty="0" err="1"/>
              <a:t>deviaces</a:t>
            </a:r>
            <a:r>
              <a:rPr lang="en-GB" dirty="0"/>
              <a:t> and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3A44AB11-ED51-4041-ABF3-98774B656127}" type="slidenum">
              <a:rPr lang="en-CH" smtClean="0"/>
              <a:t>5</a:t>
            </a:fld>
            <a:endParaRPr lang="en-CH"/>
          </a:p>
        </p:txBody>
      </p:sp>
    </p:spTree>
    <p:extLst>
      <p:ext uri="{BB962C8B-B14F-4D97-AF65-F5344CB8AC3E}">
        <p14:creationId xmlns:p14="http://schemas.microsoft.com/office/powerpoint/2010/main" val="1310002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44AB11-ED51-4041-ABF3-98774B656127}" type="slidenum">
              <a:rPr lang="en-CH" smtClean="0"/>
              <a:t>50</a:t>
            </a:fld>
            <a:endParaRPr lang="en-CH"/>
          </a:p>
        </p:txBody>
      </p:sp>
    </p:spTree>
    <p:extLst>
      <p:ext uri="{BB962C8B-B14F-4D97-AF65-F5344CB8AC3E}">
        <p14:creationId xmlns:p14="http://schemas.microsoft.com/office/powerpoint/2010/main" val="17395152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conclude my talk</a:t>
            </a:r>
          </a:p>
        </p:txBody>
      </p:sp>
      <p:sp>
        <p:nvSpPr>
          <p:cNvPr id="4" name="Slide Number Placeholder 3"/>
          <p:cNvSpPr>
            <a:spLocks noGrp="1"/>
          </p:cNvSpPr>
          <p:nvPr>
            <p:ph type="sldNum" sz="quarter" idx="5"/>
          </p:nvPr>
        </p:nvSpPr>
        <p:spPr/>
        <p:txBody>
          <a:bodyPr/>
          <a:lstStyle/>
          <a:p>
            <a:fld id="{3A44AB11-ED51-4041-ABF3-98774B656127}" type="slidenum">
              <a:rPr lang="en-CH" smtClean="0"/>
              <a:t>51</a:t>
            </a:fld>
            <a:endParaRPr lang="en-CH"/>
          </a:p>
        </p:txBody>
      </p:sp>
    </p:spTree>
    <p:extLst>
      <p:ext uri="{BB962C8B-B14F-4D97-AF65-F5344CB8AC3E}">
        <p14:creationId xmlns:p14="http://schemas.microsoft.com/office/powerpoint/2010/main" val="3465685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3000" b="1" dirty="0">
                <a:solidFill>
                  <a:schemeClr val="accent6">
                    <a:lumMod val="75000"/>
                  </a:schemeClr>
                </a:solidFill>
                <a:latin typeface="Calibri" panose="020F0502020204030204" pitchFamily="34" charset="0"/>
                <a:cs typeface="Calibri" panose="020F0502020204030204" pitchFamily="34" charset="0"/>
              </a:rPr>
              <a:t>We introduced </a:t>
            </a:r>
            <a:r>
              <a:rPr lang="en-GB" sz="3000" b="1" dirty="0">
                <a:solidFill>
                  <a:schemeClr val="accent6">
                    <a:lumMod val="75000"/>
                  </a:schemeClr>
                </a:solidFill>
                <a:latin typeface="Calibri" panose="020F0502020204030204" pitchFamily="34" charset="0"/>
                <a:cs typeface="Calibri" panose="020F0502020204030204" pitchFamily="34" charset="0"/>
              </a:rPr>
              <a:t>Sibyl</a:t>
            </a:r>
            <a:r>
              <a:rPr lang="en-GB" sz="3000" dirty="0">
                <a:solidFill>
                  <a:schemeClr val="accent6">
                    <a:lumMod val="75000"/>
                  </a:schemeClr>
                </a:solidFill>
                <a:latin typeface="Calibri" panose="020F0502020204030204" pitchFamily="34" charset="0"/>
                <a:cs typeface="Calibri" panose="020F0502020204030204" pitchFamily="34" charset="0"/>
              </a:rPr>
              <a:t>, the first reinforcement learning-based data placement in HSS that provides</a:t>
            </a:r>
            <a:endParaRPr lang="en-US" sz="3000" dirty="0">
              <a:solidFill>
                <a:schemeClr val="accent6">
                  <a:lumMod val="75000"/>
                </a:schemeClr>
              </a:solidFill>
              <a:latin typeface="Calibri" panose="020F0502020204030204" pitchFamily="34" charset="0"/>
              <a:cs typeface="Calibri" panose="020F0502020204030204" pitchFamily="34" charset="0"/>
            </a:endParaRPr>
          </a:p>
          <a:p>
            <a:pPr marL="536575" lvl="1" indent="-179388" algn="just"/>
            <a:r>
              <a:rPr lang="en" b="1" dirty="0">
                <a:solidFill>
                  <a:schemeClr val="accent6">
                    <a:lumMod val="75000"/>
                  </a:schemeClr>
                </a:solidFill>
                <a:latin typeface="Calibri" panose="020F0502020204030204" pitchFamily="34" charset="0"/>
                <a:cs typeface="Calibri" panose="020F0502020204030204" pitchFamily="34" charset="0"/>
              </a:rPr>
              <a:t>Adaptivity </a:t>
            </a:r>
          </a:p>
          <a:p>
            <a:pPr marL="536575" lvl="1" indent="-179388" algn="just"/>
            <a:r>
              <a:rPr lang="en" b="1" dirty="0">
                <a:solidFill>
                  <a:schemeClr val="accent6">
                    <a:lumMod val="75000"/>
                  </a:schemeClr>
                </a:solidFill>
                <a:latin typeface="Calibri" panose="020F0502020204030204" pitchFamily="34" charset="0"/>
                <a:cs typeface="Calibri" panose="020F0502020204030204" pitchFamily="34" charset="0"/>
              </a:rPr>
              <a:t>Easily extensibility </a:t>
            </a:r>
          </a:p>
          <a:p>
            <a:pPr marL="536575" lvl="1" indent="-179388" algn="just"/>
            <a:r>
              <a:rPr lang="en" b="1" dirty="0">
                <a:solidFill>
                  <a:schemeClr val="accent6">
                    <a:lumMod val="75000"/>
                  </a:schemeClr>
                </a:solidFill>
                <a:latin typeface="Calibri" panose="020F0502020204030204" pitchFamily="34" charset="0"/>
                <a:cs typeface="Calibri" panose="020F0502020204030204" pitchFamily="34" charset="0"/>
              </a:rPr>
              <a:t>Ease of design and implementation</a:t>
            </a:r>
          </a:p>
          <a:p>
            <a:pPr marL="536575" lvl="1" indent="-179388" algn="just"/>
            <a:endParaRPr lang="en" b="1" dirty="0">
              <a:solidFill>
                <a:schemeClr val="accent6">
                  <a:lumMod val="75000"/>
                </a:schemeClr>
              </a:solidFill>
              <a:latin typeface="Calibri" panose="020F0502020204030204" pitchFamily="34" charset="0"/>
              <a:cs typeface="Calibri" panose="020F0502020204030204" pitchFamily="34" charset="0"/>
            </a:endParaRPr>
          </a:p>
          <a:p>
            <a:pPr marL="536575" lvl="1" indent="-179388" algn="just"/>
            <a:endParaRPr lang="en" b="1" dirty="0">
              <a:solidFill>
                <a:schemeClr val="accent6">
                  <a:lumMod val="75000"/>
                </a:schemeClr>
              </a:solidFill>
              <a:latin typeface="Calibri" panose="020F0502020204030204" pitchFamily="34" charset="0"/>
              <a:cs typeface="Calibri" panose="020F0502020204030204" pitchFamily="34" charset="0"/>
            </a:endParaRPr>
          </a:p>
          <a:p>
            <a:pPr marL="357187" lvl="1" indent="0" algn="just">
              <a:buNone/>
            </a:pPr>
            <a:endParaRPr lang="en-US" sz="2200" b="1" dirty="0">
              <a:solidFill>
                <a:srgbClr val="7030A0"/>
              </a:solidFill>
              <a:latin typeface="Calibri" panose="020F0502020204030204" pitchFamily="34" charset="0"/>
              <a:cs typeface="Calibri" panose="020F0502020204030204" pitchFamily="34" charset="0"/>
            </a:endParaRPr>
          </a:p>
          <a:p>
            <a:pPr marL="79375" indent="-179388" algn="just"/>
            <a:r>
              <a:rPr lang="en-US" sz="3000" b="1" dirty="0">
                <a:solidFill>
                  <a:srgbClr val="7030A0"/>
                </a:solidFill>
                <a:latin typeface="Calibri" panose="020F0502020204030204" pitchFamily="34" charset="0"/>
                <a:cs typeface="Calibri" panose="020F0502020204030204" pitchFamily="34" charset="0"/>
              </a:rPr>
              <a:t>We evaluated Sibyl </a:t>
            </a:r>
            <a:r>
              <a:rPr lang="en-US" sz="3000" dirty="0">
                <a:solidFill>
                  <a:srgbClr val="7030A0"/>
                </a:solidFill>
                <a:latin typeface="Calibri" panose="020F0502020204030204" pitchFamily="34" charset="0"/>
                <a:cs typeface="Calibri" panose="020F0502020204030204" pitchFamily="34" charset="0"/>
              </a:rPr>
              <a:t>on </a:t>
            </a:r>
            <a:r>
              <a:rPr lang="en-US" sz="3000" b="1" dirty="0">
                <a:solidFill>
                  <a:srgbClr val="7030A0"/>
                </a:solidFill>
                <a:latin typeface="Calibri" panose="020F0502020204030204" pitchFamily="34" charset="0"/>
                <a:cs typeface="Calibri" panose="020F0502020204030204" pitchFamily="34" charset="0"/>
              </a:rPr>
              <a:t>real systems </a:t>
            </a:r>
            <a:r>
              <a:rPr lang="en-US" sz="3000" dirty="0">
                <a:solidFill>
                  <a:srgbClr val="7030A0"/>
                </a:solidFill>
                <a:latin typeface="Calibri" panose="020F0502020204030204" pitchFamily="34" charset="0"/>
                <a:cs typeface="Calibri" panose="020F0502020204030204" pitchFamily="34" charset="0"/>
              </a:rPr>
              <a:t>using many different workloads</a:t>
            </a:r>
          </a:p>
          <a:p>
            <a:pPr marL="536575" lvl="1" indent="-179388" algn="just"/>
            <a:r>
              <a:rPr lang="en-GB" dirty="0">
                <a:latin typeface="Calibri" panose="020F0502020204030204" pitchFamily="34" charset="0"/>
                <a:cs typeface="Calibri" panose="020F0502020204030204" pitchFamily="34" charset="0"/>
              </a:rPr>
              <a:t>Sibyl </a:t>
            </a:r>
            <a:r>
              <a:rPr lang="en-GB" b="1" dirty="0">
                <a:solidFill>
                  <a:srgbClr val="7030A0"/>
                </a:solidFill>
                <a:latin typeface="Calibri" panose="020F0502020204030204" pitchFamily="34" charset="0"/>
                <a:cs typeface="Calibri" panose="020F0502020204030204" pitchFamily="34" charset="0"/>
              </a:rPr>
              <a:t>improves performance by </a:t>
            </a:r>
            <a:r>
              <a:rPr lang="en-GB" b="1" dirty="0">
                <a:solidFill>
                  <a:srgbClr val="674EA7"/>
                </a:solidFill>
                <a:latin typeface="Calibri" panose="020F0502020204030204" pitchFamily="34" charset="0"/>
                <a:cs typeface="Calibri" panose="020F0502020204030204" pitchFamily="34" charset="0"/>
              </a:rPr>
              <a:t>21.6%</a:t>
            </a:r>
            <a:r>
              <a:rPr lang="en-GB" b="1" dirty="0">
                <a:solidFill>
                  <a:srgbClr val="351C75"/>
                </a:solidFill>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compared to the best previous data placement technique in dual-HSS configuration</a:t>
            </a:r>
          </a:p>
          <a:p>
            <a:pPr marL="536575" lvl="1" indent="-179388" algn="just"/>
            <a:r>
              <a:rPr lang="en-US" dirty="0">
                <a:latin typeface="Calibri" panose="020F0502020204030204" pitchFamily="34" charset="0"/>
                <a:cs typeface="Calibri" panose="020F0502020204030204" pitchFamily="34" charset="0"/>
              </a:rPr>
              <a:t>In </a:t>
            </a:r>
            <a:r>
              <a:rPr lang="en" dirty="0">
                <a:latin typeface="Calibri" panose="020F0502020204030204" pitchFamily="34" charset="0"/>
                <a:cs typeface="Calibri" panose="020F0502020204030204" pitchFamily="34" charset="0"/>
              </a:rPr>
              <a:t>a tri-HSS configuration, Sibyl </a:t>
            </a:r>
            <a:r>
              <a:rPr lang="en" b="1" dirty="0">
                <a:solidFill>
                  <a:srgbClr val="7030A0"/>
                </a:solidFill>
                <a:latin typeface="Calibri" panose="020F0502020204030204" pitchFamily="34" charset="0"/>
                <a:cs typeface="Calibri" panose="020F0502020204030204" pitchFamily="34" charset="0"/>
              </a:rPr>
              <a:t>outperforms</a:t>
            </a:r>
            <a:r>
              <a:rPr lang="en" dirty="0">
                <a:latin typeface="Calibri" panose="020F0502020204030204" pitchFamily="34" charset="0"/>
                <a:cs typeface="Calibri" panose="020F0502020204030204" pitchFamily="34" charset="0"/>
              </a:rPr>
              <a:t> the state-of-the-art-policy policy by </a:t>
            </a:r>
            <a:r>
              <a:rPr lang="en" b="1" dirty="0">
                <a:solidFill>
                  <a:srgbClr val="674EA7"/>
                </a:solidFill>
                <a:latin typeface="Calibri" panose="020F0502020204030204" pitchFamily="34" charset="0"/>
                <a:cs typeface="Calibri" panose="020F0502020204030204" pitchFamily="34" charset="0"/>
              </a:rPr>
              <a:t>48.2%</a:t>
            </a:r>
            <a:r>
              <a:rPr lang="en" dirty="0">
                <a:latin typeface="Calibri" panose="020F0502020204030204" pitchFamily="34" charset="0"/>
                <a:cs typeface="Calibri" panose="020F0502020204030204" pitchFamily="34" charset="0"/>
              </a:rPr>
              <a:t> </a:t>
            </a:r>
          </a:p>
          <a:p>
            <a:pPr marL="536575" lvl="1" indent="-179388" algn="just"/>
            <a:r>
              <a:rPr lang="en-US" dirty="0">
                <a:latin typeface="Calibri" panose="020F0502020204030204" pitchFamily="34" charset="0"/>
                <a:cs typeface="Calibri" panose="020F0502020204030204" pitchFamily="34" charset="0"/>
              </a:rPr>
              <a:t>Sibyl </a:t>
            </a:r>
            <a:r>
              <a:rPr lang="en" dirty="0">
                <a:latin typeface="Calibri" panose="020F0502020204030204" pitchFamily="34" charset="0"/>
                <a:cs typeface="Calibri" panose="020F0502020204030204" pitchFamily="34" charset="0"/>
              </a:rPr>
              <a:t>achieves </a:t>
            </a:r>
            <a:r>
              <a:rPr lang="en" b="1" dirty="0">
                <a:solidFill>
                  <a:srgbClr val="7030A0"/>
                </a:solidFill>
                <a:latin typeface="Calibri" panose="020F0502020204030204" pitchFamily="34" charset="0"/>
                <a:cs typeface="Calibri" panose="020F0502020204030204" pitchFamily="34" charset="0"/>
              </a:rPr>
              <a:t>80% </a:t>
            </a:r>
            <a:r>
              <a:rPr lang="en" b="1" dirty="0">
                <a:solidFill>
                  <a:srgbClr val="702FA1"/>
                </a:solidFill>
                <a:latin typeface="Calibri" panose="020F0502020204030204" pitchFamily="34" charset="0"/>
                <a:cs typeface="Calibri" panose="020F0502020204030204" pitchFamily="34" charset="0"/>
              </a:rPr>
              <a:t>performance</a:t>
            </a:r>
            <a:r>
              <a:rPr lang="en" dirty="0">
                <a:latin typeface="Calibri" panose="020F0502020204030204" pitchFamily="34" charset="0"/>
                <a:cs typeface="Calibri" panose="020F0502020204030204" pitchFamily="34" charset="0"/>
              </a:rPr>
              <a:t> of an oracle policy with storage overhead of only </a:t>
            </a:r>
            <a:r>
              <a:rPr lang="en" b="1" dirty="0">
                <a:solidFill>
                  <a:srgbClr val="7030A0"/>
                </a:solidFill>
                <a:latin typeface="Calibri" panose="020F0502020204030204" pitchFamily="34" charset="0"/>
                <a:cs typeface="Calibri" panose="020F0502020204030204" pitchFamily="34" charset="0"/>
              </a:rPr>
              <a:t>124.4 KiB</a:t>
            </a: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3A44AB11-ED51-4041-ABF3-98774B656127}" type="slidenum">
              <a:rPr lang="en-CH" smtClean="0"/>
              <a:t>52</a:t>
            </a:fld>
            <a:endParaRPr lang="en-CH"/>
          </a:p>
        </p:txBody>
      </p:sp>
    </p:spTree>
    <p:extLst>
      <p:ext uri="{BB962C8B-B14F-4D97-AF65-F5344CB8AC3E}">
        <p14:creationId xmlns:p14="http://schemas.microsoft.com/office/powerpoint/2010/main" val="135984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lumMod val="50000"/>
                  </a:schemeClr>
                </a:solidFill>
                <a:latin typeface="Palatino Linotype" panose="02040502050505030304" pitchFamily="18" charset="0"/>
              </a:rPr>
              <a:t>Thank you. I will be happy to take any questions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accent1">
                  <a:lumMod val="50000"/>
                </a:schemeClr>
              </a:solidFill>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7BD793F4-8E1E-4CDB-AE5F-DC093960CF4B}" type="slidenum">
              <a:rPr lang="en-CH" smtClean="0"/>
              <a:t>53</a:t>
            </a:fld>
            <a:endParaRPr lang="en-CH"/>
          </a:p>
        </p:txBody>
      </p:sp>
    </p:spTree>
    <p:extLst>
      <p:ext uri="{BB962C8B-B14F-4D97-AF65-F5344CB8AC3E}">
        <p14:creationId xmlns:p14="http://schemas.microsoft.com/office/powerpoint/2010/main" val="930898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55</a:t>
            </a:fld>
            <a:endParaRPr lang="en-CH"/>
          </a:p>
        </p:txBody>
      </p:sp>
    </p:spTree>
    <p:extLst>
      <p:ext uri="{BB962C8B-B14F-4D97-AF65-F5344CB8AC3E}">
        <p14:creationId xmlns:p14="http://schemas.microsoft.com/office/powerpoint/2010/main" val="3250251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workloads like prn_1, proj_2, etch baseline policies are </a:t>
            </a:r>
            <a:r>
              <a:rPr lang="en-US" sz="1200" kern="1200" dirty="0" err="1">
                <a:solidFill>
                  <a:schemeClr val="tx1"/>
                </a:solidFill>
                <a:effectLst/>
                <a:latin typeface="+mn-lt"/>
                <a:ea typeface="+mn-ea"/>
                <a:cs typeface="+mn-cs"/>
              </a:rPr>
              <a:t>ineffeciteve</a:t>
            </a:r>
            <a:r>
              <a:rPr lang="en-US" sz="1200" kern="1200" dirty="0">
                <a:solidFill>
                  <a:schemeClr val="tx1"/>
                </a:solidFill>
                <a:effectLst/>
                <a:latin typeface="+mn-lt"/>
                <a:ea typeface="+mn-ea"/>
                <a:cs typeface="+mn-cs"/>
              </a:rPr>
              <a:t> even when compared to slow only policy does places everything in the slow storage</a:t>
            </a:r>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56</a:t>
            </a:fld>
            <a:endParaRPr lang="en-CH"/>
          </a:p>
        </p:txBody>
      </p:sp>
    </p:spTree>
    <p:extLst>
      <p:ext uri="{BB962C8B-B14F-4D97-AF65-F5344CB8AC3E}">
        <p14:creationId xmlns:p14="http://schemas.microsoft.com/office/powerpoint/2010/main" val="3681832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evaluate mixing two or more workloads at the same time while randomly varying their relative start times.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Such a scenario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GB" sz="1200" kern="1200" dirty="0">
                <a:solidFill>
                  <a:schemeClr val="tx1"/>
                </a:solidFill>
                <a:effectLst/>
                <a:latin typeface="+mn-lt"/>
                <a:ea typeface="+mn-ea"/>
                <a:cs typeface="+mn-cs"/>
              </a:rPr>
              <a:t>leads to unpredictable execution where requests arrive at </a:t>
            </a:r>
            <a:r>
              <a:rPr lang="en-GB" sz="1200" kern="1200" dirty="0" err="1">
                <a:solidFill>
                  <a:schemeClr val="tx1"/>
                </a:solidFill>
                <a:effectLst/>
                <a:latin typeface="+mn-lt"/>
                <a:ea typeface="+mn-ea"/>
                <a:cs typeface="+mn-cs"/>
              </a:rPr>
              <a:t>dif</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ferent</a:t>
            </a:r>
            <a:r>
              <a:rPr lang="en-GB" sz="1200" kern="1200" dirty="0">
                <a:solidFill>
                  <a:schemeClr val="tx1"/>
                </a:solidFill>
                <a:effectLst/>
                <a:latin typeface="+mn-lt"/>
                <a:ea typeface="+mn-ea"/>
                <a:cs typeface="+mn-cs"/>
              </a:rPr>
              <a:t>, unpredictable timesteps,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GB" sz="1200" kern="1200" dirty="0">
                <a:solidFill>
                  <a:schemeClr val="tx1"/>
                </a:solidFill>
                <a:effectLst/>
                <a:latin typeface="+mn-lt"/>
                <a:ea typeface="+mn-ea"/>
                <a:cs typeface="+mn-cs"/>
              </a:rPr>
              <a:t> mimics distributed workloads,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(3) further tests the ability of Sibyl to dynamically adapt its decision-making policy.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shows average request latency for mixed workloads in two different storage configuration.[click] We use two different settings for Sibyl: (a) Sibyl𝐷𝑒 𝑓 , where we use our default hyper-parameters and (b) Sibyl𝑂𝑝𝑡, where we optimize the hyper-parameters for these mixed workloads</a:t>
            </a:r>
          </a:p>
          <a:p>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57</a:t>
            </a:fld>
            <a:endParaRPr lang="en-CH"/>
          </a:p>
        </p:txBody>
      </p:sp>
    </p:spTree>
    <p:extLst>
      <p:ext uri="{BB962C8B-B14F-4D97-AF65-F5344CB8AC3E}">
        <p14:creationId xmlns:p14="http://schemas.microsoft.com/office/powerpoint/2010/main" val="2190411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Sibyl𝐷𝑒 𝑓 provides </a:t>
            </a:r>
            <a:r>
              <a:rPr lang="en-GB" dirty="0" err="1"/>
              <a:t>upto</a:t>
            </a:r>
            <a:r>
              <a:rPr lang="en-GB" dirty="0"/>
              <a:t> 27.9% higher performance than baseline policies</a:t>
            </a:r>
          </a:p>
        </p:txBody>
      </p:sp>
      <p:sp>
        <p:nvSpPr>
          <p:cNvPr id="4" name="Slide Number Placeholder 3"/>
          <p:cNvSpPr>
            <a:spLocks noGrp="1"/>
          </p:cNvSpPr>
          <p:nvPr>
            <p:ph type="sldNum" sz="quarter" idx="5"/>
          </p:nvPr>
        </p:nvSpPr>
        <p:spPr/>
        <p:txBody>
          <a:bodyPr/>
          <a:lstStyle/>
          <a:p>
            <a:fld id="{3A44AB11-ED51-4041-ABF3-98774B656127}" type="slidenum">
              <a:rPr lang="en-CH" smtClean="0"/>
              <a:t>58</a:t>
            </a:fld>
            <a:endParaRPr lang="en-CH"/>
          </a:p>
        </p:txBody>
      </p:sp>
    </p:spTree>
    <p:extLst>
      <p:ext uri="{BB962C8B-B14F-4D97-AF65-F5344CB8AC3E}">
        <p14:creationId xmlns:p14="http://schemas.microsoft.com/office/powerpoint/2010/main" val="17401037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 optimized hyper-parameters, Sibyl𝑂𝑝𝑡 provides 5.2% (9.3%) higher average performance for H&amp;M (H&amp;L) HSS configuration than Sibyl𝐷𝑒 𝑓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conclude that Sibyl can effectively adapt its data placement policy online to highly dynamic workloads.</a:t>
            </a:r>
          </a:p>
          <a:p>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59</a:t>
            </a:fld>
            <a:endParaRPr lang="en-CH"/>
          </a:p>
        </p:txBody>
      </p:sp>
    </p:spTree>
    <p:extLst>
      <p:ext uri="{BB962C8B-B14F-4D97-AF65-F5344CB8AC3E}">
        <p14:creationId xmlns:p14="http://schemas.microsoft.com/office/powerpoint/2010/main" val="25881225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3A44AB11-ED51-4041-ABF3-98774B656127}" type="slidenum">
              <a:rPr lang="en-CH" smtClean="0"/>
              <a:t>60</a:t>
            </a:fld>
            <a:endParaRPr lang="en-CH"/>
          </a:p>
        </p:txBody>
      </p:sp>
    </p:spTree>
    <p:extLst>
      <p:ext uri="{BB962C8B-B14F-4D97-AF65-F5344CB8AC3E}">
        <p14:creationId xmlns:p14="http://schemas.microsoft.com/office/powerpoint/2010/main" val="1953484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two key shortcomings in prior data placement techniques that significantly limits their performance improvement</a:t>
            </a:r>
          </a:p>
          <a:p>
            <a:endParaRPr lang="en-US" dirty="0"/>
          </a:p>
          <a:p>
            <a:r>
              <a:rPr lang="en-US" dirty="0"/>
              <a:t>[CLICK] First, lack of </a:t>
            </a:r>
            <a:r>
              <a:rPr lang="en-US" sz="1200" b="1" dirty="0">
                <a:solidFill>
                  <a:srgbClr val="FFFF00"/>
                </a:solidFill>
                <a:latin typeface="Calibri" panose="020F0502020204030204" pitchFamily="34" charset="0"/>
                <a:cs typeface="Calibri" panose="020F0502020204030204" pitchFamily="34" charset="0"/>
              </a:rPr>
              <a:t>adaptivity </a:t>
            </a:r>
            <a:r>
              <a:rPr lang="en-US" dirty="0"/>
              <a:t> to both workload changes and</a:t>
            </a:r>
          </a:p>
          <a:p>
            <a:r>
              <a:rPr lang="en-US" dirty="0"/>
              <a:t>CLICK] </a:t>
            </a:r>
            <a:r>
              <a:rPr lang="en-US" sz="1200" b="1" dirty="0">
                <a:solidFill>
                  <a:srgbClr val="FFFF00"/>
                </a:solidFill>
                <a:latin typeface="Calibri" panose="020F0502020204030204" pitchFamily="34" charset="0"/>
                <a:cs typeface="Calibri" panose="020F0502020204030204" pitchFamily="34" charset="0"/>
              </a:rPr>
              <a:t>changes in device types and configurations</a:t>
            </a:r>
          </a:p>
          <a:p>
            <a:endParaRPr lang="en-US" dirty="0"/>
          </a:p>
          <a:p>
            <a:r>
              <a:rPr lang="en-US" dirty="0"/>
              <a:t>[CLICK] Second, Lack of extensibility: to more devices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closer look at each of these shortcomings.</a:t>
            </a:r>
          </a:p>
          <a:p>
            <a:r>
              <a:rPr lang="en-US" dirty="0"/>
              <a:t>[NEXT]</a:t>
            </a:r>
          </a:p>
        </p:txBody>
      </p:sp>
      <p:sp>
        <p:nvSpPr>
          <p:cNvPr id="4" name="Slide Number Placeholder 3"/>
          <p:cNvSpPr>
            <a:spLocks noGrp="1"/>
          </p:cNvSpPr>
          <p:nvPr>
            <p:ph type="sldNum" sz="quarter" idx="5"/>
          </p:nvPr>
        </p:nvSpPr>
        <p:spPr/>
        <p:txBody>
          <a:bodyPr/>
          <a:lstStyle/>
          <a:p>
            <a:fld id="{3A44AB11-ED51-4041-ABF3-98774B656127}" type="slidenum">
              <a:rPr lang="en-CH" smtClean="0"/>
              <a:t>6</a:t>
            </a:fld>
            <a:endParaRPr lang="en-CH"/>
          </a:p>
        </p:txBody>
      </p:sp>
    </p:spTree>
    <p:extLst>
      <p:ext uri="{BB962C8B-B14F-4D97-AF65-F5344CB8AC3E}">
        <p14:creationId xmlns:p14="http://schemas.microsoft.com/office/powerpoint/2010/main" val="4239207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deep neural network can be prohibitive due to the long time it requires for training and convergence, preventing Sibyl to adapt to new state-action pairs in a timely manner. </a:t>
            </a:r>
          </a:p>
          <a:p>
            <a:endParaRPr lang="en-GB" dirty="0"/>
          </a:p>
          <a:p>
            <a:r>
              <a:rPr lang="en-GB" dirty="0"/>
              <a:t>Based on experiments, we find that a simple feed-forward network [135] with only two hidden layers [136] provides good performance for Sibyl’s data placement task. </a:t>
            </a:r>
          </a:p>
          <a:p>
            <a:endParaRPr lang="en-GB" dirty="0"/>
          </a:p>
          <a:p>
            <a:r>
              <a:rPr lang="en-GB" dirty="0"/>
              <a:t>The network takes the observation vector 𝑂𝑡 as its input and produces a probability distribution of Q-values as its output</a:t>
            </a:r>
            <a:endParaRPr lang="en-US" dirty="0"/>
          </a:p>
        </p:txBody>
      </p:sp>
      <p:sp>
        <p:nvSpPr>
          <p:cNvPr id="4" name="Slide Number Placeholder 3"/>
          <p:cNvSpPr>
            <a:spLocks noGrp="1"/>
          </p:cNvSpPr>
          <p:nvPr>
            <p:ph type="sldNum" sz="quarter" idx="5"/>
          </p:nvPr>
        </p:nvSpPr>
        <p:spPr/>
        <p:txBody>
          <a:bodyPr/>
          <a:lstStyle/>
          <a:p>
            <a:fld id="{3A44AB11-ED51-4041-ABF3-98774B656127}" type="slidenum">
              <a:rPr lang="en-CH" smtClean="0"/>
              <a:t>63</a:t>
            </a:fld>
            <a:endParaRPr lang="en-CH"/>
          </a:p>
        </p:txBody>
      </p:sp>
    </p:spTree>
    <p:extLst>
      <p:ext uri="{BB962C8B-B14F-4D97-AF65-F5344CB8AC3E}">
        <p14:creationId xmlns:p14="http://schemas.microsoft.com/office/powerpoint/2010/main" val="33453138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lumMod val="50000"/>
                  </a:schemeClr>
                </a:solidFill>
                <a:latin typeface="Palatino Linotype" panose="02040502050505030304" pitchFamily="18" charset="0"/>
              </a:rPr>
              <a:t>Hi First of all. Thank you very much for staying until this long. I am Gagandeep Singh. I am a postdoctoral researcher at safari research group at ETH Zurich Today, I’m going to present our 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accent1">
                  <a:lumMod val="50000"/>
                </a:schemeClr>
              </a:solidFill>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7BD793F4-8E1E-4CDB-AE5F-DC093960CF4B}" type="slidenum">
              <a:rPr lang="en-CH" smtClean="0"/>
              <a:t>64</a:t>
            </a:fld>
            <a:endParaRPr lang="en-CH"/>
          </a:p>
        </p:txBody>
      </p:sp>
    </p:spTree>
    <p:extLst>
      <p:ext uri="{BB962C8B-B14F-4D97-AF65-F5344CB8AC3E}">
        <p14:creationId xmlns:p14="http://schemas.microsoft.com/office/powerpoint/2010/main" val="1135792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Past techniques lack adaptivity to workload changes because </a:t>
            </a:r>
          </a:p>
          <a:p>
            <a:r>
              <a:rPr lang="en-GB" dirty="0"/>
              <a:t>[CLICK] they only consider a limited number of workload characteristics </a:t>
            </a:r>
          </a:p>
          <a:p>
            <a:r>
              <a:rPr lang="en-GB" dirty="0"/>
              <a:t>Designers statically tune the parameters values for all considered workloads at design time based on empirical analysis and designer experience, and expect those statically-fixed values to be equally effective for a wide range of dynamic workload demands</a:t>
            </a:r>
          </a:p>
          <a:p>
            <a:endParaRPr lang="en-GB" dirty="0"/>
          </a:p>
          <a:p>
            <a:r>
              <a:rPr lang="en-GB" dirty="0"/>
              <a:t>[CLICK] Over here we show average request latency OF 4 sample workloads, for  CDE  policy which is a state-of-the-art </a:t>
            </a:r>
            <a:r>
              <a:rPr lang="en-GB" dirty="0" err="1"/>
              <a:t>heurtisic</a:t>
            </a:r>
            <a:r>
              <a:rPr lang="en-GB" dirty="0"/>
              <a:t> based policy</a:t>
            </a:r>
          </a:p>
        </p:txBody>
      </p:sp>
      <p:sp>
        <p:nvSpPr>
          <p:cNvPr id="4" name="Slide Number Placeholder 3"/>
          <p:cNvSpPr>
            <a:spLocks noGrp="1"/>
          </p:cNvSpPr>
          <p:nvPr>
            <p:ph type="sldNum" sz="quarter" idx="5"/>
          </p:nvPr>
        </p:nvSpPr>
        <p:spPr/>
        <p:txBody>
          <a:bodyPr/>
          <a:lstStyle/>
          <a:p>
            <a:fld id="{3A44AB11-ED51-4041-ABF3-98774B656127}" type="slidenum">
              <a:rPr lang="en-CH" smtClean="0"/>
              <a:t>7</a:t>
            </a:fld>
            <a:endParaRPr lang="en-CH"/>
          </a:p>
        </p:txBody>
      </p:sp>
    </p:spTree>
    <p:extLst>
      <p:ext uri="{BB962C8B-B14F-4D97-AF65-F5344CB8AC3E}">
        <p14:creationId xmlns:p14="http://schemas.microsoft.com/office/powerpoint/2010/main" val="3000220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an RNN-HSS policy which is a supervised learning technique</a:t>
            </a:r>
          </a:p>
        </p:txBody>
      </p:sp>
      <p:sp>
        <p:nvSpPr>
          <p:cNvPr id="4" name="Slide Number Placeholder 3"/>
          <p:cNvSpPr>
            <a:spLocks noGrp="1"/>
          </p:cNvSpPr>
          <p:nvPr>
            <p:ph type="sldNum" sz="quarter" idx="5"/>
          </p:nvPr>
        </p:nvSpPr>
        <p:spPr/>
        <p:txBody>
          <a:bodyPr/>
          <a:lstStyle/>
          <a:p>
            <a:fld id="{3A44AB11-ED51-4041-ABF3-98774B656127}" type="slidenum">
              <a:rPr lang="en-CH" smtClean="0"/>
              <a:t>8</a:t>
            </a:fld>
            <a:endParaRPr lang="en-CH"/>
          </a:p>
        </p:txBody>
      </p:sp>
    </p:spTree>
    <p:extLst>
      <p:ext uri="{BB962C8B-B14F-4D97-AF65-F5344CB8AC3E}">
        <p14:creationId xmlns:p14="http://schemas.microsoft.com/office/powerpoint/2010/main" val="3497185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We compare these to an impractical Oracle: which has knowledge of future I/O access patterns.</a:t>
            </a:r>
          </a:p>
        </p:txBody>
      </p:sp>
      <p:sp>
        <p:nvSpPr>
          <p:cNvPr id="4" name="Slide Number Placeholder 3"/>
          <p:cNvSpPr>
            <a:spLocks noGrp="1"/>
          </p:cNvSpPr>
          <p:nvPr>
            <p:ph type="sldNum" sz="quarter" idx="5"/>
          </p:nvPr>
        </p:nvSpPr>
        <p:spPr/>
        <p:txBody>
          <a:bodyPr/>
          <a:lstStyle/>
          <a:p>
            <a:fld id="{3A44AB11-ED51-4041-ABF3-98774B656127}" type="slidenum">
              <a:rPr lang="en-CH" smtClean="0"/>
              <a:t>9</a:t>
            </a:fld>
            <a:endParaRPr lang="en-CH"/>
          </a:p>
        </p:txBody>
      </p:sp>
    </p:spTree>
    <p:extLst>
      <p:ext uri="{BB962C8B-B14F-4D97-AF65-F5344CB8AC3E}">
        <p14:creationId xmlns:p14="http://schemas.microsoft.com/office/powerpoint/2010/main" val="4140561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9011" y="132334"/>
            <a:ext cx="8894602" cy="606084"/>
          </a:xfrm>
          <a:prstGeom prst="rect">
            <a:avLst/>
          </a:prstGeom>
        </p:spPr>
        <p:txBody>
          <a:bodyPr>
            <a:noAutofit/>
          </a:bodyPr>
          <a:lstStyle>
            <a:lvl1pPr>
              <a:defRPr sz="4000" b="1" i="0">
                <a:latin typeface="Lato Black" panose="020F0502020204030203" pitchFamily="34" charset="77"/>
                <a:cs typeface="Segoe UI" panose="020B0502040204020203" pitchFamily="34" charset="0"/>
              </a:defRPr>
            </a:lvl1pPr>
          </a:lstStyle>
          <a:p>
            <a:r>
              <a:rPr lang="en-GB" dirty="0"/>
              <a:t>Click to edit Master title style</a:t>
            </a:r>
            <a:endParaRPr lang="en-US" dirty="0"/>
          </a:p>
        </p:txBody>
      </p:sp>
      <p:sp>
        <p:nvSpPr>
          <p:cNvPr id="3" name="Content Placeholder 2"/>
          <p:cNvSpPr>
            <a:spLocks noGrp="1"/>
          </p:cNvSpPr>
          <p:nvPr>
            <p:ph idx="1"/>
          </p:nvPr>
        </p:nvSpPr>
        <p:spPr>
          <a:xfrm>
            <a:off x="169011" y="936172"/>
            <a:ext cx="8894602" cy="5419543"/>
          </a:xfrm>
          <a:prstGeom prst="rect">
            <a:avLst/>
          </a:prstGeom>
        </p:spPr>
        <p:txBody>
          <a:bodyPr/>
          <a:lstStyle>
            <a:lvl1pPr>
              <a:defRPr sz="2800">
                <a:latin typeface="Lato" panose="020F0502020204030203" pitchFamily="34" charset="77"/>
                <a:cs typeface="Segoe UI" panose="020B0502040204020203" pitchFamily="34" charset="0"/>
              </a:defRPr>
            </a:lvl1pPr>
            <a:lvl2pPr marL="685800" indent="-228600">
              <a:buFont typeface="Cambria" panose="02040503050406030204" pitchFamily="18" charset="0"/>
              <a:buChar char="-"/>
              <a:defRPr sz="2400">
                <a:latin typeface="Lato" panose="020F0502020204030203" pitchFamily="34" charset="77"/>
                <a:cs typeface="Segoe UI" panose="020B0502040204020203" pitchFamily="34" charset="0"/>
              </a:defRPr>
            </a:lvl2pPr>
            <a:lvl3pPr>
              <a:defRPr sz="2000">
                <a:latin typeface="Lato" panose="020F0502020204030203" pitchFamily="34" charset="77"/>
                <a:cs typeface="Segoe UI" panose="020B0502040204020203" pitchFamily="34" charset="0"/>
              </a:defRPr>
            </a:lvl3pPr>
            <a:lvl4pPr>
              <a:defRPr sz="2000">
                <a:latin typeface="Lato" panose="020F0502020204030203" pitchFamily="34" charset="77"/>
                <a:cs typeface="Segoe UI" panose="020B0502040204020203" pitchFamily="34" charset="0"/>
              </a:defRPr>
            </a:lvl4pPr>
            <a:lvl5pPr>
              <a:defRPr sz="2000">
                <a:latin typeface="Lato" panose="020F0502020204030203" pitchFamily="34" charset="77"/>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9" name="Picture 8" descr="safari.png"/>
          <p:cNvPicPr>
            <a:picLocks noChangeAspect="1"/>
          </p:cNvPicPr>
          <p:nvPr userDrawn="1"/>
        </p:nvPicPr>
        <p:blipFill>
          <a:blip r:embed="rId2" cstate="print"/>
          <a:stretch>
            <a:fillRect/>
          </a:stretch>
        </p:blipFill>
        <p:spPr>
          <a:xfrm>
            <a:off x="189560" y="6574211"/>
            <a:ext cx="1080120" cy="312522"/>
          </a:xfrm>
          <a:prstGeom prst="rect">
            <a:avLst/>
          </a:prstGeom>
        </p:spPr>
      </p:pic>
      <p:cxnSp>
        <p:nvCxnSpPr>
          <p:cNvPr id="6" name="Straight Connector 5">
            <a:extLst>
              <a:ext uri="{FF2B5EF4-FFF2-40B4-BE49-F238E27FC236}">
                <a16:creationId xmlns:a16="http://schemas.microsoft.com/office/drawing/2014/main" id="{13D6C95C-F5A1-47A0-B338-935B91ACFEDF}"/>
              </a:ext>
            </a:extLst>
          </p:cNvPr>
          <p:cNvCxnSpPr>
            <a:cxnSpLocks/>
          </p:cNvCxnSpPr>
          <p:nvPr userDrawn="1"/>
        </p:nvCxnSpPr>
        <p:spPr>
          <a:xfrm>
            <a:off x="117021" y="831498"/>
            <a:ext cx="889460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AEF54B49-A026-B881-1E47-3A25D283F61C}"/>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a:t>
            </a:fld>
            <a:endParaRPr lang="en-CH"/>
          </a:p>
        </p:txBody>
      </p:sp>
    </p:spTree>
    <p:extLst>
      <p:ext uri="{BB962C8B-B14F-4D97-AF65-F5344CB8AC3E}">
        <p14:creationId xmlns:p14="http://schemas.microsoft.com/office/powerpoint/2010/main" val="304106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AF3772-9A14-4310-AA97-ADA9BE0847FC}" type="datetimeFigureOut">
              <a:rPr lang="en-CH" smtClean="0"/>
              <a:t>02.07.22</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B6571078-45FA-4BA5-9BE9-4C6ADE012FE3}" type="slidenum">
              <a:rPr lang="en-CH" smtClean="0"/>
              <a:t>‹#›</a:t>
            </a:fld>
            <a:endParaRPr lang="en-CH"/>
          </a:p>
        </p:txBody>
      </p:sp>
    </p:spTree>
    <p:extLst>
      <p:ext uri="{BB962C8B-B14F-4D97-AF65-F5344CB8AC3E}">
        <p14:creationId xmlns:p14="http://schemas.microsoft.com/office/powerpoint/2010/main" val="458118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AF3772-9A14-4310-AA97-ADA9BE0847FC}" type="datetimeFigureOut">
              <a:rPr lang="en-CH" smtClean="0"/>
              <a:t>02.07.22</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B6571078-45FA-4BA5-9BE9-4C6ADE012FE3}" type="slidenum">
              <a:rPr lang="en-CH" smtClean="0"/>
              <a:t>‹#›</a:t>
            </a:fld>
            <a:endParaRPr lang="en-CH"/>
          </a:p>
        </p:txBody>
      </p:sp>
    </p:spTree>
    <p:extLst>
      <p:ext uri="{BB962C8B-B14F-4D97-AF65-F5344CB8AC3E}">
        <p14:creationId xmlns:p14="http://schemas.microsoft.com/office/powerpoint/2010/main" val="2277645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0175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8990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253331"/>
            <a:ext cx="7886700" cy="5003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F3772-9A14-4310-AA97-ADA9BE0847FC}" type="datetimeFigureOut">
              <a:rPr lang="en-CH" smtClean="0"/>
              <a:t>02.07.22</a:t>
            </a:fld>
            <a:endParaRPr lang="en-CH"/>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71078-45FA-4BA5-9BE9-4C6ADE012FE3}" type="slidenum">
              <a:rPr lang="en-CH" smtClean="0"/>
              <a:t>‹#›</a:t>
            </a:fld>
            <a:endParaRPr lang="en-CH"/>
          </a:p>
        </p:txBody>
      </p:sp>
    </p:spTree>
    <p:extLst>
      <p:ext uri="{BB962C8B-B14F-4D97-AF65-F5344CB8AC3E}">
        <p14:creationId xmlns:p14="http://schemas.microsoft.com/office/powerpoint/2010/main" val="2649340165"/>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63" r:id="rId3"/>
    <p:sldLayoutId id="2147483674" r:id="rId4"/>
  </p:sldLayoutIdLst>
  <p:txStyles>
    <p:titleStyle>
      <a:lvl1pPr algn="l" defTabSz="914400" rtl="0" eaLnBrk="1" latinLnBrk="0" hangingPunct="1">
        <a:lnSpc>
          <a:spcPct val="90000"/>
        </a:lnSpc>
        <a:spcBef>
          <a:spcPct val="0"/>
        </a:spcBef>
        <a:buNone/>
        <a:defRPr sz="4400" b="1" i="0" kern="1200">
          <a:solidFill>
            <a:schemeClr val="tx1"/>
          </a:solidFill>
          <a:latin typeface="Lato Black" panose="020F050202020403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jpeg"/><Relationship Id="rId5" Type="http://schemas.microsoft.com/office/2007/relationships/hdphoto" Target="../media/hdphoto2.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5.jpeg"/><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MU-SAFARI/Siby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4.png"/><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6.wdp"/><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5.jpeg"/><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jpeg"/><Relationship Id="rId5" Type="http://schemas.microsoft.com/office/2007/relationships/hdphoto" Target="../media/hdphoto7.wdp"/><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jpeg"/><Relationship Id="rId5" Type="http://schemas.microsoft.com/office/2007/relationships/hdphoto" Target="../media/hdphoto8.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6.jpeg"/><Relationship Id="rId5" Type="http://schemas.microsoft.com/office/2007/relationships/hdphoto" Target="../media/hdphoto9.wdp"/><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6.jpeg"/><Relationship Id="rId5" Type="http://schemas.microsoft.com/office/2007/relationships/hdphoto" Target="../media/hdphoto10.wdp"/><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6.jpe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4.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6.jpeg"/><Relationship Id="rId5" Type="http://schemas.microsoft.com/office/2007/relationships/hdphoto" Target="../media/hdphoto7.wdp"/><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jpe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6.jpeg"/><Relationship Id="rId5" Type="http://schemas.microsoft.com/office/2007/relationships/hdphoto" Target="../media/hdphoto12.wdp"/><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5.jpe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6.jpeg"/><Relationship Id="rId5" Type="http://schemas.microsoft.com/office/2007/relationships/hdphoto" Target="../media/hdphoto13.wdp"/><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6.jpeg"/><Relationship Id="rId5" Type="http://schemas.microsoft.com/office/2007/relationships/hdphoto" Target="../media/hdphoto14.wdp"/><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hyperlink" Target="https://github.com/CMU-SAFARI/Sibyl" TargetMode="External"/><Relationship Id="rId4" Type="http://schemas.openxmlformats.org/officeDocument/2006/relationships/hyperlink" Target="https://arxiv.org/pdf/2205.07394.pdf"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CMU-SAFARI/Sibyl"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918E52C-4B7C-9144-BB78-21CE44F089CF}"/>
              </a:ext>
            </a:extLst>
          </p:cNvPr>
          <p:cNvSpPr txBox="1"/>
          <p:nvPr/>
        </p:nvSpPr>
        <p:spPr>
          <a:xfrm>
            <a:off x="328274" y="3869921"/>
            <a:ext cx="8487452" cy="1815882"/>
          </a:xfrm>
          <a:prstGeom prst="rect">
            <a:avLst/>
          </a:prstGeom>
          <a:noFill/>
        </p:spPr>
        <p:txBody>
          <a:bodyPr wrap="square" rtlCol="0">
            <a:spAutoFit/>
          </a:bodyPr>
          <a:lstStyle/>
          <a:p>
            <a:pPr algn="ctr"/>
            <a:r>
              <a:rPr lang="en-US" sz="2800" b="1" u="sng" dirty="0">
                <a:solidFill>
                  <a:srgbClr val="C00000"/>
                </a:solidFill>
                <a:latin typeface="Calibri" panose="020F0502020204030204" pitchFamily="34" charset="0"/>
                <a:cs typeface="Calibri" panose="020F0502020204030204" pitchFamily="34" charset="0"/>
              </a:rPr>
              <a:t>Gagandeep Singh</a:t>
            </a:r>
            <a:r>
              <a:rPr lang="en-US" sz="2800" b="1" dirty="0">
                <a:latin typeface="Calibri" panose="020F0502020204030204" pitchFamily="34" charset="0"/>
                <a:cs typeface="Calibri" panose="020F0502020204030204" pitchFamily="34" charset="0"/>
              </a:rPr>
              <a:t>, Rakesh </a:t>
            </a:r>
            <a:r>
              <a:rPr lang="en-US" sz="2800" b="1" dirty="0" err="1">
                <a:latin typeface="Calibri" panose="020F0502020204030204" pitchFamily="34" charset="0"/>
                <a:cs typeface="Calibri" panose="020F0502020204030204" pitchFamily="34" charset="0"/>
              </a:rPr>
              <a:t>Nadig</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Jisung</a:t>
            </a:r>
            <a:r>
              <a:rPr lang="en-US" sz="2800" b="1" dirty="0">
                <a:latin typeface="Calibri" panose="020F0502020204030204" pitchFamily="34" charset="0"/>
                <a:cs typeface="Calibri" panose="020F0502020204030204" pitchFamily="34" charset="0"/>
              </a:rPr>
              <a:t> Park, </a:t>
            </a:r>
          </a:p>
          <a:p>
            <a:pPr algn="ctr"/>
            <a:r>
              <a:rPr lang="en-US" sz="2800" b="1" dirty="0">
                <a:latin typeface="Calibri" panose="020F0502020204030204" pitchFamily="34" charset="0"/>
                <a:cs typeface="Calibri" panose="020F0502020204030204" pitchFamily="34" charset="0"/>
              </a:rPr>
              <a:t>Rahul </a:t>
            </a:r>
            <a:r>
              <a:rPr lang="en-US" sz="2800" b="1" dirty="0" err="1">
                <a:latin typeface="Calibri" panose="020F0502020204030204" pitchFamily="34" charset="0"/>
                <a:cs typeface="Calibri" panose="020F0502020204030204" pitchFamily="34" charset="0"/>
              </a:rPr>
              <a:t>Bera</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Nastaran</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Hajinazar</a:t>
            </a:r>
            <a:r>
              <a:rPr lang="en-US" sz="2800" b="1" dirty="0">
                <a:latin typeface="Calibri" panose="020F0502020204030204" pitchFamily="34" charset="0"/>
                <a:cs typeface="Calibri" panose="020F0502020204030204" pitchFamily="34" charset="0"/>
              </a:rPr>
              <a:t>, David Novo, </a:t>
            </a:r>
          </a:p>
          <a:p>
            <a:pPr algn="ctr"/>
            <a:r>
              <a:rPr lang="en-US" sz="2800" b="1" dirty="0">
                <a:latin typeface="Calibri" panose="020F0502020204030204" pitchFamily="34" charset="0"/>
                <a:cs typeface="Calibri" panose="020F0502020204030204" pitchFamily="34" charset="0"/>
              </a:rPr>
              <a:t>Juan G</a:t>
            </a:r>
            <a:r>
              <a:rPr lang="en-GB" sz="2800" b="1" dirty="0" err="1">
                <a:latin typeface="Calibri" panose="020F0502020204030204" pitchFamily="34" charset="0"/>
                <a:cs typeface="Calibri" panose="020F0502020204030204" pitchFamily="34" charset="0"/>
              </a:rPr>
              <a:t>ómez</a:t>
            </a:r>
            <a:r>
              <a:rPr lang="en-GB" sz="2800" b="1" dirty="0">
                <a:latin typeface="Calibri" panose="020F0502020204030204" pitchFamily="34" charset="0"/>
                <a:cs typeface="Calibri" panose="020F0502020204030204" pitchFamily="34" charset="0"/>
              </a:rPr>
              <a:t> Luna, Sander </a:t>
            </a:r>
            <a:r>
              <a:rPr lang="en-GB" sz="2800" b="1" dirty="0" err="1">
                <a:latin typeface="Calibri" panose="020F0502020204030204" pitchFamily="34" charset="0"/>
                <a:cs typeface="Calibri" panose="020F0502020204030204" pitchFamily="34" charset="0"/>
              </a:rPr>
              <a:t>Stuijk</a:t>
            </a:r>
            <a:r>
              <a:rPr lang="en-GB" sz="2800" b="1" dirty="0">
                <a:latin typeface="Calibri" panose="020F0502020204030204" pitchFamily="34" charset="0"/>
                <a:cs typeface="Calibri" panose="020F0502020204030204" pitchFamily="34" charset="0"/>
              </a:rPr>
              <a:t>, Henk </a:t>
            </a:r>
            <a:r>
              <a:rPr lang="en-GB" sz="2800" b="1" dirty="0" err="1">
                <a:latin typeface="Calibri" panose="020F0502020204030204" pitchFamily="34" charset="0"/>
                <a:cs typeface="Calibri" panose="020F0502020204030204" pitchFamily="34" charset="0"/>
              </a:rPr>
              <a:t>Corporaal</a:t>
            </a:r>
            <a:r>
              <a:rPr lang="en-GB" sz="2800" b="1" dirty="0">
                <a:latin typeface="Calibri" panose="020F0502020204030204" pitchFamily="34" charset="0"/>
                <a:cs typeface="Calibri" panose="020F0502020204030204" pitchFamily="34" charset="0"/>
              </a:rPr>
              <a:t>,</a:t>
            </a:r>
            <a:r>
              <a:rPr lang="en-US" sz="2800" b="1" dirty="0">
                <a:latin typeface="Calibri" panose="020F0502020204030204" pitchFamily="34" charset="0"/>
                <a:cs typeface="Calibri" panose="020F0502020204030204" pitchFamily="34" charset="0"/>
              </a:rPr>
              <a:t>  </a:t>
            </a:r>
          </a:p>
          <a:p>
            <a:pPr algn="ctr"/>
            <a:r>
              <a:rPr lang="en-US" sz="2800" b="1" dirty="0" err="1">
                <a:latin typeface="Calibri" panose="020F0502020204030204" pitchFamily="34" charset="0"/>
                <a:cs typeface="Calibri" panose="020F0502020204030204" pitchFamily="34" charset="0"/>
              </a:rPr>
              <a:t>Onur</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Mutlu</a:t>
            </a:r>
            <a:endParaRPr lang="en-US" sz="2800" b="1"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49149E7-0553-A74C-A55D-DEC37CBF39FE}"/>
              </a:ext>
            </a:extLst>
          </p:cNvPr>
          <p:cNvPicPr>
            <a:picLocks noChangeAspect="1"/>
          </p:cNvPicPr>
          <p:nvPr/>
        </p:nvPicPr>
        <p:blipFill>
          <a:blip r:embed="rId3"/>
          <a:stretch>
            <a:fillRect/>
          </a:stretch>
        </p:blipFill>
        <p:spPr>
          <a:xfrm>
            <a:off x="327265" y="5956287"/>
            <a:ext cx="1992923" cy="788865"/>
          </a:xfrm>
          <a:prstGeom prst="rect">
            <a:avLst/>
          </a:prstGeom>
        </p:spPr>
      </p:pic>
      <p:pic>
        <p:nvPicPr>
          <p:cNvPr id="3" name="Picture 2">
            <a:extLst>
              <a:ext uri="{FF2B5EF4-FFF2-40B4-BE49-F238E27FC236}">
                <a16:creationId xmlns:a16="http://schemas.microsoft.com/office/drawing/2014/main" id="{F4528331-2068-754C-8769-2D61FE0A3558}"/>
              </a:ext>
            </a:extLst>
          </p:cNvPr>
          <p:cNvPicPr>
            <a:picLocks noChangeAspect="1"/>
          </p:cNvPicPr>
          <p:nvPr/>
        </p:nvPicPr>
        <p:blipFill rotWithShape="1">
          <a:blip r:embed="rId4"/>
          <a:srcRect l="15553" t="31836" r="15247" b="32270"/>
          <a:stretch/>
        </p:blipFill>
        <p:spPr>
          <a:xfrm>
            <a:off x="3355808" y="6026932"/>
            <a:ext cx="2190541" cy="415402"/>
          </a:xfrm>
          <a:prstGeom prst="rect">
            <a:avLst/>
          </a:prstGeom>
        </p:spPr>
      </p:pic>
      <p:sp>
        <p:nvSpPr>
          <p:cNvPr id="4" name="Rectangle 3">
            <a:extLst>
              <a:ext uri="{FF2B5EF4-FFF2-40B4-BE49-F238E27FC236}">
                <a16:creationId xmlns:a16="http://schemas.microsoft.com/office/drawing/2014/main" id="{D6329F96-A644-1147-8C8D-3FEBAACCA52B}"/>
              </a:ext>
            </a:extLst>
          </p:cNvPr>
          <p:cNvSpPr/>
          <p:nvPr/>
        </p:nvSpPr>
        <p:spPr>
          <a:xfrm>
            <a:off x="0" y="0"/>
            <a:ext cx="9144000" cy="362861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b="1" spc="-150" dirty="0">
                <a:solidFill>
                  <a:srgbClr val="002060"/>
                </a:solidFill>
                <a:latin typeface="Calibri" panose="020F0502020204030204" pitchFamily="34" charset="0"/>
                <a:cs typeface="Calibri" panose="020F0502020204030204" pitchFamily="34" charset="0"/>
              </a:rPr>
              <a:t>Sibyl: </a:t>
            </a:r>
            <a:br>
              <a:rPr lang="en-GB" sz="4400" b="1" spc="-150" dirty="0">
                <a:solidFill>
                  <a:srgbClr val="002060"/>
                </a:solidFill>
                <a:latin typeface="Calibri" panose="020F0502020204030204" pitchFamily="34" charset="0"/>
                <a:cs typeface="Calibri" panose="020F0502020204030204" pitchFamily="34" charset="0"/>
              </a:rPr>
            </a:br>
            <a:r>
              <a:rPr lang="en-GB" sz="4400" b="1" spc="-150" dirty="0">
                <a:solidFill>
                  <a:srgbClr val="002060"/>
                </a:solidFill>
                <a:latin typeface="Calibri" panose="020F0502020204030204" pitchFamily="34" charset="0"/>
                <a:cs typeface="Calibri" panose="020F0502020204030204" pitchFamily="34" charset="0"/>
              </a:rPr>
              <a:t>Adaptive and Extensible Data Placement in Hybrid Storage Systems </a:t>
            </a:r>
          </a:p>
          <a:p>
            <a:pPr algn="ctr"/>
            <a:r>
              <a:rPr lang="en-GB" sz="4400" b="1" spc="-150" dirty="0">
                <a:solidFill>
                  <a:srgbClr val="002060"/>
                </a:solidFill>
                <a:latin typeface="Calibri" panose="020F0502020204030204" pitchFamily="34" charset="0"/>
                <a:cs typeface="Calibri" panose="020F0502020204030204" pitchFamily="34" charset="0"/>
              </a:rPr>
              <a:t>Using Online Reinforcement Learning</a:t>
            </a:r>
            <a:endParaRPr lang="en-US" sz="6600" b="1" spc="-150" dirty="0">
              <a:solidFill>
                <a:srgbClr val="002060"/>
              </a:solidFill>
              <a:latin typeface="Calibri" panose="020F0502020204030204" pitchFamily="34" charset="0"/>
              <a:ea typeface="Segoe UI Historic" panose="020B0502040204020203" pitchFamily="34" charset="0"/>
              <a:cs typeface="Calibri" panose="020F0502020204030204" pitchFamily="34" charset="0"/>
            </a:endParaRPr>
          </a:p>
        </p:txBody>
      </p:sp>
      <p:grpSp>
        <p:nvGrpSpPr>
          <p:cNvPr id="13" name="Group 44">
            <a:extLst>
              <a:ext uri="{FF2B5EF4-FFF2-40B4-BE49-F238E27FC236}">
                <a16:creationId xmlns:a16="http://schemas.microsoft.com/office/drawing/2014/main" id="{5871F636-E439-3600-1527-C77454665BA5}"/>
              </a:ext>
            </a:extLst>
          </p:cNvPr>
          <p:cNvGrpSpPr>
            <a:grpSpLocks/>
          </p:cNvGrpSpPr>
          <p:nvPr/>
        </p:nvGrpSpPr>
        <p:grpSpPr bwMode="auto">
          <a:xfrm>
            <a:off x="6065199" y="5786811"/>
            <a:ext cx="3078801" cy="826618"/>
            <a:chOff x="11717338" y="360363"/>
            <a:chExt cx="8572500" cy="2338387"/>
          </a:xfrm>
        </p:grpSpPr>
        <p:sp>
          <p:nvSpPr>
            <p:cNvPr id="14" name="AutoShape 5">
              <a:extLst>
                <a:ext uri="{FF2B5EF4-FFF2-40B4-BE49-F238E27FC236}">
                  <a16:creationId xmlns:a16="http://schemas.microsoft.com/office/drawing/2014/main" id="{1A6BF8A0-9041-CDE3-B16A-282736D6AC35}"/>
                </a:ext>
              </a:extLst>
            </p:cNvPr>
            <p:cNvSpPr>
              <a:spLocks noChangeAspect="1" noChangeArrowheads="1" noTextEdit="1"/>
            </p:cNvSpPr>
            <p:nvPr userDrawn="1"/>
          </p:nvSpPr>
          <p:spPr bwMode="auto">
            <a:xfrm>
              <a:off x="11717338" y="360363"/>
              <a:ext cx="8572500" cy="2338387"/>
            </a:xfrm>
            <a:prstGeom prst="rect">
              <a:avLst/>
            </a:prstGeom>
            <a:noFill/>
            <a:ln w="9525">
              <a:noFill/>
              <a:miter lim="800000"/>
              <a:headEnd/>
              <a:tailEnd/>
            </a:ln>
          </p:spPr>
          <p:txBody>
            <a:bodyPr/>
            <a:lstStyle/>
            <a:p>
              <a:pPr>
                <a:defRPr/>
              </a:pPr>
              <a:endParaRPr lang="nl-NL" dirty="0"/>
            </a:p>
          </p:txBody>
        </p:sp>
        <p:sp>
          <p:nvSpPr>
            <p:cNvPr id="15" name="Rectangle 14">
              <a:extLst>
                <a:ext uri="{FF2B5EF4-FFF2-40B4-BE49-F238E27FC236}">
                  <a16:creationId xmlns:a16="http://schemas.microsoft.com/office/drawing/2014/main" id="{B5A1B428-63FC-6B0B-47C6-B584619775C2}"/>
                </a:ext>
              </a:extLst>
            </p:cNvPr>
            <p:cNvSpPr>
              <a:spLocks noChangeArrowheads="1"/>
            </p:cNvSpPr>
            <p:nvPr userDrawn="1"/>
          </p:nvSpPr>
          <p:spPr bwMode="auto">
            <a:xfrm>
              <a:off x="11717338" y="360363"/>
              <a:ext cx="8572500" cy="2338387"/>
            </a:xfrm>
            <a:prstGeom prst="rect">
              <a:avLst/>
            </a:prstGeom>
            <a:noFill/>
            <a:ln w="9525">
              <a:noFill/>
              <a:miter lim="800000"/>
              <a:headEnd/>
              <a:tailEnd/>
            </a:ln>
          </p:spPr>
          <p:txBody>
            <a:bodyPr/>
            <a:lstStyle/>
            <a:p>
              <a:pPr>
                <a:defRPr/>
              </a:pPr>
              <a:endParaRPr lang="nl-NL"/>
            </a:p>
          </p:txBody>
        </p:sp>
        <p:sp>
          <p:nvSpPr>
            <p:cNvPr id="16" name="Freeform 15">
              <a:extLst>
                <a:ext uri="{FF2B5EF4-FFF2-40B4-BE49-F238E27FC236}">
                  <a16:creationId xmlns:a16="http://schemas.microsoft.com/office/drawing/2014/main" id="{8155AA0A-A688-9B57-47DF-B617D281B083}"/>
                </a:ext>
              </a:extLst>
            </p:cNvPr>
            <p:cNvSpPr>
              <a:spLocks/>
            </p:cNvSpPr>
            <p:nvPr userDrawn="1"/>
          </p:nvSpPr>
          <p:spPr bwMode="auto">
            <a:xfrm>
              <a:off x="16394113" y="847725"/>
              <a:ext cx="203200" cy="292100"/>
            </a:xfrm>
            <a:custGeom>
              <a:avLst/>
              <a:gdLst/>
              <a:ahLst/>
              <a:cxnLst>
                <a:cxn ang="0">
                  <a:pos x="0" y="184"/>
                </a:cxn>
                <a:cxn ang="0">
                  <a:pos x="0" y="0"/>
                </a:cxn>
                <a:cxn ang="0">
                  <a:pos x="124" y="0"/>
                </a:cxn>
                <a:cxn ang="0">
                  <a:pos x="124" y="38"/>
                </a:cxn>
                <a:cxn ang="0">
                  <a:pos x="43" y="38"/>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4" y="0"/>
                  </a:lnTo>
                  <a:lnTo>
                    <a:pt x="124" y="38"/>
                  </a:lnTo>
                  <a:lnTo>
                    <a:pt x="43" y="38"/>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17" name="Rectangle 16">
              <a:extLst>
                <a:ext uri="{FF2B5EF4-FFF2-40B4-BE49-F238E27FC236}">
                  <a16:creationId xmlns:a16="http://schemas.microsoft.com/office/drawing/2014/main" id="{2C71ECCD-BC4E-1DCC-3C63-FC50294323FA}"/>
                </a:ext>
              </a:extLst>
            </p:cNvPr>
            <p:cNvSpPr>
              <a:spLocks noChangeArrowheads="1"/>
            </p:cNvSpPr>
            <p:nvPr userDrawn="1"/>
          </p:nvSpPr>
          <p:spPr bwMode="auto">
            <a:xfrm>
              <a:off x="16654463" y="847725"/>
              <a:ext cx="71437" cy="292100"/>
            </a:xfrm>
            <a:prstGeom prst="rect">
              <a:avLst/>
            </a:prstGeom>
            <a:solidFill>
              <a:srgbClr val="9E0000"/>
            </a:solidFill>
            <a:ln w="9525">
              <a:noFill/>
              <a:miter lim="800000"/>
              <a:headEnd/>
              <a:tailEnd/>
            </a:ln>
          </p:spPr>
          <p:txBody>
            <a:bodyPr/>
            <a:lstStyle/>
            <a:p>
              <a:pPr>
                <a:defRPr/>
              </a:pPr>
              <a:endParaRPr lang="nl-NL"/>
            </a:p>
          </p:txBody>
        </p:sp>
        <p:sp>
          <p:nvSpPr>
            <p:cNvPr id="18" name="Freeform 17">
              <a:extLst>
                <a:ext uri="{FF2B5EF4-FFF2-40B4-BE49-F238E27FC236}">
                  <a16:creationId xmlns:a16="http://schemas.microsoft.com/office/drawing/2014/main" id="{61C7563B-2AF4-2E64-40BC-06BB5BC4C5DB}"/>
                </a:ext>
              </a:extLst>
            </p:cNvPr>
            <p:cNvSpPr>
              <a:spLocks/>
            </p:cNvSpPr>
            <p:nvPr userDrawn="1"/>
          </p:nvSpPr>
          <p:spPr bwMode="auto">
            <a:xfrm>
              <a:off x="16794163" y="847725"/>
              <a:ext cx="265112" cy="292100"/>
            </a:xfrm>
            <a:custGeom>
              <a:avLst/>
              <a:gdLst/>
              <a:ahLst/>
              <a:cxnLst>
                <a:cxn ang="0">
                  <a:pos x="116" y="184"/>
                </a:cxn>
                <a:cxn ang="0">
                  <a:pos x="42" y="64"/>
                </a:cxn>
                <a:cxn ang="0">
                  <a:pos x="42" y="64"/>
                </a:cxn>
                <a:cxn ang="0">
                  <a:pos x="43" y="184"/>
                </a:cxn>
                <a:cxn ang="0">
                  <a:pos x="0" y="184"/>
                </a:cxn>
                <a:cxn ang="0">
                  <a:pos x="0" y="0"/>
                </a:cxn>
                <a:cxn ang="0">
                  <a:pos x="50" y="0"/>
                </a:cxn>
                <a:cxn ang="0">
                  <a:pos x="124" y="120"/>
                </a:cxn>
                <a:cxn ang="0">
                  <a:pos x="125" y="120"/>
                </a:cxn>
                <a:cxn ang="0">
                  <a:pos x="124" y="0"/>
                </a:cxn>
                <a:cxn ang="0">
                  <a:pos x="167" y="0"/>
                </a:cxn>
                <a:cxn ang="0">
                  <a:pos x="167" y="184"/>
                </a:cxn>
                <a:cxn ang="0">
                  <a:pos x="116" y="184"/>
                </a:cxn>
              </a:cxnLst>
              <a:rect l="0" t="0" r="r" b="b"/>
              <a:pathLst>
                <a:path w="167" h="184">
                  <a:moveTo>
                    <a:pt x="116" y="184"/>
                  </a:moveTo>
                  <a:lnTo>
                    <a:pt x="42" y="64"/>
                  </a:lnTo>
                  <a:lnTo>
                    <a:pt x="42" y="64"/>
                  </a:lnTo>
                  <a:lnTo>
                    <a:pt x="43" y="184"/>
                  </a:lnTo>
                  <a:lnTo>
                    <a:pt x="0" y="184"/>
                  </a:lnTo>
                  <a:lnTo>
                    <a:pt x="0" y="0"/>
                  </a:lnTo>
                  <a:lnTo>
                    <a:pt x="50" y="0"/>
                  </a:lnTo>
                  <a:lnTo>
                    <a:pt x="124" y="120"/>
                  </a:lnTo>
                  <a:lnTo>
                    <a:pt x="125" y="120"/>
                  </a:lnTo>
                  <a:lnTo>
                    <a:pt x="124" y="0"/>
                  </a:lnTo>
                  <a:lnTo>
                    <a:pt x="167" y="0"/>
                  </a:lnTo>
                  <a:lnTo>
                    <a:pt x="167" y="184"/>
                  </a:lnTo>
                  <a:lnTo>
                    <a:pt x="116" y="184"/>
                  </a:lnTo>
                  <a:close/>
                </a:path>
              </a:pathLst>
            </a:custGeom>
            <a:solidFill>
              <a:srgbClr val="9E0000"/>
            </a:solidFill>
            <a:ln w="9525">
              <a:noFill/>
              <a:round/>
              <a:headEnd/>
              <a:tailEnd/>
            </a:ln>
          </p:spPr>
          <p:txBody>
            <a:bodyPr/>
            <a:lstStyle/>
            <a:p>
              <a:pPr>
                <a:defRPr/>
              </a:pPr>
              <a:endParaRPr lang="nl-NL"/>
            </a:p>
          </p:txBody>
        </p:sp>
        <p:sp>
          <p:nvSpPr>
            <p:cNvPr id="19" name="Freeform 18">
              <a:extLst>
                <a:ext uri="{FF2B5EF4-FFF2-40B4-BE49-F238E27FC236}">
                  <a16:creationId xmlns:a16="http://schemas.microsoft.com/office/drawing/2014/main" id="{7CF24EA0-5764-2810-9A32-988926B52CD3}"/>
                </a:ext>
              </a:extLst>
            </p:cNvPr>
            <p:cNvSpPr>
              <a:spLocks noEditPoints="1"/>
            </p:cNvSpPr>
            <p:nvPr userDrawn="1"/>
          </p:nvSpPr>
          <p:spPr bwMode="auto">
            <a:xfrm>
              <a:off x="17127538" y="847725"/>
              <a:ext cx="271462" cy="292100"/>
            </a:xfrm>
            <a:custGeom>
              <a:avLst/>
              <a:gdLst/>
              <a:ahLst/>
              <a:cxnLst>
                <a:cxn ang="0">
                  <a:pos x="952" y="506"/>
                </a:cxn>
                <a:cxn ang="0">
                  <a:pos x="902" y="737"/>
                </a:cxn>
                <a:cxn ang="0">
                  <a:pos x="771" y="897"/>
                </a:cxn>
                <a:cxn ang="0">
                  <a:pos x="587" y="989"/>
                </a:cxn>
                <a:cxn ang="0">
                  <a:pos x="380" y="1019"/>
                </a:cxn>
                <a:cxn ang="0">
                  <a:pos x="0" y="1019"/>
                </a:cxn>
                <a:cxn ang="0">
                  <a:pos x="0" y="0"/>
                </a:cxn>
                <a:cxn ang="0">
                  <a:pos x="368" y="0"/>
                </a:cxn>
                <a:cxn ang="0">
                  <a:pos x="582" y="25"/>
                </a:cxn>
                <a:cxn ang="0">
                  <a:pos x="769" y="109"/>
                </a:cxn>
                <a:cxn ang="0">
                  <a:pos x="901" y="265"/>
                </a:cxn>
                <a:cxn ang="0">
                  <a:pos x="952" y="506"/>
                </a:cxn>
                <a:cxn ang="0">
                  <a:pos x="695" y="506"/>
                </a:cxn>
                <a:cxn ang="0">
                  <a:pos x="667" y="363"/>
                </a:cxn>
                <a:cxn ang="0">
                  <a:pos x="592" y="273"/>
                </a:cxn>
                <a:cxn ang="0">
                  <a:pos x="486" y="225"/>
                </a:cxn>
                <a:cxn ang="0">
                  <a:pos x="363" y="210"/>
                </a:cxn>
                <a:cxn ang="0">
                  <a:pos x="240" y="210"/>
                </a:cxn>
                <a:cxn ang="0">
                  <a:pos x="240" y="806"/>
                </a:cxn>
                <a:cxn ang="0">
                  <a:pos x="357" y="806"/>
                </a:cxn>
                <a:cxn ang="0">
                  <a:pos x="484" y="791"/>
                </a:cxn>
                <a:cxn ang="0">
                  <a:pos x="592" y="741"/>
                </a:cxn>
                <a:cxn ang="0">
                  <a:pos x="667" y="649"/>
                </a:cxn>
                <a:cxn ang="0">
                  <a:pos x="695" y="506"/>
                </a:cxn>
              </a:cxnLst>
              <a:rect l="0" t="0" r="r" b="b"/>
              <a:pathLst>
                <a:path w="952" h="1019">
                  <a:moveTo>
                    <a:pt x="952" y="506"/>
                  </a:moveTo>
                  <a:cubicBezTo>
                    <a:pt x="952" y="596"/>
                    <a:pt x="935" y="673"/>
                    <a:pt x="902" y="737"/>
                  </a:cubicBezTo>
                  <a:cubicBezTo>
                    <a:pt x="869" y="802"/>
                    <a:pt x="825" y="855"/>
                    <a:pt x="771" y="897"/>
                  </a:cubicBezTo>
                  <a:cubicBezTo>
                    <a:pt x="717" y="939"/>
                    <a:pt x="655" y="969"/>
                    <a:pt x="587" y="989"/>
                  </a:cubicBezTo>
                  <a:cubicBezTo>
                    <a:pt x="519" y="1009"/>
                    <a:pt x="450" y="1019"/>
                    <a:pt x="380" y="1019"/>
                  </a:cubicBezTo>
                  <a:cubicBezTo>
                    <a:pt x="0" y="1019"/>
                    <a:pt x="0" y="1019"/>
                    <a:pt x="0" y="1019"/>
                  </a:cubicBezTo>
                  <a:cubicBezTo>
                    <a:pt x="0" y="0"/>
                    <a:pt x="0" y="0"/>
                    <a:pt x="0" y="0"/>
                  </a:cubicBezTo>
                  <a:cubicBezTo>
                    <a:pt x="368" y="0"/>
                    <a:pt x="368" y="0"/>
                    <a:pt x="368" y="0"/>
                  </a:cubicBezTo>
                  <a:cubicBezTo>
                    <a:pt x="440" y="0"/>
                    <a:pt x="511" y="9"/>
                    <a:pt x="582" y="25"/>
                  </a:cubicBezTo>
                  <a:cubicBezTo>
                    <a:pt x="652" y="42"/>
                    <a:pt x="714" y="70"/>
                    <a:pt x="769" y="109"/>
                  </a:cubicBezTo>
                  <a:cubicBezTo>
                    <a:pt x="823" y="148"/>
                    <a:pt x="868" y="200"/>
                    <a:pt x="901" y="265"/>
                  </a:cubicBezTo>
                  <a:cubicBezTo>
                    <a:pt x="935" y="330"/>
                    <a:pt x="952" y="411"/>
                    <a:pt x="952" y="506"/>
                  </a:cubicBezTo>
                  <a:moveTo>
                    <a:pt x="695" y="506"/>
                  </a:moveTo>
                  <a:cubicBezTo>
                    <a:pt x="695" y="449"/>
                    <a:pt x="686" y="401"/>
                    <a:pt x="667" y="363"/>
                  </a:cubicBezTo>
                  <a:cubicBezTo>
                    <a:pt x="649" y="326"/>
                    <a:pt x="624" y="295"/>
                    <a:pt x="592" y="273"/>
                  </a:cubicBezTo>
                  <a:cubicBezTo>
                    <a:pt x="561" y="250"/>
                    <a:pt x="526" y="234"/>
                    <a:pt x="486" y="225"/>
                  </a:cubicBezTo>
                  <a:cubicBezTo>
                    <a:pt x="446" y="215"/>
                    <a:pt x="405" y="210"/>
                    <a:pt x="363" y="210"/>
                  </a:cubicBezTo>
                  <a:cubicBezTo>
                    <a:pt x="240" y="210"/>
                    <a:pt x="240" y="210"/>
                    <a:pt x="240" y="210"/>
                  </a:cubicBezTo>
                  <a:cubicBezTo>
                    <a:pt x="240" y="806"/>
                    <a:pt x="240" y="806"/>
                    <a:pt x="240" y="806"/>
                  </a:cubicBezTo>
                  <a:cubicBezTo>
                    <a:pt x="357" y="806"/>
                    <a:pt x="357" y="806"/>
                    <a:pt x="357" y="806"/>
                  </a:cubicBezTo>
                  <a:cubicBezTo>
                    <a:pt x="401" y="806"/>
                    <a:pt x="444" y="801"/>
                    <a:pt x="484" y="791"/>
                  </a:cubicBezTo>
                  <a:cubicBezTo>
                    <a:pt x="525" y="781"/>
                    <a:pt x="561" y="764"/>
                    <a:pt x="592" y="741"/>
                  </a:cubicBezTo>
                  <a:cubicBezTo>
                    <a:pt x="624" y="718"/>
                    <a:pt x="649" y="687"/>
                    <a:pt x="667" y="649"/>
                  </a:cubicBezTo>
                  <a:cubicBezTo>
                    <a:pt x="686" y="611"/>
                    <a:pt x="695" y="563"/>
                    <a:pt x="695" y="506"/>
                  </a:cubicBezTo>
                </a:path>
              </a:pathLst>
            </a:custGeom>
            <a:solidFill>
              <a:srgbClr val="9E0000"/>
            </a:solidFill>
            <a:ln w="9525">
              <a:noFill/>
              <a:round/>
              <a:headEnd/>
              <a:tailEnd/>
            </a:ln>
          </p:spPr>
          <p:txBody>
            <a:bodyPr/>
            <a:lstStyle/>
            <a:p>
              <a:pPr>
                <a:defRPr/>
              </a:pPr>
              <a:endParaRPr lang="nl-NL"/>
            </a:p>
          </p:txBody>
        </p:sp>
        <p:sp>
          <p:nvSpPr>
            <p:cNvPr id="20" name="Freeform 19">
              <a:extLst>
                <a:ext uri="{FF2B5EF4-FFF2-40B4-BE49-F238E27FC236}">
                  <a16:creationId xmlns:a16="http://schemas.microsoft.com/office/drawing/2014/main" id="{9A0CDB88-6763-50A5-8383-FED6B7CD991F}"/>
                </a:ext>
              </a:extLst>
            </p:cNvPr>
            <p:cNvSpPr>
              <a:spLocks/>
            </p:cNvSpPr>
            <p:nvPr userDrawn="1"/>
          </p:nvSpPr>
          <p:spPr bwMode="auto">
            <a:xfrm>
              <a:off x="17452975" y="847725"/>
              <a:ext cx="254000" cy="292100"/>
            </a:xfrm>
            <a:custGeom>
              <a:avLst/>
              <a:gdLst/>
              <a:ahLst/>
              <a:cxnLst>
                <a:cxn ang="0">
                  <a:pos x="116" y="184"/>
                </a:cxn>
                <a:cxn ang="0">
                  <a:pos x="116" y="107"/>
                </a:cxn>
                <a:cxn ang="0">
                  <a:pos x="44" y="107"/>
                </a:cxn>
                <a:cxn ang="0">
                  <a:pos x="44" y="184"/>
                </a:cxn>
                <a:cxn ang="0">
                  <a:pos x="0" y="184"/>
                </a:cxn>
                <a:cxn ang="0">
                  <a:pos x="0" y="0"/>
                </a:cxn>
                <a:cxn ang="0">
                  <a:pos x="44" y="0"/>
                </a:cxn>
                <a:cxn ang="0">
                  <a:pos x="44" y="70"/>
                </a:cxn>
                <a:cxn ang="0">
                  <a:pos x="116" y="70"/>
                </a:cxn>
                <a:cxn ang="0">
                  <a:pos x="116" y="0"/>
                </a:cxn>
                <a:cxn ang="0">
                  <a:pos x="160" y="0"/>
                </a:cxn>
                <a:cxn ang="0">
                  <a:pos x="160" y="184"/>
                </a:cxn>
                <a:cxn ang="0">
                  <a:pos x="116" y="184"/>
                </a:cxn>
              </a:cxnLst>
              <a:rect l="0" t="0" r="r" b="b"/>
              <a:pathLst>
                <a:path w="160" h="184">
                  <a:moveTo>
                    <a:pt x="116" y="184"/>
                  </a:moveTo>
                  <a:lnTo>
                    <a:pt x="116" y="107"/>
                  </a:lnTo>
                  <a:lnTo>
                    <a:pt x="44" y="107"/>
                  </a:lnTo>
                  <a:lnTo>
                    <a:pt x="44" y="184"/>
                  </a:lnTo>
                  <a:lnTo>
                    <a:pt x="0" y="184"/>
                  </a:lnTo>
                  <a:lnTo>
                    <a:pt x="0" y="0"/>
                  </a:lnTo>
                  <a:lnTo>
                    <a:pt x="44" y="0"/>
                  </a:lnTo>
                  <a:lnTo>
                    <a:pt x="44" y="70"/>
                  </a:lnTo>
                  <a:lnTo>
                    <a:pt x="116" y="70"/>
                  </a:lnTo>
                  <a:lnTo>
                    <a:pt x="116" y="0"/>
                  </a:lnTo>
                  <a:lnTo>
                    <a:pt x="160" y="0"/>
                  </a:lnTo>
                  <a:lnTo>
                    <a:pt x="160" y="184"/>
                  </a:lnTo>
                  <a:lnTo>
                    <a:pt x="116" y="184"/>
                  </a:lnTo>
                  <a:close/>
                </a:path>
              </a:pathLst>
            </a:custGeom>
            <a:solidFill>
              <a:srgbClr val="9E0000"/>
            </a:solidFill>
            <a:ln w="9525">
              <a:noFill/>
              <a:round/>
              <a:headEnd/>
              <a:tailEnd/>
            </a:ln>
          </p:spPr>
          <p:txBody>
            <a:bodyPr/>
            <a:lstStyle/>
            <a:p>
              <a:pPr>
                <a:defRPr/>
              </a:pPr>
              <a:endParaRPr lang="nl-NL"/>
            </a:p>
          </p:txBody>
        </p:sp>
        <p:sp>
          <p:nvSpPr>
            <p:cNvPr id="21" name="Freeform 20">
              <a:extLst>
                <a:ext uri="{FF2B5EF4-FFF2-40B4-BE49-F238E27FC236}">
                  <a16:creationId xmlns:a16="http://schemas.microsoft.com/office/drawing/2014/main" id="{408B25AE-7D35-38CA-C374-D5AE57D74748}"/>
                </a:ext>
              </a:extLst>
            </p:cNvPr>
            <p:cNvSpPr>
              <a:spLocks noEditPoints="1"/>
            </p:cNvSpPr>
            <p:nvPr userDrawn="1"/>
          </p:nvSpPr>
          <p:spPr bwMode="auto">
            <a:xfrm>
              <a:off x="17760950" y="839788"/>
              <a:ext cx="317500" cy="307975"/>
            </a:xfrm>
            <a:custGeom>
              <a:avLst/>
              <a:gdLst/>
              <a:ahLst/>
              <a:cxnLst>
                <a:cxn ang="0">
                  <a:pos x="1110" y="532"/>
                </a:cxn>
                <a:cxn ang="0">
                  <a:pos x="1068" y="753"/>
                </a:cxn>
                <a:cxn ang="0">
                  <a:pos x="953" y="924"/>
                </a:cxn>
                <a:cxn ang="0">
                  <a:pos x="776" y="1034"/>
                </a:cxn>
                <a:cxn ang="0">
                  <a:pos x="554" y="1073"/>
                </a:cxn>
                <a:cxn ang="0">
                  <a:pos x="333" y="1034"/>
                </a:cxn>
                <a:cxn ang="0">
                  <a:pos x="158" y="924"/>
                </a:cxn>
                <a:cxn ang="0">
                  <a:pos x="42" y="753"/>
                </a:cxn>
                <a:cxn ang="0">
                  <a:pos x="0" y="532"/>
                </a:cxn>
                <a:cxn ang="0">
                  <a:pos x="42" y="311"/>
                </a:cxn>
                <a:cxn ang="0">
                  <a:pos x="158" y="144"/>
                </a:cxn>
                <a:cxn ang="0">
                  <a:pos x="333" y="37"/>
                </a:cxn>
                <a:cxn ang="0">
                  <a:pos x="554" y="0"/>
                </a:cxn>
                <a:cxn ang="0">
                  <a:pos x="776" y="37"/>
                </a:cxn>
                <a:cxn ang="0">
                  <a:pos x="953" y="144"/>
                </a:cxn>
                <a:cxn ang="0">
                  <a:pos x="1068" y="311"/>
                </a:cxn>
                <a:cxn ang="0">
                  <a:pos x="1110" y="532"/>
                </a:cxn>
                <a:cxn ang="0">
                  <a:pos x="847" y="532"/>
                </a:cxn>
                <a:cxn ang="0">
                  <a:pos x="825" y="408"/>
                </a:cxn>
                <a:cxn ang="0">
                  <a:pos x="765" y="310"/>
                </a:cxn>
                <a:cxn ang="0">
                  <a:pos x="673" y="245"/>
                </a:cxn>
                <a:cxn ang="0">
                  <a:pos x="554" y="221"/>
                </a:cxn>
                <a:cxn ang="0">
                  <a:pos x="436" y="245"/>
                </a:cxn>
                <a:cxn ang="0">
                  <a:pos x="344" y="310"/>
                </a:cxn>
                <a:cxn ang="0">
                  <a:pos x="284" y="408"/>
                </a:cxn>
                <a:cxn ang="0">
                  <a:pos x="263" y="532"/>
                </a:cxn>
                <a:cxn ang="0">
                  <a:pos x="285" y="659"/>
                </a:cxn>
                <a:cxn ang="0">
                  <a:pos x="345" y="759"/>
                </a:cxn>
                <a:cxn ang="0">
                  <a:pos x="436" y="825"/>
                </a:cxn>
                <a:cxn ang="0">
                  <a:pos x="554" y="848"/>
                </a:cxn>
                <a:cxn ang="0">
                  <a:pos x="672" y="825"/>
                </a:cxn>
                <a:cxn ang="0">
                  <a:pos x="765" y="759"/>
                </a:cxn>
                <a:cxn ang="0">
                  <a:pos x="825" y="659"/>
                </a:cxn>
                <a:cxn ang="0">
                  <a:pos x="847" y="532"/>
                </a:cxn>
              </a:cxnLst>
              <a:rect l="0" t="0" r="r" b="b"/>
              <a:pathLst>
                <a:path w="1110" h="1073">
                  <a:moveTo>
                    <a:pt x="1110" y="532"/>
                  </a:moveTo>
                  <a:cubicBezTo>
                    <a:pt x="1110" y="613"/>
                    <a:pt x="1096" y="686"/>
                    <a:pt x="1068" y="753"/>
                  </a:cubicBezTo>
                  <a:cubicBezTo>
                    <a:pt x="1040" y="819"/>
                    <a:pt x="1002" y="877"/>
                    <a:pt x="953" y="924"/>
                  </a:cubicBezTo>
                  <a:cubicBezTo>
                    <a:pt x="903" y="972"/>
                    <a:pt x="844" y="1008"/>
                    <a:pt x="776" y="1034"/>
                  </a:cubicBezTo>
                  <a:cubicBezTo>
                    <a:pt x="708" y="1060"/>
                    <a:pt x="634" y="1073"/>
                    <a:pt x="554" y="1073"/>
                  </a:cubicBezTo>
                  <a:cubicBezTo>
                    <a:pt x="475" y="1073"/>
                    <a:pt x="401" y="1060"/>
                    <a:pt x="333" y="1034"/>
                  </a:cubicBezTo>
                  <a:cubicBezTo>
                    <a:pt x="266" y="1008"/>
                    <a:pt x="207" y="972"/>
                    <a:pt x="158" y="924"/>
                  </a:cubicBezTo>
                  <a:cubicBezTo>
                    <a:pt x="108" y="877"/>
                    <a:pt x="69" y="819"/>
                    <a:pt x="42" y="753"/>
                  </a:cubicBezTo>
                  <a:cubicBezTo>
                    <a:pt x="14" y="686"/>
                    <a:pt x="0" y="613"/>
                    <a:pt x="0" y="532"/>
                  </a:cubicBezTo>
                  <a:cubicBezTo>
                    <a:pt x="0" y="451"/>
                    <a:pt x="14" y="377"/>
                    <a:pt x="42" y="311"/>
                  </a:cubicBezTo>
                  <a:cubicBezTo>
                    <a:pt x="69" y="246"/>
                    <a:pt x="108" y="190"/>
                    <a:pt x="158" y="144"/>
                  </a:cubicBezTo>
                  <a:cubicBezTo>
                    <a:pt x="207" y="98"/>
                    <a:pt x="266" y="62"/>
                    <a:pt x="333" y="37"/>
                  </a:cubicBezTo>
                  <a:cubicBezTo>
                    <a:pt x="401" y="12"/>
                    <a:pt x="475" y="0"/>
                    <a:pt x="554" y="0"/>
                  </a:cubicBezTo>
                  <a:cubicBezTo>
                    <a:pt x="634" y="0"/>
                    <a:pt x="708" y="12"/>
                    <a:pt x="776" y="37"/>
                  </a:cubicBezTo>
                  <a:cubicBezTo>
                    <a:pt x="844" y="62"/>
                    <a:pt x="903" y="98"/>
                    <a:pt x="953" y="144"/>
                  </a:cubicBezTo>
                  <a:cubicBezTo>
                    <a:pt x="1002" y="190"/>
                    <a:pt x="1040" y="246"/>
                    <a:pt x="1068" y="311"/>
                  </a:cubicBezTo>
                  <a:cubicBezTo>
                    <a:pt x="1096" y="377"/>
                    <a:pt x="1110" y="451"/>
                    <a:pt x="1110" y="532"/>
                  </a:cubicBezTo>
                  <a:moveTo>
                    <a:pt x="847" y="532"/>
                  </a:moveTo>
                  <a:cubicBezTo>
                    <a:pt x="847" y="488"/>
                    <a:pt x="839" y="447"/>
                    <a:pt x="825" y="408"/>
                  </a:cubicBezTo>
                  <a:cubicBezTo>
                    <a:pt x="811" y="370"/>
                    <a:pt x="791" y="337"/>
                    <a:pt x="765" y="310"/>
                  </a:cubicBezTo>
                  <a:cubicBezTo>
                    <a:pt x="740" y="283"/>
                    <a:pt x="709" y="261"/>
                    <a:pt x="673" y="245"/>
                  </a:cubicBezTo>
                  <a:cubicBezTo>
                    <a:pt x="637" y="229"/>
                    <a:pt x="598" y="221"/>
                    <a:pt x="554" y="221"/>
                  </a:cubicBezTo>
                  <a:cubicBezTo>
                    <a:pt x="511" y="221"/>
                    <a:pt x="472" y="229"/>
                    <a:pt x="436" y="245"/>
                  </a:cubicBezTo>
                  <a:cubicBezTo>
                    <a:pt x="401" y="261"/>
                    <a:pt x="370" y="283"/>
                    <a:pt x="344" y="310"/>
                  </a:cubicBezTo>
                  <a:cubicBezTo>
                    <a:pt x="318" y="337"/>
                    <a:pt x="298" y="370"/>
                    <a:pt x="284" y="408"/>
                  </a:cubicBezTo>
                  <a:cubicBezTo>
                    <a:pt x="270" y="447"/>
                    <a:pt x="263" y="488"/>
                    <a:pt x="263" y="532"/>
                  </a:cubicBezTo>
                  <a:cubicBezTo>
                    <a:pt x="263" y="578"/>
                    <a:pt x="271" y="620"/>
                    <a:pt x="285" y="659"/>
                  </a:cubicBezTo>
                  <a:cubicBezTo>
                    <a:pt x="299" y="698"/>
                    <a:pt x="319" y="732"/>
                    <a:pt x="345" y="759"/>
                  </a:cubicBezTo>
                  <a:cubicBezTo>
                    <a:pt x="370" y="787"/>
                    <a:pt x="401" y="809"/>
                    <a:pt x="436" y="825"/>
                  </a:cubicBezTo>
                  <a:cubicBezTo>
                    <a:pt x="472" y="841"/>
                    <a:pt x="511" y="848"/>
                    <a:pt x="554" y="848"/>
                  </a:cubicBezTo>
                  <a:cubicBezTo>
                    <a:pt x="598" y="848"/>
                    <a:pt x="637" y="841"/>
                    <a:pt x="672" y="825"/>
                  </a:cubicBezTo>
                  <a:cubicBezTo>
                    <a:pt x="708" y="809"/>
                    <a:pt x="739" y="787"/>
                    <a:pt x="765" y="759"/>
                  </a:cubicBezTo>
                  <a:cubicBezTo>
                    <a:pt x="790" y="732"/>
                    <a:pt x="811" y="698"/>
                    <a:pt x="825" y="659"/>
                  </a:cubicBezTo>
                  <a:cubicBezTo>
                    <a:pt x="839" y="620"/>
                    <a:pt x="847" y="578"/>
                    <a:pt x="847" y="532"/>
                  </a:cubicBezTo>
                </a:path>
              </a:pathLst>
            </a:custGeom>
            <a:solidFill>
              <a:srgbClr val="9E0000"/>
            </a:solidFill>
            <a:ln w="9525">
              <a:noFill/>
              <a:round/>
              <a:headEnd/>
              <a:tailEnd/>
            </a:ln>
          </p:spPr>
          <p:txBody>
            <a:bodyPr/>
            <a:lstStyle/>
            <a:p>
              <a:pPr>
                <a:defRPr/>
              </a:pPr>
              <a:endParaRPr lang="nl-NL"/>
            </a:p>
          </p:txBody>
        </p:sp>
        <p:sp>
          <p:nvSpPr>
            <p:cNvPr id="23" name="Freeform 22">
              <a:extLst>
                <a:ext uri="{FF2B5EF4-FFF2-40B4-BE49-F238E27FC236}">
                  <a16:creationId xmlns:a16="http://schemas.microsoft.com/office/drawing/2014/main" id="{AB04B5F7-DD58-CBAE-206E-1E7C4FCEFBCC}"/>
                </a:ext>
              </a:extLst>
            </p:cNvPr>
            <p:cNvSpPr>
              <a:spLocks/>
            </p:cNvSpPr>
            <p:nvPr userDrawn="1"/>
          </p:nvSpPr>
          <p:spPr bwMode="auto">
            <a:xfrm>
              <a:off x="18086388" y="847725"/>
              <a:ext cx="293687" cy="292100"/>
            </a:xfrm>
            <a:custGeom>
              <a:avLst/>
              <a:gdLst/>
              <a:ahLst/>
              <a:cxnLst>
                <a:cxn ang="0">
                  <a:pos x="114" y="184"/>
                </a:cxn>
                <a:cxn ang="0">
                  <a:pos x="69" y="184"/>
                </a:cxn>
                <a:cxn ang="0">
                  <a:pos x="0" y="0"/>
                </a:cxn>
                <a:cxn ang="0">
                  <a:pos x="49" y="0"/>
                </a:cxn>
                <a:cxn ang="0">
                  <a:pos x="92" y="131"/>
                </a:cxn>
                <a:cxn ang="0">
                  <a:pos x="93" y="131"/>
                </a:cxn>
                <a:cxn ang="0">
                  <a:pos x="136" y="0"/>
                </a:cxn>
                <a:cxn ang="0">
                  <a:pos x="185" y="0"/>
                </a:cxn>
                <a:cxn ang="0">
                  <a:pos x="114" y="184"/>
                </a:cxn>
              </a:cxnLst>
              <a:rect l="0" t="0" r="r" b="b"/>
              <a:pathLst>
                <a:path w="185" h="184">
                  <a:moveTo>
                    <a:pt x="114" y="184"/>
                  </a:moveTo>
                  <a:lnTo>
                    <a:pt x="69" y="184"/>
                  </a:lnTo>
                  <a:lnTo>
                    <a:pt x="0" y="0"/>
                  </a:lnTo>
                  <a:lnTo>
                    <a:pt x="49" y="0"/>
                  </a:lnTo>
                  <a:lnTo>
                    <a:pt x="92" y="131"/>
                  </a:lnTo>
                  <a:lnTo>
                    <a:pt x="93" y="131"/>
                  </a:lnTo>
                  <a:lnTo>
                    <a:pt x="136" y="0"/>
                  </a:lnTo>
                  <a:lnTo>
                    <a:pt x="185" y="0"/>
                  </a:lnTo>
                  <a:lnTo>
                    <a:pt x="114" y="184"/>
                  </a:lnTo>
                  <a:close/>
                </a:path>
              </a:pathLst>
            </a:custGeom>
            <a:solidFill>
              <a:srgbClr val="9E0000"/>
            </a:solidFill>
            <a:ln w="9525">
              <a:noFill/>
              <a:round/>
              <a:headEnd/>
              <a:tailEnd/>
            </a:ln>
          </p:spPr>
          <p:txBody>
            <a:bodyPr/>
            <a:lstStyle/>
            <a:p>
              <a:pPr>
                <a:defRPr/>
              </a:pPr>
              <a:endParaRPr lang="nl-NL"/>
            </a:p>
          </p:txBody>
        </p:sp>
        <p:sp>
          <p:nvSpPr>
            <p:cNvPr id="24" name="Freeform 23">
              <a:extLst>
                <a:ext uri="{FF2B5EF4-FFF2-40B4-BE49-F238E27FC236}">
                  <a16:creationId xmlns:a16="http://schemas.microsoft.com/office/drawing/2014/main" id="{078B6F1F-5147-43ED-A04A-4058365B75FD}"/>
                </a:ext>
              </a:extLst>
            </p:cNvPr>
            <p:cNvSpPr>
              <a:spLocks/>
            </p:cNvSpPr>
            <p:nvPr userDrawn="1"/>
          </p:nvSpPr>
          <p:spPr bwMode="auto">
            <a:xfrm>
              <a:off x="18413413" y="847725"/>
              <a:ext cx="203200" cy="292100"/>
            </a:xfrm>
            <a:custGeom>
              <a:avLst/>
              <a:gdLst/>
              <a:ahLst/>
              <a:cxnLst>
                <a:cxn ang="0">
                  <a:pos x="0" y="184"/>
                </a:cxn>
                <a:cxn ang="0">
                  <a:pos x="0" y="0"/>
                </a:cxn>
                <a:cxn ang="0">
                  <a:pos x="123" y="0"/>
                </a:cxn>
                <a:cxn ang="0">
                  <a:pos x="123" y="38"/>
                </a:cxn>
                <a:cxn ang="0">
                  <a:pos x="43" y="38"/>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3" y="0"/>
                  </a:lnTo>
                  <a:lnTo>
                    <a:pt x="123" y="38"/>
                  </a:lnTo>
                  <a:lnTo>
                    <a:pt x="43" y="38"/>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25" name="Freeform 24">
              <a:extLst>
                <a:ext uri="{FF2B5EF4-FFF2-40B4-BE49-F238E27FC236}">
                  <a16:creationId xmlns:a16="http://schemas.microsoft.com/office/drawing/2014/main" id="{6362EFB9-2D2E-0DD4-1FCB-DB5EF0FBA7ED}"/>
                </a:ext>
              </a:extLst>
            </p:cNvPr>
            <p:cNvSpPr>
              <a:spLocks/>
            </p:cNvSpPr>
            <p:nvPr userDrawn="1"/>
          </p:nvSpPr>
          <p:spPr bwMode="auto">
            <a:xfrm>
              <a:off x="18673763" y="847725"/>
              <a:ext cx="265112" cy="292100"/>
            </a:xfrm>
            <a:custGeom>
              <a:avLst/>
              <a:gdLst/>
              <a:ahLst/>
              <a:cxnLst>
                <a:cxn ang="0">
                  <a:pos x="117" y="184"/>
                </a:cxn>
                <a:cxn ang="0">
                  <a:pos x="43" y="64"/>
                </a:cxn>
                <a:cxn ang="0">
                  <a:pos x="42" y="64"/>
                </a:cxn>
                <a:cxn ang="0">
                  <a:pos x="43" y="184"/>
                </a:cxn>
                <a:cxn ang="0">
                  <a:pos x="0" y="184"/>
                </a:cxn>
                <a:cxn ang="0">
                  <a:pos x="0" y="0"/>
                </a:cxn>
                <a:cxn ang="0">
                  <a:pos x="51" y="0"/>
                </a:cxn>
                <a:cxn ang="0">
                  <a:pos x="124" y="120"/>
                </a:cxn>
                <a:cxn ang="0">
                  <a:pos x="125" y="120"/>
                </a:cxn>
                <a:cxn ang="0">
                  <a:pos x="124" y="0"/>
                </a:cxn>
                <a:cxn ang="0">
                  <a:pos x="167" y="0"/>
                </a:cxn>
                <a:cxn ang="0">
                  <a:pos x="167" y="184"/>
                </a:cxn>
                <a:cxn ang="0">
                  <a:pos x="117" y="184"/>
                </a:cxn>
              </a:cxnLst>
              <a:rect l="0" t="0" r="r" b="b"/>
              <a:pathLst>
                <a:path w="167" h="184">
                  <a:moveTo>
                    <a:pt x="117" y="184"/>
                  </a:moveTo>
                  <a:lnTo>
                    <a:pt x="43" y="64"/>
                  </a:lnTo>
                  <a:lnTo>
                    <a:pt x="42" y="64"/>
                  </a:lnTo>
                  <a:lnTo>
                    <a:pt x="43" y="184"/>
                  </a:lnTo>
                  <a:lnTo>
                    <a:pt x="0" y="184"/>
                  </a:lnTo>
                  <a:lnTo>
                    <a:pt x="0" y="0"/>
                  </a:lnTo>
                  <a:lnTo>
                    <a:pt x="51" y="0"/>
                  </a:lnTo>
                  <a:lnTo>
                    <a:pt x="124" y="120"/>
                  </a:lnTo>
                  <a:lnTo>
                    <a:pt x="125" y="120"/>
                  </a:lnTo>
                  <a:lnTo>
                    <a:pt x="124" y="0"/>
                  </a:lnTo>
                  <a:lnTo>
                    <a:pt x="167" y="0"/>
                  </a:lnTo>
                  <a:lnTo>
                    <a:pt x="167" y="184"/>
                  </a:lnTo>
                  <a:lnTo>
                    <a:pt x="117" y="184"/>
                  </a:lnTo>
                  <a:close/>
                </a:path>
              </a:pathLst>
            </a:custGeom>
            <a:solidFill>
              <a:srgbClr val="9E0000"/>
            </a:solidFill>
            <a:ln w="9525">
              <a:noFill/>
              <a:round/>
              <a:headEnd/>
              <a:tailEnd/>
            </a:ln>
          </p:spPr>
          <p:txBody>
            <a:bodyPr/>
            <a:lstStyle/>
            <a:p>
              <a:pPr>
                <a:defRPr/>
              </a:pPr>
              <a:endParaRPr lang="nl-NL"/>
            </a:p>
          </p:txBody>
        </p:sp>
        <p:sp>
          <p:nvSpPr>
            <p:cNvPr id="26" name="Freeform 25">
              <a:extLst>
                <a:ext uri="{FF2B5EF4-FFF2-40B4-BE49-F238E27FC236}">
                  <a16:creationId xmlns:a16="http://schemas.microsoft.com/office/drawing/2014/main" id="{0135DE5D-967A-14B2-26C6-8C2AAF332386}"/>
                </a:ext>
              </a:extLst>
            </p:cNvPr>
            <p:cNvSpPr>
              <a:spLocks/>
            </p:cNvSpPr>
            <p:nvPr userDrawn="1"/>
          </p:nvSpPr>
          <p:spPr bwMode="auto">
            <a:xfrm>
              <a:off x="16394113" y="1822450"/>
              <a:ext cx="234950" cy="292100"/>
            </a:xfrm>
            <a:custGeom>
              <a:avLst/>
              <a:gdLst/>
              <a:ahLst/>
              <a:cxnLst>
                <a:cxn ang="0">
                  <a:pos x="96" y="38"/>
                </a:cxn>
                <a:cxn ang="0">
                  <a:pos x="96" y="184"/>
                </a:cxn>
                <a:cxn ang="0">
                  <a:pos x="52" y="184"/>
                </a:cxn>
                <a:cxn ang="0">
                  <a:pos x="52" y="38"/>
                </a:cxn>
                <a:cxn ang="0">
                  <a:pos x="0" y="38"/>
                </a:cxn>
                <a:cxn ang="0">
                  <a:pos x="0" y="0"/>
                </a:cxn>
                <a:cxn ang="0">
                  <a:pos x="148" y="0"/>
                </a:cxn>
                <a:cxn ang="0">
                  <a:pos x="148" y="38"/>
                </a:cxn>
                <a:cxn ang="0">
                  <a:pos x="96" y="38"/>
                </a:cxn>
              </a:cxnLst>
              <a:rect l="0" t="0" r="r" b="b"/>
              <a:pathLst>
                <a:path w="148" h="184">
                  <a:moveTo>
                    <a:pt x="96" y="38"/>
                  </a:moveTo>
                  <a:lnTo>
                    <a:pt x="96" y="184"/>
                  </a:lnTo>
                  <a:lnTo>
                    <a:pt x="52" y="184"/>
                  </a:lnTo>
                  <a:lnTo>
                    <a:pt x="52" y="38"/>
                  </a:lnTo>
                  <a:lnTo>
                    <a:pt x="0" y="38"/>
                  </a:lnTo>
                  <a:lnTo>
                    <a:pt x="0" y="0"/>
                  </a:lnTo>
                  <a:lnTo>
                    <a:pt x="148" y="0"/>
                  </a:lnTo>
                  <a:lnTo>
                    <a:pt x="148" y="38"/>
                  </a:lnTo>
                  <a:lnTo>
                    <a:pt x="96" y="38"/>
                  </a:lnTo>
                  <a:close/>
                </a:path>
              </a:pathLst>
            </a:custGeom>
            <a:solidFill>
              <a:srgbClr val="9E0000"/>
            </a:solidFill>
            <a:ln w="9525">
              <a:noFill/>
              <a:round/>
              <a:headEnd/>
              <a:tailEnd/>
            </a:ln>
          </p:spPr>
          <p:txBody>
            <a:bodyPr/>
            <a:lstStyle/>
            <a:p>
              <a:pPr>
                <a:defRPr/>
              </a:pPr>
              <a:endParaRPr lang="nl-NL"/>
            </a:p>
          </p:txBody>
        </p:sp>
        <p:sp>
          <p:nvSpPr>
            <p:cNvPr id="27" name="Freeform 26">
              <a:extLst>
                <a:ext uri="{FF2B5EF4-FFF2-40B4-BE49-F238E27FC236}">
                  <a16:creationId xmlns:a16="http://schemas.microsoft.com/office/drawing/2014/main" id="{5C9CCE49-B664-EB91-9240-0D0CC725277A}"/>
                </a:ext>
              </a:extLst>
            </p:cNvPr>
            <p:cNvSpPr>
              <a:spLocks/>
            </p:cNvSpPr>
            <p:nvPr userDrawn="1"/>
          </p:nvSpPr>
          <p:spPr bwMode="auto">
            <a:xfrm>
              <a:off x="16667163" y="1822450"/>
              <a:ext cx="203200" cy="292100"/>
            </a:xfrm>
            <a:custGeom>
              <a:avLst/>
              <a:gdLst/>
              <a:ahLst/>
              <a:cxnLst>
                <a:cxn ang="0">
                  <a:pos x="0" y="184"/>
                </a:cxn>
                <a:cxn ang="0">
                  <a:pos x="0" y="0"/>
                </a:cxn>
                <a:cxn ang="0">
                  <a:pos x="124" y="0"/>
                </a:cxn>
                <a:cxn ang="0">
                  <a:pos x="124" y="37"/>
                </a:cxn>
                <a:cxn ang="0">
                  <a:pos x="43" y="37"/>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4" y="0"/>
                  </a:lnTo>
                  <a:lnTo>
                    <a:pt x="124" y="37"/>
                  </a:lnTo>
                  <a:lnTo>
                    <a:pt x="43" y="37"/>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28" name="Freeform 27">
              <a:extLst>
                <a:ext uri="{FF2B5EF4-FFF2-40B4-BE49-F238E27FC236}">
                  <a16:creationId xmlns:a16="http://schemas.microsoft.com/office/drawing/2014/main" id="{E1CC3506-DDD0-AC5E-6559-7BE7C1E25B55}"/>
                </a:ext>
              </a:extLst>
            </p:cNvPr>
            <p:cNvSpPr>
              <a:spLocks/>
            </p:cNvSpPr>
            <p:nvPr userDrawn="1"/>
          </p:nvSpPr>
          <p:spPr bwMode="auto">
            <a:xfrm>
              <a:off x="16908463" y="1814513"/>
              <a:ext cx="271462" cy="307975"/>
            </a:xfrm>
            <a:custGeom>
              <a:avLst/>
              <a:gdLst/>
              <a:ahLst/>
              <a:cxnLst>
                <a:cxn ang="0">
                  <a:pos x="778" y="1027"/>
                </a:cxn>
                <a:cxn ang="0">
                  <a:pos x="549" y="1073"/>
                </a:cxn>
                <a:cxn ang="0">
                  <a:pos x="331" y="1034"/>
                </a:cxn>
                <a:cxn ang="0">
                  <a:pos x="157" y="924"/>
                </a:cxn>
                <a:cxn ang="0">
                  <a:pos x="42" y="753"/>
                </a:cxn>
                <a:cxn ang="0">
                  <a:pos x="0" y="535"/>
                </a:cxn>
                <a:cxn ang="0">
                  <a:pos x="43" y="313"/>
                </a:cxn>
                <a:cxn ang="0">
                  <a:pos x="160" y="144"/>
                </a:cxn>
                <a:cxn ang="0">
                  <a:pos x="336" y="37"/>
                </a:cxn>
                <a:cxn ang="0">
                  <a:pos x="553" y="0"/>
                </a:cxn>
                <a:cxn ang="0">
                  <a:pos x="766" y="38"/>
                </a:cxn>
                <a:cxn ang="0">
                  <a:pos x="935" y="149"/>
                </a:cxn>
                <a:cxn ang="0">
                  <a:pos x="768" y="316"/>
                </a:cxn>
                <a:cxn ang="0">
                  <a:pos x="677" y="245"/>
                </a:cxn>
                <a:cxn ang="0">
                  <a:pos x="562" y="222"/>
                </a:cxn>
                <a:cxn ang="0">
                  <a:pos x="443" y="246"/>
                </a:cxn>
                <a:cxn ang="0">
                  <a:pos x="350" y="312"/>
                </a:cxn>
                <a:cxn ang="0">
                  <a:pos x="290" y="410"/>
                </a:cxn>
                <a:cxn ang="0">
                  <a:pos x="268" y="535"/>
                </a:cxn>
                <a:cxn ang="0">
                  <a:pos x="290" y="661"/>
                </a:cxn>
                <a:cxn ang="0">
                  <a:pos x="350" y="760"/>
                </a:cxn>
                <a:cxn ang="0">
                  <a:pos x="441" y="824"/>
                </a:cxn>
                <a:cxn ang="0">
                  <a:pos x="558" y="847"/>
                </a:cxn>
                <a:cxn ang="0">
                  <a:pos x="686" y="818"/>
                </a:cxn>
                <a:cxn ang="0">
                  <a:pos x="774" y="743"/>
                </a:cxn>
                <a:cxn ang="0">
                  <a:pos x="945" y="904"/>
                </a:cxn>
                <a:cxn ang="0">
                  <a:pos x="778" y="1027"/>
                </a:cxn>
              </a:cxnLst>
              <a:rect l="0" t="0" r="r" b="b"/>
              <a:pathLst>
                <a:path w="945" h="1073">
                  <a:moveTo>
                    <a:pt x="778" y="1027"/>
                  </a:moveTo>
                  <a:cubicBezTo>
                    <a:pt x="712" y="1057"/>
                    <a:pt x="635" y="1073"/>
                    <a:pt x="549" y="1073"/>
                  </a:cubicBezTo>
                  <a:cubicBezTo>
                    <a:pt x="470" y="1073"/>
                    <a:pt x="397" y="1060"/>
                    <a:pt x="331" y="1034"/>
                  </a:cubicBezTo>
                  <a:cubicBezTo>
                    <a:pt x="264" y="1008"/>
                    <a:pt x="206" y="971"/>
                    <a:pt x="157" y="924"/>
                  </a:cubicBezTo>
                  <a:cubicBezTo>
                    <a:pt x="108" y="876"/>
                    <a:pt x="70" y="819"/>
                    <a:pt x="42" y="753"/>
                  </a:cubicBezTo>
                  <a:cubicBezTo>
                    <a:pt x="14" y="687"/>
                    <a:pt x="0" y="614"/>
                    <a:pt x="0" y="535"/>
                  </a:cubicBezTo>
                  <a:cubicBezTo>
                    <a:pt x="0" y="453"/>
                    <a:pt x="14" y="379"/>
                    <a:pt x="43" y="313"/>
                  </a:cubicBezTo>
                  <a:cubicBezTo>
                    <a:pt x="71" y="247"/>
                    <a:pt x="110" y="191"/>
                    <a:pt x="160" y="144"/>
                  </a:cubicBezTo>
                  <a:cubicBezTo>
                    <a:pt x="210" y="98"/>
                    <a:pt x="269" y="62"/>
                    <a:pt x="336" y="37"/>
                  </a:cubicBezTo>
                  <a:cubicBezTo>
                    <a:pt x="403" y="12"/>
                    <a:pt x="475" y="0"/>
                    <a:pt x="553" y="0"/>
                  </a:cubicBezTo>
                  <a:cubicBezTo>
                    <a:pt x="625" y="0"/>
                    <a:pt x="696" y="12"/>
                    <a:pt x="766" y="38"/>
                  </a:cubicBezTo>
                  <a:cubicBezTo>
                    <a:pt x="835" y="63"/>
                    <a:pt x="892" y="100"/>
                    <a:pt x="935" y="149"/>
                  </a:cubicBezTo>
                  <a:cubicBezTo>
                    <a:pt x="768" y="316"/>
                    <a:pt x="768" y="316"/>
                    <a:pt x="768" y="316"/>
                  </a:cubicBezTo>
                  <a:cubicBezTo>
                    <a:pt x="745" y="284"/>
                    <a:pt x="715" y="261"/>
                    <a:pt x="677" y="245"/>
                  </a:cubicBezTo>
                  <a:cubicBezTo>
                    <a:pt x="640" y="230"/>
                    <a:pt x="601" y="222"/>
                    <a:pt x="562" y="222"/>
                  </a:cubicBezTo>
                  <a:cubicBezTo>
                    <a:pt x="519" y="222"/>
                    <a:pt x="479" y="230"/>
                    <a:pt x="443" y="246"/>
                  </a:cubicBezTo>
                  <a:cubicBezTo>
                    <a:pt x="407" y="262"/>
                    <a:pt x="376" y="284"/>
                    <a:pt x="350" y="312"/>
                  </a:cubicBezTo>
                  <a:cubicBezTo>
                    <a:pt x="324" y="340"/>
                    <a:pt x="304" y="372"/>
                    <a:pt x="290" y="410"/>
                  </a:cubicBezTo>
                  <a:cubicBezTo>
                    <a:pt x="275" y="448"/>
                    <a:pt x="268" y="490"/>
                    <a:pt x="268" y="535"/>
                  </a:cubicBezTo>
                  <a:cubicBezTo>
                    <a:pt x="268" y="581"/>
                    <a:pt x="275" y="623"/>
                    <a:pt x="290" y="661"/>
                  </a:cubicBezTo>
                  <a:cubicBezTo>
                    <a:pt x="304" y="700"/>
                    <a:pt x="324" y="732"/>
                    <a:pt x="350" y="760"/>
                  </a:cubicBezTo>
                  <a:cubicBezTo>
                    <a:pt x="375" y="787"/>
                    <a:pt x="405" y="808"/>
                    <a:pt x="441" y="824"/>
                  </a:cubicBezTo>
                  <a:cubicBezTo>
                    <a:pt x="477" y="839"/>
                    <a:pt x="515" y="847"/>
                    <a:pt x="558" y="847"/>
                  </a:cubicBezTo>
                  <a:cubicBezTo>
                    <a:pt x="607" y="847"/>
                    <a:pt x="649" y="837"/>
                    <a:pt x="686" y="818"/>
                  </a:cubicBezTo>
                  <a:cubicBezTo>
                    <a:pt x="722" y="799"/>
                    <a:pt x="752" y="774"/>
                    <a:pt x="774" y="743"/>
                  </a:cubicBezTo>
                  <a:cubicBezTo>
                    <a:pt x="945" y="904"/>
                    <a:pt x="945" y="904"/>
                    <a:pt x="945" y="904"/>
                  </a:cubicBezTo>
                  <a:cubicBezTo>
                    <a:pt x="900" y="956"/>
                    <a:pt x="844" y="997"/>
                    <a:pt x="778" y="1027"/>
                  </a:cubicBezTo>
                </a:path>
              </a:pathLst>
            </a:custGeom>
            <a:solidFill>
              <a:srgbClr val="9E0000"/>
            </a:solidFill>
            <a:ln w="9525">
              <a:noFill/>
              <a:round/>
              <a:headEnd/>
              <a:tailEnd/>
            </a:ln>
          </p:spPr>
          <p:txBody>
            <a:bodyPr/>
            <a:lstStyle/>
            <a:p>
              <a:pPr>
                <a:defRPr/>
              </a:pPr>
              <a:endParaRPr lang="nl-NL"/>
            </a:p>
          </p:txBody>
        </p:sp>
        <p:sp>
          <p:nvSpPr>
            <p:cNvPr id="29" name="Freeform 28">
              <a:extLst>
                <a:ext uri="{FF2B5EF4-FFF2-40B4-BE49-F238E27FC236}">
                  <a16:creationId xmlns:a16="http://schemas.microsoft.com/office/drawing/2014/main" id="{FEBBD825-B301-8226-04AD-A0CC1E8DEFB0}"/>
                </a:ext>
              </a:extLst>
            </p:cNvPr>
            <p:cNvSpPr>
              <a:spLocks/>
            </p:cNvSpPr>
            <p:nvPr userDrawn="1"/>
          </p:nvSpPr>
          <p:spPr bwMode="auto">
            <a:xfrm>
              <a:off x="17216438" y="1822450"/>
              <a:ext cx="255587" cy="292100"/>
            </a:xfrm>
            <a:custGeom>
              <a:avLst/>
              <a:gdLst/>
              <a:ahLst/>
              <a:cxnLst>
                <a:cxn ang="0">
                  <a:pos x="116" y="184"/>
                </a:cxn>
                <a:cxn ang="0">
                  <a:pos x="116" y="107"/>
                </a:cxn>
                <a:cxn ang="0">
                  <a:pos x="45" y="107"/>
                </a:cxn>
                <a:cxn ang="0">
                  <a:pos x="45" y="184"/>
                </a:cxn>
                <a:cxn ang="0">
                  <a:pos x="0" y="184"/>
                </a:cxn>
                <a:cxn ang="0">
                  <a:pos x="0" y="0"/>
                </a:cxn>
                <a:cxn ang="0">
                  <a:pos x="45" y="0"/>
                </a:cxn>
                <a:cxn ang="0">
                  <a:pos x="45" y="70"/>
                </a:cxn>
                <a:cxn ang="0">
                  <a:pos x="116" y="70"/>
                </a:cxn>
                <a:cxn ang="0">
                  <a:pos x="116" y="0"/>
                </a:cxn>
                <a:cxn ang="0">
                  <a:pos x="161" y="0"/>
                </a:cxn>
                <a:cxn ang="0">
                  <a:pos x="161" y="184"/>
                </a:cxn>
                <a:cxn ang="0">
                  <a:pos x="116" y="184"/>
                </a:cxn>
              </a:cxnLst>
              <a:rect l="0" t="0" r="r" b="b"/>
              <a:pathLst>
                <a:path w="161" h="184">
                  <a:moveTo>
                    <a:pt x="116" y="184"/>
                  </a:moveTo>
                  <a:lnTo>
                    <a:pt x="116" y="107"/>
                  </a:lnTo>
                  <a:lnTo>
                    <a:pt x="45" y="107"/>
                  </a:lnTo>
                  <a:lnTo>
                    <a:pt x="45" y="184"/>
                  </a:lnTo>
                  <a:lnTo>
                    <a:pt x="0" y="184"/>
                  </a:lnTo>
                  <a:lnTo>
                    <a:pt x="0" y="0"/>
                  </a:lnTo>
                  <a:lnTo>
                    <a:pt x="45" y="0"/>
                  </a:lnTo>
                  <a:lnTo>
                    <a:pt x="45" y="70"/>
                  </a:lnTo>
                  <a:lnTo>
                    <a:pt x="116" y="70"/>
                  </a:lnTo>
                  <a:lnTo>
                    <a:pt x="116" y="0"/>
                  </a:lnTo>
                  <a:lnTo>
                    <a:pt x="161" y="0"/>
                  </a:lnTo>
                  <a:lnTo>
                    <a:pt x="161" y="184"/>
                  </a:lnTo>
                  <a:lnTo>
                    <a:pt x="116" y="184"/>
                  </a:lnTo>
                  <a:close/>
                </a:path>
              </a:pathLst>
            </a:custGeom>
            <a:solidFill>
              <a:srgbClr val="9E0000"/>
            </a:solidFill>
            <a:ln w="9525">
              <a:noFill/>
              <a:round/>
              <a:headEnd/>
              <a:tailEnd/>
            </a:ln>
          </p:spPr>
          <p:txBody>
            <a:bodyPr/>
            <a:lstStyle/>
            <a:p>
              <a:pPr>
                <a:defRPr/>
              </a:pPr>
              <a:endParaRPr lang="nl-NL"/>
            </a:p>
          </p:txBody>
        </p:sp>
        <p:sp>
          <p:nvSpPr>
            <p:cNvPr id="30" name="Freeform 29">
              <a:extLst>
                <a:ext uri="{FF2B5EF4-FFF2-40B4-BE49-F238E27FC236}">
                  <a16:creationId xmlns:a16="http://schemas.microsoft.com/office/drawing/2014/main" id="{839D8B33-B57B-171B-4FB1-2354B0FECCE6}"/>
                </a:ext>
              </a:extLst>
            </p:cNvPr>
            <p:cNvSpPr>
              <a:spLocks/>
            </p:cNvSpPr>
            <p:nvPr userDrawn="1"/>
          </p:nvSpPr>
          <p:spPr bwMode="auto">
            <a:xfrm>
              <a:off x="17538700" y="1822450"/>
              <a:ext cx="266700" cy="292100"/>
            </a:xfrm>
            <a:custGeom>
              <a:avLst/>
              <a:gdLst/>
              <a:ahLst/>
              <a:cxnLst>
                <a:cxn ang="0">
                  <a:pos x="117" y="184"/>
                </a:cxn>
                <a:cxn ang="0">
                  <a:pos x="43" y="64"/>
                </a:cxn>
                <a:cxn ang="0">
                  <a:pos x="43" y="64"/>
                </a:cxn>
                <a:cxn ang="0">
                  <a:pos x="44" y="184"/>
                </a:cxn>
                <a:cxn ang="0">
                  <a:pos x="0" y="184"/>
                </a:cxn>
                <a:cxn ang="0">
                  <a:pos x="0" y="0"/>
                </a:cxn>
                <a:cxn ang="0">
                  <a:pos x="51" y="0"/>
                </a:cxn>
                <a:cxn ang="0">
                  <a:pos x="125" y="120"/>
                </a:cxn>
                <a:cxn ang="0">
                  <a:pos x="126" y="120"/>
                </a:cxn>
                <a:cxn ang="0">
                  <a:pos x="125" y="0"/>
                </a:cxn>
                <a:cxn ang="0">
                  <a:pos x="168" y="0"/>
                </a:cxn>
                <a:cxn ang="0">
                  <a:pos x="168" y="184"/>
                </a:cxn>
                <a:cxn ang="0">
                  <a:pos x="117" y="184"/>
                </a:cxn>
              </a:cxnLst>
              <a:rect l="0" t="0" r="r" b="b"/>
              <a:pathLst>
                <a:path w="168" h="184">
                  <a:moveTo>
                    <a:pt x="117" y="184"/>
                  </a:moveTo>
                  <a:lnTo>
                    <a:pt x="43" y="64"/>
                  </a:lnTo>
                  <a:lnTo>
                    <a:pt x="43" y="64"/>
                  </a:lnTo>
                  <a:lnTo>
                    <a:pt x="44" y="184"/>
                  </a:lnTo>
                  <a:lnTo>
                    <a:pt x="0" y="184"/>
                  </a:lnTo>
                  <a:lnTo>
                    <a:pt x="0" y="0"/>
                  </a:lnTo>
                  <a:lnTo>
                    <a:pt x="51" y="0"/>
                  </a:lnTo>
                  <a:lnTo>
                    <a:pt x="125" y="120"/>
                  </a:lnTo>
                  <a:lnTo>
                    <a:pt x="126" y="120"/>
                  </a:lnTo>
                  <a:lnTo>
                    <a:pt x="125" y="0"/>
                  </a:lnTo>
                  <a:lnTo>
                    <a:pt x="168" y="0"/>
                  </a:lnTo>
                  <a:lnTo>
                    <a:pt x="168" y="184"/>
                  </a:lnTo>
                  <a:lnTo>
                    <a:pt x="117" y="184"/>
                  </a:lnTo>
                  <a:close/>
                </a:path>
              </a:pathLst>
            </a:custGeom>
            <a:solidFill>
              <a:srgbClr val="9E0000"/>
            </a:solidFill>
            <a:ln w="9525">
              <a:noFill/>
              <a:round/>
              <a:headEnd/>
              <a:tailEnd/>
            </a:ln>
          </p:spPr>
          <p:txBody>
            <a:bodyPr/>
            <a:lstStyle/>
            <a:p>
              <a:pPr>
                <a:defRPr/>
              </a:pPr>
              <a:endParaRPr lang="nl-NL"/>
            </a:p>
          </p:txBody>
        </p:sp>
        <p:sp>
          <p:nvSpPr>
            <p:cNvPr id="31" name="Freeform 30">
              <a:extLst>
                <a:ext uri="{FF2B5EF4-FFF2-40B4-BE49-F238E27FC236}">
                  <a16:creationId xmlns:a16="http://schemas.microsoft.com/office/drawing/2014/main" id="{D8654BE7-EFC1-A936-8E83-C0D88CBC817F}"/>
                </a:ext>
              </a:extLst>
            </p:cNvPr>
            <p:cNvSpPr>
              <a:spLocks noEditPoints="1"/>
            </p:cNvSpPr>
            <p:nvPr userDrawn="1"/>
          </p:nvSpPr>
          <p:spPr bwMode="auto">
            <a:xfrm>
              <a:off x="17859375" y="1814513"/>
              <a:ext cx="317500" cy="307975"/>
            </a:xfrm>
            <a:custGeom>
              <a:avLst/>
              <a:gdLst/>
              <a:ahLst/>
              <a:cxnLst>
                <a:cxn ang="0">
                  <a:pos x="1110" y="532"/>
                </a:cxn>
                <a:cxn ang="0">
                  <a:pos x="1068" y="753"/>
                </a:cxn>
                <a:cxn ang="0">
                  <a:pos x="953" y="924"/>
                </a:cxn>
                <a:cxn ang="0">
                  <a:pos x="776" y="1034"/>
                </a:cxn>
                <a:cxn ang="0">
                  <a:pos x="554" y="1073"/>
                </a:cxn>
                <a:cxn ang="0">
                  <a:pos x="333" y="1034"/>
                </a:cxn>
                <a:cxn ang="0">
                  <a:pos x="158" y="924"/>
                </a:cxn>
                <a:cxn ang="0">
                  <a:pos x="42" y="753"/>
                </a:cxn>
                <a:cxn ang="0">
                  <a:pos x="0" y="532"/>
                </a:cxn>
                <a:cxn ang="0">
                  <a:pos x="42" y="311"/>
                </a:cxn>
                <a:cxn ang="0">
                  <a:pos x="158" y="143"/>
                </a:cxn>
                <a:cxn ang="0">
                  <a:pos x="333" y="37"/>
                </a:cxn>
                <a:cxn ang="0">
                  <a:pos x="554" y="0"/>
                </a:cxn>
                <a:cxn ang="0">
                  <a:pos x="776" y="37"/>
                </a:cxn>
                <a:cxn ang="0">
                  <a:pos x="953" y="143"/>
                </a:cxn>
                <a:cxn ang="0">
                  <a:pos x="1068" y="311"/>
                </a:cxn>
                <a:cxn ang="0">
                  <a:pos x="1110" y="532"/>
                </a:cxn>
                <a:cxn ang="0">
                  <a:pos x="847" y="532"/>
                </a:cxn>
                <a:cxn ang="0">
                  <a:pos x="825" y="408"/>
                </a:cxn>
                <a:cxn ang="0">
                  <a:pos x="765" y="310"/>
                </a:cxn>
                <a:cxn ang="0">
                  <a:pos x="673" y="245"/>
                </a:cxn>
                <a:cxn ang="0">
                  <a:pos x="554" y="221"/>
                </a:cxn>
                <a:cxn ang="0">
                  <a:pos x="436" y="245"/>
                </a:cxn>
                <a:cxn ang="0">
                  <a:pos x="344" y="310"/>
                </a:cxn>
                <a:cxn ang="0">
                  <a:pos x="284" y="408"/>
                </a:cxn>
                <a:cxn ang="0">
                  <a:pos x="264" y="532"/>
                </a:cxn>
                <a:cxn ang="0">
                  <a:pos x="285" y="659"/>
                </a:cxn>
                <a:cxn ang="0">
                  <a:pos x="345" y="759"/>
                </a:cxn>
                <a:cxn ang="0">
                  <a:pos x="436" y="824"/>
                </a:cxn>
                <a:cxn ang="0">
                  <a:pos x="554" y="848"/>
                </a:cxn>
                <a:cxn ang="0">
                  <a:pos x="672" y="824"/>
                </a:cxn>
                <a:cxn ang="0">
                  <a:pos x="765" y="759"/>
                </a:cxn>
                <a:cxn ang="0">
                  <a:pos x="825" y="659"/>
                </a:cxn>
                <a:cxn ang="0">
                  <a:pos x="847" y="532"/>
                </a:cxn>
              </a:cxnLst>
              <a:rect l="0" t="0" r="r" b="b"/>
              <a:pathLst>
                <a:path w="1110" h="1073">
                  <a:moveTo>
                    <a:pt x="1110" y="532"/>
                  </a:moveTo>
                  <a:cubicBezTo>
                    <a:pt x="1110" y="612"/>
                    <a:pt x="1096" y="686"/>
                    <a:pt x="1068" y="753"/>
                  </a:cubicBezTo>
                  <a:cubicBezTo>
                    <a:pt x="1040" y="819"/>
                    <a:pt x="1002" y="876"/>
                    <a:pt x="953" y="924"/>
                  </a:cubicBezTo>
                  <a:cubicBezTo>
                    <a:pt x="903" y="971"/>
                    <a:pt x="844" y="1008"/>
                    <a:pt x="776" y="1034"/>
                  </a:cubicBezTo>
                  <a:cubicBezTo>
                    <a:pt x="708" y="1060"/>
                    <a:pt x="634" y="1073"/>
                    <a:pt x="554" y="1073"/>
                  </a:cubicBezTo>
                  <a:cubicBezTo>
                    <a:pt x="475" y="1073"/>
                    <a:pt x="401" y="1060"/>
                    <a:pt x="333" y="1034"/>
                  </a:cubicBezTo>
                  <a:cubicBezTo>
                    <a:pt x="266" y="1008"/>
                    <a:pt x="207" y="971"/>
                    <a:pt x="158" y="924"/>
                  </a:cubicBezTo>
                  <a:cubicBezTo>
                    <a:pt x="108" y="876"/>
                    <a:pt x="70" y="819"/>
                    <a:pt x="42" y="753"/>
                  </a:cubicBezTo>
                  <a:cubicBezTo>
                    <a:pt x="14" y="686"/>
                    <a:pt x="0" y="612"/>
                    <a:pt x="0" y="532"/>
                  </a:cubicBezTo>
                  <a:cubicBezTo>
                    <a:pt x="0" y="450"/>
                    <a:pt x="14" y="377"/>
                    <a:pt x="42" y="311"/>
                  </a:cubicBezTo>
                  <a:cubicBezTo>
                    <a:pt x="70" y="245"/>
                    <a:pt x="108" y="190"/>
                    <a:pt x="158" y="143"/>
                  </a:cubicBezTo>
                  <a:cubicBezTo>
                    <a:pt x="207" y="97"/>
                    <a:pt x="266" y="62"/>
                    <a:pt x="333" y="37"/>
                  </a:cubicBezTo>
                  <a:cubicBezTo>
                    <a:pt x="401" y="12"/>
                    <a:pt x="475" y="0"/>
                    <a:pt x="554" y="0"/>
                  </a:cubicBezTo>
                  <a:cubicBezTo>
                    <a:pt x="634" y="0"/>
                    <a:pt x="708" y="12"/>
                    <a:pt x="776" y="37"/>
                  </a:cubicBezTo>
                  <a:cubicBezTo>
                    <a:pt x="844" y="62"/>
                    <a:pt x="903" y="97"/>
                    <a:pt x="953" y="143"/>
                  </a:cubicBezTo>
                  <a:cubicBezTo>
                    <a:pt x="1002" y="190"/>
                    <a:pt x="1040" y="245"/>
                    <a:pt x="1068" y="311"/>
                  </a:cubicBezTo>
                  <a:cubicBezTo>
                    <a:pt x="1096" y="377"/>
                    <a:pt x="1110" y="450"/>
                    <a:pt x="1110" y="532"/>
                  </a:cubicBezTo>
                  <a:moveTo>
                    <a:pt x="847" y="532"/>
                  </a:moveTo>
                  <a:cubicBezTo>
                    <a:pt x="847" y="488"/>
                    <a:pt x="839" y="446"/>
                    <a:pt x="825" y="408"/>
                  </a:cubicBezTo>
                  <a:cubicBezTo>
                    <a:pt x="811" y="370"/>
                    <a:pt x="791" y="337"/>
                    <a:pt x="765" y="310"/>
                  </a:cubicBezTo>
                  <a:cubicBezTo>
                    <a:pt x="740" y="282"/>
                    <a:pt x="709" y="261"/>
                    <a:pt x="673" y="245"/>
                  </a:cubicBezTo>
                  <a:cubicBezTo>
                    <a:pt x="637" y="229"/>
                    <a:pt x="598" y="221"/>
                    <a:pt x="554" y="221"/>
                  </a:cubicBezTo>
                  <a:cubicBezTo>
                    <a:pt x="511" y="221"/>
                    <a:pt x="472" y="229"/>
                    <a:pt x="436" y="245"/>
                  </a:cubicBezTo>
                  <a:cubicBezTo>
                    <a:pt x="401" y="261"/>
                    <a:pt x="370" y="282"/>
                    <a:pt x="344" y="310"/>
                  </a:cubicBezTo>
                  <a:cubicBezTo>
                    <a:pt x="318" y="337"/>
                    <a:pt x="298" y="370"/>
                    <a:pt x="284" y="408"/>
                  </a:cubicBezTo>
                  <a:cubicBezTo>
                    <a:pt x="270" y="446"/>
                    <a:pt x="264" y="488"/>
                    <a:pt x="264" y="532"/>
                  </a:cubicBezTo>
                  <a:cubicBezTo>
                    <a:pt x="264" y="578"/>
                    <a:pt x="271" y="620"/>
                    <a:pt x="285" y="659"/>
                  </a:cubicBezTo>
                  <a:cubicBezTo>
                    <a:pt x="299" y="698"/>
                    <a:pt x="319" y="731"/>
                    <a:pt x="345" y="759"/>
                  </a:cubicBezTo>
                  <a:cubicBezTo>
                    <a:pt x="370" y="787"/>
                    <a:pt x="401" y="809"/>
                    <a:pt x="436" y="824"/>
                  </a:cubicBezTo>
                  <a:cubicBezTo>
                    <a:pt x="472" y="840"/>
                    <a:pt x="511" y="848"/>
                    <a:pt x="554" y="848"/>
                  </a:cubicBezTo>
                  <a:cubicBezTo>
                    <a:pt x="598" y="848"/>
                    <a:pt x="637" y="840"/>
                    <a:pt x="672" y="824"/>
                  </a:cubicBezTo>
                  <a:cubicBezTo>
                    <a:pt x="708" y="809"/>
                    <a:pt x="739" y="787"/>
                    <a:pt x="765" y="759"/>
                  </a:cubicBezTo>
                  <a:cubicBezTo>
                    <a:pt x="790" y="731"/>
                    <a:pt x="811" y="698"/>
                    <a:pt x="825" y="659"/>
                  </a:cubicBezTo>
                  <a:cubicBezTo>
                    <a:pt x="839" y="620"/>
                    <a:pt x="847" y="578"/>
                    <a:pt x="847" y="532"/>
                  </a:cubicBezTo>
                </a:path>
              </a:pathLst>
            </a:custGeom>
            <a:solidFill>
              <a:srgbClr val="9E0000"/>
            </a:solidFill>
            <a:ln w="9525">
              <a:noFill/>
              <a:round/>
              <a:headEnd/>
              <a:tailEnd/>
            </a:ln>
          </p:spPr>
          <p:txBody>
            <a:bodyPr/>
            <a:lstStyle/>
            <a:p>
              <a:pPr>
                <a:defRPr/>
              </a:pPr>
              <a:endParaRPr lang="nl-NL"/>
            </a:p>
          </p:txBody>
        </p:sp>
        <p:sp>
          <p:nvSpPr>
            <p:cNvPr id="32" name="Freeform 31">
              <a:extLst>
                <a:ext uri="{FF2B5EF4-FFF2-40B4-BE49-F238E27FC236}">
                  <a16:creationId xmlns:a16="http://schemas.microsoft.com/office/drawing/2014/main" id="{78929911-A34D-AFF4-6F2A-0BA98B1F7C11}"/>
                </a:ext>
              </a:extLst>
            </p:cNvPr>
            <p:cNvSpPr>
              <a:spLocks/>
            </p:cNvSpPr>
            <p:nvPr userDrawn="1"/>
          </p:nvSpPr>
          <p:spPr bwMode="auto">
            <a:xfrm>
              <a:off x="18229263" y="1822450"/>
              <a:ext cx="184150" cy="292100"/>
            </a:xfrm>
            <a:custGeom>
              <a:avLst/>
              <a:gdLst/>
              <a:ahLst/>
              <a:cxnLst>
                <a:cxn ang="0">
                  <a:pos x="0" y="184"/>
                </a:cxn>
                <a:cxn ang="0">
                  <a:pos x="0" y="0"/>
                </a:cxn>
                <a:cxn ang="0">
                  <a:pos x="45" y="0"/>
                </a:cxn>
                <a:cxn ang="0">
                  <a:pos x="45" y="145"/>
                </a:cxn>
                <a:cxn ang="0">
                  <a:pos x="116" y="145"/>
                </a:cxn>
                <a:cxn ang="0">
                  <a:pos x="116" y="184"/>
                </a:cxn>
                <a:cxn ang="0">
                  <a:pos x="0" y="184"/>
                </a:cxn>
              </a:cxnLst>
              <a:rect l="0" t="0" r="r" b="b"/>
              <a:pathLst>
                <a:path w="116" h="184">
                  <a:moveTo>
                    <a:pt x="0" y="184"/>
                  </a:moveTo>
                  <a:lnTo>
                    <a:pt x="0" y="0"/>
                  </a:lnTo>
                  <a:lnTo>
                    <a:pt x="45" y="0"/>
                  </a:lnTo>
                  <a:lnTo>
                    <a:pt x="45" y="145"/>
                  </a:lnTo>
                  <a:lnTo>
                    <a:pt x="116" y="145"/>
                  </a:lnTo>
                  <a:lnTo>
                    <a:pt x="116" y="184"/>
                  </a:lnTo>
                  <a:lnTo>
                    <a:pt x="0" y="184"/>
                  </a:lnTo>
                  <a:close/>
                </a:path>
              </a:pathLst>
            </a:custGeom>
            <a:solidFill>
              <a:srgbClr val="9E0000"/>
            </a:solidFill>
            <a:ln w="9525">
              <a:noFill/>
              <a:round/>
              <a:headEnd/>
              <a:tailEnd/>
            </a:ln>
          </p:spPr>
          <p:txBody>
            <a:bodyPr/>
            <a:lstStyle/>
            <a:p>
              <a:pPr>
                <a:defRPr/>
              </a:pPr>
              <a:endParaRPr lang="nl-NL"/>
            </a:p>
          </p:txBody>
        </p:sp>
        <p:sp>
          <p:nvSpPr>
            <p:cNvPr id="33" name="Freeform 32">
              <a:extLst>
                <a:ext uri="{FF2B5EF4-FFF2-40B4-BE49-F238E27FC236}">
                  <a16:creationId xmlns:a16="http://schemas.microsoft.com/office/drawing/2014/main" id="{FBA565FE-C4EC-3D20-D7F3-576FEFB7FC35}"/>
                </a:ext>
              </a:extLst>
            </p:cNvPr>
            <p:cNvSpPr>
              <a:spLocks noEditPoints="1"/>
            </p:cNvSpPr>
            <p:nvPr userDrawn="1"/>
          </p:nvSpPr>
          <p:spPr bwMode="auto">
            <a:xfrm>
              <a:off x="18434050" y="1814513"/>
              <a:ext cx="319088" cy="307975"/>
            </a:xfrm>
            <a:custGeom>
              <a:avLst/>
              <a:gdLst/>
              <a:ahLst/>
              <a:cxnLst>
                <a:cxn ang="0">
                  <a:pos x="1110" y="532"/>
                </a:cxn>
                <a:cxn ang="0">
                  <a:pos x="1068" y="753"/>
                </a:cxn>
                <a:cxn ang="0">
                  <a:pos x="953" y="924"/>
                </a:cxn>
                <a:cxn ang="0">
                  <a:pos x="776" y="1034"/>
                </a:cxn>
                <a:cxn ang="0">
                  <a:pos x="554" y="1073"/>
                </a:cxn>
                <a:cxn ang="0">
                  <a:pos x="333" y="1034"/>
                </a:cxn>
                <a:cxn ang="0">
                  <a:pos x="158" y="924"/>
                </a:cxn>
                <a:cxn ang="0">
                  <a:pos x="42" y="753"/>
                </a:cxn>
                <a:cxn ang="0">
                  <a:pos x="0" y="532"/>
                </a:cxn>
                <a:cxn ang="0">
                  <a:pos x="42" y="311"/>
                </a:cxn>
                <a:cxn ang="0">
                  <a:pos x="158" y="143"/>
                </a:cxn>
                <a:cxn ang="0">
                  <a:pos x="333" y="37"/>
                </a:cxn>
                <a:cxn ang="0">
                  <a:pos x="554" y="0"/>
                </a:cxn>
                <a:cxn ang="0">
                  <a:pos x="776" y="37"/>
                </a:cxn>
                <a:cxn ang="0">
                  <a:pos x="953" y="143"/>
                </a:cxn>
                <a:cxn ang="0">
                  <a:pos x="1068" y="311"/>
                </a:cxn>
                <a:cxn ang="0">
                  <a:pos x="1110" y="532"/>
                </a:cxn>
                <a:cxn ang="0">
                  <a:pos x="847" y="532"/>
                </a:cxn>
                <a:cxn ang="0">
                  <a:pos x="825" y="408"/>
                </a:cxn>
                <a:cxn ang="0">
                  <a:pos x="765" y="310"/>
                </a:cxn>
                <a:cxn ang="0">
                  <a:pos x="673" y="245"/>
                </a:cxn>
                <a:cxn ang="0">
                  <a:pos x="554" y="221"/>
                </a:cxn>
                <a:cxn ang="0">
                  <a:pos x="436" y="245"/>
                </a:cxn>
                <a:cxn ang="0">
                  <a:pos x="344" y="310"/>
                </a:cxn>
                <a:cxn ang="0">
                  <a:pos x="284" y="408"/>
                </a:cxn>
                <a:cxn ang="0">
                  <a:pos x="263" y="532"/>
                </a:cxn>
                <a:cxn ang="0">
                  <a:pos x="285" y="659"/>
                </a:cxn>
                <a:cxn ang="0">
                  <a:pos x="345" y="759"/>
                </a:cxn>
                <a:cxn ang="0">
                  <a:pos x="436" y="824"/>
                </a:cxn>
                <a:cxn ang="0">
                  <a:pos x="554" y="848"/>
                </a:cxn>
                <a:cxn ang="0">
                  <a:pos x="672" y="824"/>
                </a:cxn>
                <a:cxn ang="0">
                  <a:pos x="764" y="759"/>
                </a:cxn>
                <a:cxn ang="0">
                  <a:pos x="825" y="659"/>
                </a:cxn>
                <a:cxn ang="0">
                  <a:pos x="847" y="532"/>
                </a:cxn>
              </a:cxnLst>
              <a:rect l="0" t="0" r="r" b="b"/>
              <a:pathLst>
                <a:path w="1110" h="1073">
                  <a:moveTo>
                    <a:pt x="1110" y="532"/>
                  </a:moveTo>
                  <a:cubicBezTo>
                    <a:pt x="1110" y="612"/>
                    <a:pt x="1096" y="686"/>
                    <a:pt x="1068" y="753"/>
                  </a:cubicBezTo>
                  <a:cubicBezTo>
                    <a:pt x="1040" y="819"/>
                    <a:pt x="1002" y="876"/>
                    <a:pt x="953" y="924"/>
                  </a:cubicBezTo>
                  <a:cubicBezTo>
                    <a:pt x="903" y="971"/>
                    <a:pt x="844" y="1008"/>
                    <a:pt x="776" y="1034"/>
                  </a:cubicBezTo>
                  <a:cubicBezTo>
                    <a:pt x="708" y="1060"/>
                    <a:pt x="634" y="1073"/>
                    <a:pt x="554" y="1073"/>
                  </a:cubicBezTo>
                  <a:cubicBezTo>
                    <a:pt x="475" y="1073"/>
                    <a:pt x="401" y="1060"/>
                    <a:pt x="333" y="1034"/>
                  </a:cubicBezTo>
                  <a:cubicBezTo>
                    <a:pt x="266" y="1008"/>
                    <a:pt x="207" y="971"/>
                    <a:pt x="158" y="924"/>
                  </a:cubicBezTo>
                  <a:cubicBezTo>
                    <a:pt x="108" y="876"/>
                    <a:pt x="69" y="819"/>
                    <a:pt x="42" y="753"/>
                  </a:cubicBezTo>
                  <a:cubicBezTo>
                    <a:pt x="14" y="686"/>
                    <a:pt x="0" y="612"/>
                    <a:pt x="0" y="532"/>
                  </a:cubicBezTo>
                  <a:cubicBezTo>
                    <a:pt x="0" y="450"/>
                    <a:pt x="14" y="377"/>
                    <a:pt x="42" y="311"/>
                  </a:cubicBezTo>
                  <a:cubicBezTo>
                    <a:pt x="69" y="245"/>
                    <a:pt x="108" y="190"/>
                    <a:pt x="158" y="143"/>
                  </a:cubicBezTo>
                  <a:cubicBezTo>
                    <a:pt x="207" y="97"/>
                    <a:pt x="266" y="62"/>
                    <a:pt x="333" y="37"/>
                  </a:cubicBezTo>
                  <a:cubicBezTo>
                    <a:pt x="401" y="12"/>
                    <a:pt x="475" y="0"/>
                    <a:pt x="554" y="0"/>
                  </a:cubicBezTo>
                  <a:cubicBezTo>
                    <a:pt x="634" y="0"/>
                    <a:pt x="708" y="12"/>
                    <a:pt x="776" y="37"/>
                  </a:cubicBezTo>
                  <a:cubicBezTo>
                    <a:pt x="844" y="62"/>
                    <a:pt x="903" y="97"/>
                    <a:pt x="953" y="143"/>
                  </a:cubicBezTo>
                  <a:cubicBezTo>
                    <a:pt x="1002" y="190"/>
                    <a:pt x="1040" y="245"/>
                    <a:pt x="1068" y="311"/>
                  </a:cubicBezTo>
                  <a:cubicBezTo>
                    <a:pt x="1096" y="377"/>
                    <a:pt x="1110" y="450"/>
                    <a:pt x="1110" y="532"/>
                  </a:cubicBezTo>
                  <a:moveTo>
                    <a:pt x="847" y="532"/>
                  </a:moveTo>
                  <a:cubicBezTo>
                    <a:pt x="847" y="488"/>
                    <a:pt x="839" y="446"/>
                    <a:pt x="825" y="408"/>
                  </a:cubicBezTo>
                  <a:cubicBezTo>
                    <a:pt x="811" y="370"/>
                    <a:pt x="791" y="337"/>
                    <a:pt x="765" y="310"/>
                  </a:cubicBezTo>
                  <a:cubicBezTo>
                    <a:pt x="740" y="282"/>
                    <a:pt x="709" y="261"/>
                    <a:pt x="673" y="245"/>
                  </a:cubicBezTo>
                  <a:cubicBezTo>
                    <a:pt x="637" y="229"/>
                    <a:pt x="598" y="221"/>
                    <a:pt x="554" y="221"/>
                  </a:cubicBezTo>
                  <a:cubicBezTo>
                    <a:pt x="511" y="221"/>
                    <a:pt x="472" y="229"/>
                    <a:pt x="436" y="245"/>
                  </a:cubicBezTo>
                  <a:cubicBezTo>
                    <a:pt x="401" y="261"/>
                    <a:pt x="370" y="282"/>
                    <a:pt x="344" y="310"/>
                  </a:cubicBezTo>
                  <a:cubicBezTo>
                    <a:pt x="318" y="337"/>
                    <a:pt x="298" y="370"/>
                    <a:pt x="284" y="408"/>
                  </a:cubicBezTo>
                  <a:cubicBezTo>
                    <a:pt x="270" y="446"/>
                    <a:pt x="263" y="488"/>
                    <a:pt x="263" y="532"/>
                  </a:cubicBezTo>
                  <a:cubicBezTo>
                    <a:pt x="263" y="578"/>
                    <a:pt x="271" y="620"/>
                    <a:pt x="285" y="659"/>
                  </a:cubicBezTo>
                  <a:cubicBezTo>
                    <a:pt x="299" y="698"/>
                    <a:pt x="319" y="731"/>
                    <a:pt x="345" y="759"/>
                  </a:cubicBezTo>
                  <a:cubicBezTo>
                    <a:pt x="370" y="787"/>
                    <a:pt x="401" y="809"/>
                    <a:pt x="436" y="824"/>
                  </a:cubicBezTo>
                  <a:cubicBezTo>
                    <a:pt x="472" y="840"/>
                    <a:pt x="511" y="848"/>
                    <a:pt x="554" y="848"/>
                  </a:cubicBezTo>
                  <a:cubicBezTo>
                    <a:pt x="598" y="848"/>
                    <a:pt x="637" y="840"/>
                    <a:pt x="672" y="824"/>
                  </a:cubicBezTo>
                  <a:cubicBezTo>
                    <a:pt x="708" y="809"/>
                    <a:pt x="739" y="787"/>
                    <a:pt x="764" y="759"/>
                  </a:cubicBezTo>
                  <a:cubicBezTo>
                    <a:pt x="790" y="731"/>
                    <a:pt x="811" y="698"/>
                    <a:pt x="825" y="659"/>
                  </a:cubicBezTo>
                  <a:cubicBezTo>
                    <a:pt x="839" y="620"/>
                    <a:pt x="847" y="578"/>
                    <a:pt x="847" y="532"/>
                  </a:cubicBezTo>
                </a:path>
              </a:pathLst>
            </a:custGeom>
            <a:solidFill>
              <a:srgbClr val="9E0000"/>
            </a:solidFill>
            <a:ln w="9525">
              <a:noFill/>
              <a:round/>
              <a:headEnd/>
              <a:tailEnd/>
            </a:ln>
          </p:spPr>
          <p:txBody>
            <a:bodyPr/>
            <a:lstStyle/>
            <a:p>
              <a:pPr>
                <a:defRPr/>
              </a:pPr>
              <a:endParaRPr lang="nl-NL"/>
            </a:p>
          </p:txBody>
        </p:sp>
        <p:sp>
          <p:nvSpPr>
            <p:cNvPr id="34" name="Freeform 33">
              <a:extLst>
                <a:ext uri="{FF2B5EF4-FFF2-40B4-BE49-F238E27FC236}">
                  <a16:creationId xmlns:a16="http://schemas.microsoft.com/office/drawing/2014/main" id="{67947F3E-8E69-9CF5-8A0E-DC4148EB8045}"/>
                </a:ext>
              </a:extLst>
            </p:cNvPr>
            <p:cNvSpPr>
              <a:spLocks/>
            </p:cNvSpPr>
            <p:nvPr userDrawn="1"/>
          </p:nvSpPr>
          <p:spPr bwMode="auto">
            <a:xfrm>
              <a:off x="18791238" y="1814513"/>
              <a:ext cx="273050" cy="306387"/>
            </a:xfrm>
            <a:custGeom>
              <a:avLst/>
              <a:gdLst/>
              <a:ahLst/>
              <a:cxnLst>
                <a:cxn ang="0">
                  <a:pos x="778" y="1047"/>
                </a:cxn>
                <a:cxn ang="0">
                  <a:pos x="560" y="1071"/>
                </a:cxn>
                <a:cxn ang="0">
                  <a:pos x="334" y="1032"/>
                </a:cxn>
                <a:cxn ang="0">
                  <a:pos x="157" y="923"/>
                </a:cxn>
                <a:cxn ang="0">
                  <a:pos x="41" y="754"/>
                </a:cxn>
                <a:cxn ang="0">
                  <a:pos x="0" y="535"/>
                </a:cxn>
                <a:cxn ang="0">
                  <a:pos x="42" y="313"/>
                </a:cxn>
                <a:cxn ang="0">
                  <a:pos x="159" y="144"/>
                </a:cxn>
                <a:cxn ang="0">
                  <a:pos x="335" y="37"/>
                </a:cxn>
                <a:cxn ang="0">
                  <a:pos x="553" y="0"/>
                </a:cxn>
                <a:cxn ang="0">
                  <a:pos x="777" y="36"/>
                </a:cxn>
                <a:cxn ang="0">
                  <a:pos x="946" y="135"/>
                </a:cxn>
                <a:cxn ang="0">
                  <a:pos x="790" y="312"/>
                </a:cxn>
                <a:cxn ang="0">
                  <a:pos x="695" y="243"/>
                </a:cxn>
                <a:cxn ang="0">
                  <a:pos x="561" y="217"/>
                </a:cxn>
                <a:cxn ang="0">
                  <a:pos x="442" y="241"/>
                </a:cxn>
                <a:cxn ang="0">
                  <a:pos x="347" y="307"/>
                </a:cxn>
                <a:cxn ang="0">
                  <a:pos x="284" y="407"/>
                </a:cxn>
                <a:cxn ang="0">
                  <a:pos x="262" y="535"/>
                </a:cxn>
                <a:cxn ang="0">
                  <a:pos x="282" y="664"/>
                </a:cxn>
                <a:cxn ang="0">
                  <a:pos x="342" y="765"/>
                </a:cxn>
                <a:cxn ang="0">
                  <a:pos x="440" y="832"/>
                </a:cxn>
                <a:cxn ang="0">
                  <a:pos x="573" y="855"/>
                </a:cxn>
                <a:cxn ang="0">
                  <a:pos x="655" y="849"/>
                </a:cxn>
                <a:cxn ang="0">
                  <a:pos x="727" y="828"/>
                </a:cxn>
                <a:cxn ang="0">
                  <a:pos x="727" y="643"/>
                </a:cxn>
                <a:cxn ang="0">
                  <a:pos x="532" y="643"/>
                </a:cxn>
                <a:cxn ang="0">
                  <a:pos x="532" y="444"/>
                </a:cxn>
                <a:cxn ang="0">
                  <a:pos x="953" y="444"/>
                </a:cxn>
                <a:cxn ang="0">
                  <a:pos x="953" y="983"/>
                </a:cxn>
                <a:cxn ang="0">
                  <a:pos x="778" y="1047"/>
                </a:cxn>
              </a:cxnLst>
              <a:rect l="0" t="0" r="r" b="b"/>
              <a:pathLst>
                <a:path w="953" h="1071">
                  <a:moveTo>
                    <a:pt x="778" y="1047"/>
                  </a:moveTo>
                  <a:cubicBezTo>
                    <a:pt x="711" y="1063"/>
                    <a:pt x="638" y="1071"/>
                    <a:pt x="560" y="1071"/>
                  </a:cubicBezTo>
                  <a:cubicBezTo>
                    <a:pt x="478" y="1071"/>
                    <a:pt x="403" y="1058"/>
                    <a:pt x="334" y="1032"/>
                  </a:cubicBezTo>
                  <a:cubicBezTo>
                    <a:pt x="266" y="1006"/>
                    <a:pt x="207" y="970"/>
                    <a:pt x="157" y="923"/>
                  </a:cubicBezTo>
                  <a:cubicBezTo>
                    <a:pt x="108" y="876"/>
                    <a:pt x="69" y="820"/>
                    <a:pt x="41" y="754"/>
                  </a:cubicBezTo>
                  <a:cubicBezTo>
                    <a:pt x="13" y="688"/>
                    <a:pt x="0" y="615"/>
                    <a:pt x="0" y="535"/>
                  </a:cubicBezTo>
                  <a:cubicBezTo>
                    <a:pt x="0" y="453"/>
                    <a:pt x="14" y="379"/>
                    <a:pt x="42" y="313"/>
                  </a:cubicBezTo>
                  <a:cubicBezTo>
                    <a:pt x="70" y="247"/>
                    <a:pt x="110" y="191"/>
                    <a:pt x="159" y="144"/>
                  </a:cubicBezTo>
                  <a:cubicBezTo>
                    <a:pt x="209" y="98"/>
                    <a:pt x="268" y="62"/>
                    <a:pt x="335" y="37"/>
                  </a:cubicBezTo>
                  <a:cubicBezTo>
                    <a:pt x="402" y="12"/>
                    <a:pt x="475" y="0"/>
                    <a:pt x="553" y="0"/>
                  </a:cubicBezTo>
                  <a:cubicBezTo>
                    <a:pt x="633" y="0"/>
                    <a:pt x="708" y="12"/>
                    <a:pt x="777" y="36"/>
                  </a:cubicBezTo>
                  <a:cubicBezTo>
                    <a:pt x="846" y="61"/>
                    <a:pt x="902" y="94"/>
                    <a:pt x="946" y="135"/>
                  </a:cubicBezTo>
                  <a:cubicBezTo>
                    <a:pt x="790" y="312"/>
                    <a:pt x="790" y="312"/>
                    <a:pt x="790" y="312"/>
                  </a:cubicBezTo>
                  <a:cubicBezTo>
                    <a:pt x="766" y="284"/>
                    <a:pt x="734" y="261"/>
                    <a:pt x="695" y="243"/>
                  </a:cubicBezTo>
                  <a:cubicBezTo>
                    <a:pt x="656" y="226"/>
                    <a:pt x="611" y="217"/>
                    <a:pt x="561" y="217"/>
                  </a:cubicBezTo>
                  <a:cubicBezTo>
                    <a:pt x="518" y="217"/>
                    <a:pt x="478" y="225"/>
                    <a:pt x="442" y="241"/>
                  </a:cubicBezTo>
                  <a:cubicBezTo>
                    <a:pt x="405" y="256"/>
                    <a:pt x="373" y="278"/>
                    <a:pt x="347" y="307"/>
                  </a:cubicBezTo>
                  <a:cubicBezTo>
                    <a:pt x="320" y="335"/>
                    <a:pt x="299" y="369"/>
                    <a:pt x="284" y="407"/>
                  </a:cubicBezTo>
                  <a:cubicBezTo>
                    <a:pt x="269" y="446"/>
                    <a:pt x="262" y="489"/>
                    <a:pt x="262" y="535"/>
                  </a:cubicBezTo>
                  <a:cubicBezTo>
                    <a:pt x="262" y="582"/>
                    <a:pt x="268" y="625"/>
                    <a:pt x="282" y="664"/>
                  </a:cubicBezTo>
                  <a:cubicBezTo>
                    <a:pt x="295" y="703"/>
                    <a:pt x="315" y="737"/>
                    <a:pt x="342" y="765"/>
                  </a:cubicBezTo>
                  <a:cubicBezTo>
                    <a:pt x="368" y="794"/>
                    <a:pt x="401" y="816"/>
                    <a:pt x="440" y="832"/>
                  </a:cubicBezTo>
                  <a:cubicBezTo>
                    <a:pt x="478" y="847"/>
                    <a:pt x="523" y="855"/>
                    <a:pt x="573" y="855"/>
                  </a:cubicBezTo>
                  <a:cubicBezTo>
                    <a:pt x="601" y="855"/>
                    <a:pt x="629" y="853"/>
                    <a:pt x="655" y="849"/>
                  </a:cubicBezTo>
                  <a:cubicBezTo>
                    <a:pt x="681" y="845"/>
                    <a:pt x="705" y="838"/>
                    <a:pt x="727" y="828"/>
                  </a:cubicBezTo>
                  <a:cubicBezTo>
                    <a:pt x="727" y="643"/>
                    <a:pt x="727" y="643"/>
                    <a:pt x="727" y="643"/>
                  </a:cubicBezTo>
                  <a:cubicBezTo>
                    <a:pt x="532" y="643"/>
                    <a:pt x="532" y="643"/>
                    <a:pt x="532" y="643"/>
                  </a:cubicBezTo>
                  <a:cubicBezTo>
                    <a:pt x="532" y="444"/>
                    <a:pt x="532" y="444"/>
                    <a:pt x="532" y="444"/>
                  </a:cubicBezTo>
                  <a:cubicBezTo>
                    <a:pt x="953" y="444"/>
                    <a:pt x="953" y="444"/>
                    <a:pt x="953" y="444"/>
                  </a:cubicBezTo>
                  <a:cubicBezTo>
                    <a:pt x="953" y="983"/>
                    <a:pt x="953" y="983"/>
                    <a:pt x="953" y="983"/>
                  </a:cubicBezTo>
                  <a:cubicBezTo>
                    <a:pt x="903" y="1009"/>
                    <a:pt x="845" y="1030"/>
                    <a:pt x="778" y="1047"/>
                  </a:cubicBezTo>
                </a:path>
              </a:pathLst>
            </a:custGeom>
            <a:solidFill>
              <a:srgbClr val="9E0000"/>
            </a:solidFill>
            <a:ln w="9525">
              <a:noFill/>
              <a:round/>
              <a:headEnd/>
              <a:tailEnd/>
            </a:ln>
          </p:spPr>
          <p:txBody>
            <a:bodyPr/>
            <a:lstStyle/>
            <a:p>
              <a:pPr>
                <a:defRPr/>
              </a:pPr>
              <a:endParaRPr lang="nl-NL"/>
            </a:p>
          </p:txBody>
        </p:sp>
        <p:sp>
          <p:nvSpPr>
            <p:cNvPr id="35" name="Freeform 34">
              <a:extLst>
                <a:ext uri="{FF2B5EF4-FFF2-40B4-BE49-F238E27FC236}">
                  <a16:creationId xmlns:a16="http://schemas.microsoft.com/office/drawing/2014/main" id="{2F4EE934-1D5E-4369-4CEB-C574790FD528}"/>
                </a:ext>
              </a:extLst>
            </p:cNvPr>
            <p:cNvSpPr>
              <a:spLocks/>
            </p:cNvSpPr>
            <p:nvPr userDrawn="1"/>
          </p:nvSpPr>
          <p:spPr bwMode="auto">
            <a:xfrm>
              <a:off x="19086513" y="1822450"/>
              <a:ext cx="292100" cy="292100"/>
            </a:xfrm>
            <a:custGeom>
              <a:avLst/>
              <a:gdLst/>
              <a:ahLst/>
              <a:cxnLst>
                <a:cxn ang="0">
                  <a:pos x="113" y="106"/>
                </a:cxn>
                <a:cxn ang="0">
                  <a:pos x="113" y="184"/>
                </a:cxn>
                <a:cxn ang="0">
                  <a:pos x="69" y="184"/>
                </a:cxn>
                <a:cxn ang="0">
                  <a:pos x="69" y="106"/>
                </a:cxn>
                <a:cxn ang="0">
                  <a:pos x="0" y="0"/>
                </a:cxn>
                <a:cxn ang="0">
                  <a:pos x="54" y="0"/>
                </a:cxn>
                <a:cxn ang="0">
                  <a:pos x="93" y="68"/>
                </a:cxn>
                <a:cxn ang="0">
                  <a:pos x="132" y="0"/>
                </a:cxn>
                <a:cxn ang="0">
                  <a:pos x="184" y="0"/>
                </a:cxn>
                <a:cxn ang="0">
                  <a:pos x="113" y="106"/>
                </a:cxn>
              </a:cxnLst>
              <a:rect l="0" t="0" r="r" b="b"/>
              <a:pathLst>
                <a:path w="184" h="184">
                  <a:moveTo>
                    <a:pt x="113" y="106"/>
                  </a:moveTo>
                  <a:lnTo>
                    <a:pt x="113" y="184"/>
                  </a:lnTo>
                  <a:lnTo>
                    <a:pt x="69" y="184"/>
                  </a:lnTo>
                  <a:lnTo>
                    <a:pt x="69" y="106"/>
                  </a:lnTo>
                  <a:lnTo>
                    <a:pt x="0" y="0"/>
                  </a:lnTo>
                  <a:lnTo>
                    <a:pt x="54" y="0"/>
                  </a:lnTo>
                  <a:lnTo>
                    <a:pt x="93" y="68"/>
                  </a:lnTo>
                  <a:lnTo>
                    <a:pt x="132" y="0"/>
                  </a:lnTo>
                  <a:lnTo>
                    <a:pt x="184" y="0"/>
                  </a:lnTo>
                  <a:lnTo>
                    <a:pt x="113" y="106"/>
                  </a:lnTo>
                  <a:close/>
                </a:path>
              </a:pathLst>
            </a:custGeom>
            <a:solidFill>
              <a:srgbClr val="9E0000"/>
            </a:solidFill>
            <a:ln w="9525">
              <a:noFill/>
              <a:round/>
              <a:headEnd/>
              <a:tailEnd/>
            </a:ln>
          </p:spPr>
          <p:txBody>
            <a:bodyPr/>
            <a:lstStyle/>
            <a:p>
              <a:pPr>
                <a:defRPr/>
              </a:pPr>
              <a:endParaRPr lang="nl-NL"/>
            </a:p>
          </p:txBody>
        </p:sp>
        <p:sp>
          <p:nvSpPr>
            <p:cNvPr id="36" name="Freeform 35">
              <a:extLst>
                <a:ext uri="{FF2B5EF4-FFF2-40B4-BE49-F238E27FC236}">
                  <a16:creationId xmlns:a16="http://schemas.microsoft.com/office/drawing/2014/main" id="{04B51FAD-155E-7205-80BC-19226FCA0741}"/>
                </a:ext>
              </a:extLst>
            </p:cNvPr>
            <p:cNvSpPr>
              <a:spLocks/>
            </p:cNvSpPr>
            <p:nvPr userDrawn="1"/>
          </p:nvSpPr>
          <p:spPr bwMode="auto">
            <a:xfrm>
              <a:off x="16394113" y="1335088"/>
              <a:ext cx="250825" cy="300037"/>
            </a:xfrm>
            <a:custGeom>
              <a:avLst/>
              <a:gdLst/>
              <a:ahLst/>
              <a:cxnLst>
                <a:cxn ang="0">
                  <a:pos x="843" y="802"/>
                </a:cxn>
                <a:cxn ang="0">
                  <a:pos x="755" y="931"/>
                </a:cxn>
                <a:cxn ang="0">
                  <a:pos x="616" y="1015"/>
                </a:cxn>
                <a:cxn ang="0">
                  <a:pos x="435" y="1046"/>
                </a:cxn>
                <a:cxn ang="0">
                  <a:pos x="254" y="1015"/>
                </a:cxn>
                <a:cxn ang="0">
                  <a:pos x="117" y="931"/>
                </a:cxn>
                <a:cxn ang="0">
                  <a:pos x="30" y="802"/>
                </a:cxn>
                <a:cxn ang="0">
                  <a:pos x="0" y="634"/>
                </a:cxn>
                <a:cxn ang="0">
                  <a:pos x="0" y="0"/>
                </a:cxn>
                <a:cxn ang="0">
                  <a:pos x="245" y="0"/>
                </a:cxn>
                <a:cxn ang="0">
                  <a:pos x="245" y="614"/>
                </a:cxn>
                <a:cxn ang="0">
                  <a:pos x="256" y="693"/>
                </a:cxn>
                <a:cxn ang="0">
                  <a:pos x="289" y="760"/>
                </a:cxn>
                <a:cxn ang="0">
                  <a:pos x="348" y="807"/>
                </a:cxn>
                <a:cxn ang="0">
                  <a:pos x="436" y="824"/>
                </a:cxn>
                <a:cxn ang="0">
                  <a:pos x="525" y="807"/>
                </a:cxn>
                <a:cxn ang="0">
                  <a:pos x="585" y="760"/>
                </a:cxn>
                <a:cxn ang="0">
                  <a:pos x="618" y="693"/>
                </a:cxn>
                <a:cxn ang="0">
                  <a:pos x="628" y="614"/>
                </a:cxn>
                <a:cxn ang="0">
                  <a:pos x="628" y="0"/>
                </a:cxn>
                <a:cxn ang="0">
                  <a:pos x="874" y="0"/>
                </a:cxn>
                <a:cxn ang="0">
                  <a:pos x="874" y="634"/>
                </a:cxn>
                <a:cxn ang="0">
                  <a:pos x="843" y="802"/>
                </a:cxn>
              </a:cxnLst>
              <a:rect l="0" t="0" r="r" b="b"/>
              <a:pathLst>
                <a:path w="874" h="1046">
                  <a:moveTo>
                    <a:pt x="843" y="802"/>
                  </a:moveTo>
                  <a:cubicBezTo>
                    <a:pt x="823" y="852"/>
                    <a:pt x="793" y="895"/>
                    <a:pt x="755" y="931"/>
                  </a:cubicBezTo>
                  <a:cubicBezTo>
                    <a:pt x="716" y="967"/>
                    <a:pt x="670" y="995"/>
                    <a:pt x="616" y="1015"/>
                  </a:cubicBezTo>
                  <a:cubicBezTo>
                    <a:pt x="561" y="1036"/>
                    <a:pt x="501" y="1046"/>
                    <a:pt x="435" y="1046"/>
                  </a:cubicBezTo>
                  <a:cubicBezTo>
                    <a:pt x="368" y="1046"/>
                    <a:pt x="307" y="1036"/>
                    <a:pt x="254" y="1015"/>
                  </a:cubicBezTo>
                  <a:cubicBezTo>
                    <a:pt x="200" y="995"/>
                    <a:pt x="154" y="967"/>
                    <a:pt x="117" y="931"/>
                  </a:cubicBezTo>
                  <a:cubicBezTo>
                    <a:pt x="79" y="895"/>
                    <a:pt x="51" y="852"/>
                    <a:pt x="30" y="802"/>
                  </a:cubicBezTo>
                  <a:cubicBezTo>
                    <a:pt x="10" y="752"/>
                    <a:pt x="0" y="696"/>
                    <a:pt x="0" y="634"/>
                  </a:cubicBezTo>
                  <a:cubicBezTo>
                    <a:pt x="0" y="0"/>
                    <a:pt x="0" y="0"/>
                    <a:pt x="0" y="0"/>
                  </a:cubicBezTo>
                  <a:cubicBezTo>
                    <a:pt x="245" y="0"/>
                    <a:pt x="245" y="0"/>
                    <a:pt x="245" y="0"/>
                  </a:cubicBezTo>
                  <a:cubicBezTo>
                    <a:pt x="245" y="614"/>
                    <a:pt x="245" y="614"/>
                    <a:pt x="245" y="614"/>
                  </a:cubicBezTo>
                  <a:cubicBezTo>
                    <a:pt x="245" y="642"/>
                    <a:pt x="249" y="668"/>
                    <a:pt x="256" y="693"/>
                  </a:cubicBezTo>
                  <a:cubicBezTo>
                    <a:pt x="263" y="718"/>
                    <a:pt x="274" y="741"/>
                    <a:pt x="289" y="760"/>
                  </a:cubicBezTo>
                  <a:cubicBezTo>
                    <a:pt x="304" y="780"/>
                    <a:pt x="323" y="795"/>
                    <a:pt x="348" y="807"/>
                  </a:cubicBezTo>
                  <a:cubicBezTo>
                    <a:pt x="372" y="818"/>
                    <a:pt x="402" y="824"/>
                    <a:pt x="436" y="824"/>
                  </a:cubicBezTo>
                  <a:cubicBezTo>
                    <a:pt x="471" y="824"/>
                    <a:pt x="501" y="818"/>
                    <a:pt x="525" y="807"/>
                  </a:cubicBezTo>
                  <a:cubicBezTo>
                    <a:pt x="549" y="795"/>
                    <a:pt x="569" y="780"/>
                    <a:pt x="585" y="760"/>
                  </a:cubicBezTo>
                  <a:cubicBezTo>
                    <a:pt x="600" y="741"/>
                    <a:pt x="611" y="718"/>
                    <a:pt x="618" y="693"/>
                  </a:cubicBezTo>
                  <a:cubicBezTo>
                    <a:pt x="624" y="668"/>
                    <a:pt x="628" y="642"/>
                    <a:pt x="628" y="614"/>
                  </a:cubicBezTo>
                  <a:cubicBezTo>
                    <a:pt x="628" y="0"/>
                    <a:pt x="628" y="0"/>
                    <a:pt x="628" y="0"/>
                  </a:cubicBezTo>
                  <a:cubicBezTo>
                    <a:pt x="874" y="0"/>
                    <a:pt x="874" y="0"/>
                    <a:pt x="874" y="0"/>
                  </a:cubicBezTo>
                  <a:cubicBezTo>
                    <a:pt x="874" y="634"/>
                    <a:pt x="874" y="634"/>
                    <a:pt x="874" y="634"/>
                  </a:cubicBezTo>
                  <a:cubicBezTo>
                    <a:pt x="874" y="696"/>
                    <a:pt x="864" y="752"/>
                    <a:pt x="843" y="802"/>
                  </a:cubicBezTo>
                </a:path>
              </a:pathLst>
            </a:custGeom>
            <a:solidFill>
              <a:srgbClr val="9E0000"/>
            </a:solidFill>
            <a:ln w="9525">
              <a:noFill/>
              <a:round/>
              <a:headEnd/>
              <a:tailEnd/>
            </a:ln>
          </p:spPr>
          <p:txBody>
            <a:bodyPr/>
            <a:lstStyle/>
            <a:p>
              <a:pPr>
                <a:defRPr/>
              </a:pPr>
              <a:endParaRPr lang="nl-NL"/>
            </a:p>
          </p:txBody>
        </p:sp>
        <p:sp>
          <p:nvSpPr>
            <p:cNvPr id="37" name="Freeform 36">
              <a:extLst>
                <a:ext uri="{FF2B5EF4-FFF2-40B4-BE49-F238E27FC236}">
                  <a16:creationId xmlns:a16="http://schemas.microsoft.com/office/drawing/2014/main" id="{C60C1B84-20DA-1F34-EF33-9E05A25A7F05}"/>
                </a:ext>
              </a:extLst>
            </p:cNvPr>
            <p:cNvSpPr>
              <a:spLocks/>
            </p:cNvSpPr>
            <p:nvPr userDrawn="1"/>
          </p:nvSpPr>
          <p:spPr bwMode="auto">
            <a:xfrm>
              <a:off x="16710025" y="1335088"/>
              <a:ext cx="265113" cy="292100"/>
            </a:xfrm>
            <a:custGeom>
              <a:avLst/>
              <a:gdLst/>
              <a:ahLst/>
              <a:cxnLst>
                <a:cxn ang="0">
                  <a:pos x="117" y="184"/>
                </a:cxn>
                <a:cxn ang="0">
                  <a:pos x="43" y="64"/>
                </a:cxn>
                <a:cxn ang="0">
                  <a:pos x="42" y="64"/>
                </a:cxn>
                <a:cxn ang="0">
                  <a:pos x="43" y="184"/>
                </a:cxn>
                <a:cxn ang="0">
                  <a:pos x="0" y="184"/>
                </a:cxn>
                <a:cxn ang="0">
                  <a:pos x="0" y="0"/>
                </a:cxn>
                <a:cxn ang="0">
                  <a:pos x="51" y="0"/>
                </a:cxn>
                <a:cxn ang="0">
                  <a:pos x="124" y="120"/>
                </a:cxn>
                <a:cxn ang="0">
                  <a:pos x="125" y="120"/>
                </a:cxn>
                <a:cxn ang="0">
                  <a:pos x="124" y="0"/>
                </a:cxn>
                <a:cxn ang="0">
                  <a:pos x="167" y="0"/>
                </a:cxn>
                <a:cxn ang="0">
                  <a:pos x="167" y="184"/>
                </a:cxn>
                <a:cxn ang="0">
                  <a:pos x="117" y="184"/>
                </a:cxn>
              </a:cxnLst>
              <a:rect l="0" t="0" r="r" b="b"/>
              <a:pathLst>
                <a:path w="167" h="184">
                  <a:moveTo>
                    <a:pt x="117" y="184"/>
                  </a:moveTo>
                  <a:lnTo>
                    <a:pt x="43" y="64"/>
                  </a:lnTo>
                  <a:lnTo>
                    <a:pt x="42" y="64"/>
                  </a:lnTo>
                  <a:lnTo>
                    <a:pt x="43" y="184"/>
                  </a:lnTo>
                  <a:lnTo>
                    <a:pt x="0" y="184"/>
                  </a:lnTo>
                  <a:lnTo>
                    <a:pt x="0" y="0"/>
                  </a:lnTo>
                  <a:lnTo>
                    <a:pt x="51" y="0"/>
                  </a:lnTo>
                  <a:lnTo>
                    <a:pt x="124" y="120"/>
                  </a:lnTo>
                  <a:lnTo>
                    <a:pt x="125" y="120"/>
                  </a:lnTo>
                  <a:lnTo>
                    <a:pt x="124" y="0"/>
                  </a:lnTo>
                  <a:lnTo>
                    <a:pt x="167" y="0"/>
                  </a:lnTo>
                  <a:lnTo>
                    <a:pt x="167" y="184"/>
                  </a:lnTo>
                  <a:lnTo>
                    <a:pt x="117" y="184"/>
                  </a:lnTo>
                  <a:close/>
                </a:path>
              </a:pathLst>
            </a:custGeom>
            <a:solidFill>
              <a:srgbClr val="9E0000"/>
            </a:solidFill>
            <a:ln w="9525">
              <a:noFill/>
              <a:round/>
              <a:headEnd/>
              <a:tailEnd/>
            </a:ln>
          </p:spPr>
          <p:txBody>
            <a:bodyPr/>
            <a:lstStyle/>
            <a:p>
              <a:pPr>
                <a:defRPr/>
              </a:pPr>
              <a:endParaRPr lang="nl-NL"/>
            </a:p>
          </p:txBody>
        </p:sp>
        <p:sp>
          <p:nvSpPr>
            <p:cNvPr id="38" name="Rectangle 37">
              <a:extLst>
                <a:ext uri="{FF2B5EF4-FFF2-40B4-BE49-F238E27FC236}">
                  <a16:creationId xmlns:a16="http://schemas.microsoft.com/office/drawing/2014/main" id="{3D602EF7-D07D-BC06-FEF3-C6A5199C0C71}"/>
                </a:ext>
              </a:extLst>
            </p:cNvPr>
            <p:cNvSpPr>
              <a:spLocks noChangeArrowheads="1"/>
            </p:cNvSpPr>
            <p:nvPr userDrawn="1"/>
          </p:nvSpPr>
          <p:spPr bwMode="auto">
            <a:xfrm>
              <a:off x="17043400" y="1335088"/>
              <a:ext cx="71438" cy="292100"/>
            </a:xfrm>
            <a:prstGeom prst="rect">
              <a:avLst/>
            </a:prstGeom>
            <a:solidFill>
              <a:srgbClr val="9E0000"/>
            </a:solidFill>
            <a:ln w="9525">
              <a:noFill/>
              <a:miter lim="800000"/>
              <a:headEnd/>
              <a:tailEnd/>
            </a:ln>
          </p:spPr>
          <p:txBody>
            <a:bodyPr/>
            <a:lstStyle/>
            <a:p>
              <a:pPr>
                <a:defRPr/>
              </a:pPr>
              <a:endParaRPr lang="nl-NL"/>
            </a:p>
          </p:txBody>
        </p:sp>
        <p:sp>
          <p:nvSpPr>
            <p:cNvPr id="39" name="Freeform 38">
              <a:extLst>
                <a:ext uri="{FF2B5EF4-FFF2-40B4-BE49-F238E27FC236}">
                  <a16:creationId xmlns:a16="http://schemas.microsoft.com/office/drawing/2014/main" id="{92B6EA73-2D1C-1264-8B9A-67DAD5315021}"/>
                </a:ext>
              </a:extLst>
            </p:cNvPr>
            <p:cNvSpPr>
              <a:spLocks/>
            </p:cNvSpPr>
            <p:nvPr userDrawn="1"/>
          </p:nvSpPr>
          <p:spPr bwMode="auto">
            <a:xfrm>
              <a:off x="17148175" y="1335088"/>
              <a:ext cx="293688" cy="292100"/>
            </a:xfrm>
            <a:custGeom>
              <a:avLst/>
              <a:gdLst/>
              <a:ahLst/>
              <a:cxnLst>
                <a:cxn ang="0">
                  <a:pos x="114" y="184"/>
                </a:cxn>
                <a:cxn ang="0">
                  <a:pos x="69" y="184"/>
                </a:cxn>
                <a:cxn ang="0">
                  <a:pos x="0" y="0"/>
                </a:cxn>
                <a:cxn ang="0">
                  <a:pos x="49" y="0"/>
                </a:cxn>
                <a:cxn ang="0">
                  <a:pos x="92" y="130"/>
                </a:cxn>
                <a:cxn ang="0">
                  <a:pos x="93" y="130"/>
                </a:cxn>
                <a:cxn ang="0">
                  <a:pos x="136" y="0"/>
                </a:cxn>
                <a:cxn ang="0">
                  <a:pos x="185" y="0"/>
                </a:cxn>
                <a:cxn ang="0">
                  <a:pos x="114" y="184"/>
                </a:cxn>
              </a:cxnLst>
              <a:rect l="0" t="0" r="r" b="b"/>
              <a:pathLst>
                <a:path w="185" h="184">
                  <a:moveTo>
                    <a:pt x="114" y="184"/>
                  </a:moveTo>
                  <a:lnTo>
                    <a:pt x="69" y="184"/>
                  </a:lnTo>
                  <a:lnTo>
                    <a:pt x="0" y="0"/>
                  </a:lnTo>
                  <a:lnTo>
                    <a:pt x="49" y="0"/>
                  </a:lnTo>
                  <a:lnTo>
                    <a:pt x="92" y="130"/>
                  </a:lnTo>
                  <a:lnTo>
                    <a:pt x="93" y="130"/>
                  </a:lnTo>
                  <a:lnTo>
                    <a:pt x="136" y="0"/>
                  </a:lnTo>
                  <a:lnTo>
                    <a:pt x="185" y="0"/>
                  </a:lnTo>
                  <a:lnTo>
                    <a:pt x="114" y="184"/>
                  </a:lnTo>
                  <a:close/>
                </a:path>
              </a:pathLst>
            </a:custGeom>
            <a:solidFill>
              <a:srgbClr val="9E0000"/>
            </a:solidFill>
            <a:ln w="9525">
              <a:noFill/>
              <a:round/>
              <a:headEnd/>
              <a:tailEnd/>
            </a:ln>
          </p:spPr>
          <p:txBody>
            <a:bodyPr/>
            <a:lstStyle/>
            <a:p>
              <a:pPr>
                <a:defRPr/>
              </a:pPr>
              <a:endParaRPr lang="nl-NL"/>
            </a:p>
          </p:txBody>
        </p:sp>
        <p:sp>
          <p:nvSpPr>
            <p:cNvPr id="40" name="Freeform 39">
              <a:extLst>
                <a:ext uri="{FF2B5EF4-FFF2-40B4-BE49-F238E27FC236}">
                  <a16:creationId xmlns:a16="http://schemas.microsoft.com/office/drawing/2014/main" id="{5EE61FB0-9AB9-BD08-ED33-9DCD0613F934}"/>
                </a:ext>
              </a:extLst>
            </p:cNvPr>
            <p:cNvSpPr>
              <a:spLocks/>
            </p:cNvSpPr>
            <p:nvPr userDrawn="1"/>
          </p:nvSpPr>
          <p:spPr bwMode="auto">
            <a:xfrm>
              <a:off x="17475200" y="1335088"/>
              <a:ext cx="203200" cy="292100"/>
            </a:xfrm>
            <a:custGeom>
              <a:avLst/>
              <a:gdLst/>
              <a:ahLst/>
              <a:cxnLst>
                <a:cxn ang="0">
                  <a:pos x="0" y="184"/>
                </a:cxn>
                <a:cxn ang="0">
                  <a:pos x="0" y="0"/>
                </a:cxn>
                <a:cxn ang="0">
                  <a:pos x="123" y="0"/>
                </a:cxn>
                <a:cxn ang="0">
                  <a:pos x="123" y="37"/>
                </a:cxn>
                <a:cxn ang="0">
                  <a:pos x="43" y="37"/>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3" y="0"/>
                  </a:lnTo>
                  <a:lnTo>
                    <a:pt x="123" y="37"/>
                  </a:lnTo>
                  <a:lnTo>
                    <a:pt x="43" y="37"/>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41" name="Freeform 40">
              <a:extLst>
                <a:ext uri="{FF2B5EF4-FFF2-40B4-BE49-F238E27FC236}">
                  <a16:creationId xmlns:a16="http://schemas.microsoft.com/office/drawing/2014/main" id="{A3B55EBB-F49B-C5D4-139B-36F3C3496A28}"/>
                </a:ext>
              </a:extLst>
            </p:cNvPr>
            <p:cNvSpPr>
              <a:spLocks noEditPoints="1"/>
            </p:cNvSpPr>
            <p:nvPr userDrawn="1"/>
          </p:nvSpPr>
          <p:spPr bwMode="auto">
            <a:xfrm>
              <a:off x="17735550" y="1335088"/>
              <a:ext cx="238125" cy="292100"/>
            </a:xfrm>
            <a:custGeom>
              <a:avLst/>
              <a:gdLst/>
              <a:ahLst/>
              <a:cxnLst>
                <a:cxn ang="0">
                  <a:pos x="546" y="1018"/>
                </a:cxn>
                <a:cxn ang="0">
                  <a:pos x="325" y="614"/>
                </a:cxn>
                <a:cxn ang="0">
                  <a:pos x="241" y="614"/>
                </a:cxn>
                <a:cxn ang="0">
                  <a:pos x="241" y="1018"/>
                </a:cxn>
                <a:cxn ang="0">
                  <a:pos x="0" y="1018"/>
                </a:cxn>
                <a:cxn ang="0">
                  <a:pos x="0" y="0"/>
                </a:cxn>
                <a:cxn ang="0">
                  <a:pos x="389" y="0"/>
                </a:cxn>
                <a:cxn ang="0">
                  <a:pos x="533" y="15"/>
                </a:cxn>
                <a:cxn ang="0">
                  <a:pos x="658" y="66"/>
                </a:cxn>
                <a:cxn ang="0">
                  <a:pos x="746" y="161"/>
                </a:cxn>
                <a:cxn ang="0">
                  <a:pos x="780" y="308"/>
                </a:cxn>
                <a:cxn ang="0">
                  <a:pos x="723" y="482"/>
                </a:cxn>
                <a:cxn ang="0">
                  <a:pos x="568" y="583"/>
                </a:cxn>
                <a:cxn ang="0">
                  <a:pos x="834" y="1018"/>
                </a:cxn>
                <a:cxn ang="0">
                  <a:pos x="546" y="1018"/>
                </a:cxn>
                <a:cxn ang="0">
                  <a:pos x="536" y="312"/>
                </a:cxn>
                <a:cxn ang="0">
                  <a:pos x="521" y="254"/>
                </a:cxn>
                <a:cxn ang="0">
                  <a:pos x="482" y="219"/>
                </a:cxn>
                <a:cxn ang="0">
                  <a:pos x="428" y="203"/>
                </a:cxn>
                <a:cxn ang="0">
                  <a:pos x="371" y="199"/>
                </a:cxn>
                <a:cxn ang="0">
                  <a:pos x="239" y="199"/>
                </a:cxn>
                <a:cxn ang="0">
                  <a:pos x="239" y="436"/>
                </a:cxn>
                <a:cxn ang="0">
                  <a:pos x="357" y="436"/>
                </a:cxn>
                <a:cxn ang="0">
                  <a:pos x="419" y="431"/>
                </a:cxn>
                <a:cxn ang="0">
                  <a:pos x="477" y="413"/>
                </a:cxn>
                <a:cxn ang="0">
                  <a:pos x="520" y="375"/>
                </a:cxn>
                <a:cxn ang="0">
                  <a:pos x="536" y="312"/>
                </a:cxn>
              </a:cxnLst>
              <a:rect l="0" t="0" r="r" b="b"/>
              <a:pathLst>
                <a:path w="834" h="1018">
                  <a:moveTo>
                    <a:pt x="546" y="1018"/>
                  </a:moveTo>
                  <a:cubicBezTo>
                    <a:pt x="325" y="614"/>
                    <a:pt x="325" y="614"/>
                    <a:pt x="325" y="614"/>
                  </a:cubicBezTo>
                  <a:cubicBezTo>
                    <a:pt x="241" y="614"/>
                    <a:pt x="241" y="614"/>
                    <a:pt x="241" y="614"/>
                  </a:cubicBezTo>
                  <a:cubicBezTo>
                    <a:pt x="241" y="1018"/>
                    <a:pt x="241" y="1018"/>
                    <a:pt x="241" y="1018"/>
                  </a:cubicBezTo>
                  <a:cubicBezTo>
                    <a:pt x="0" y="1018"/>
                    <a:pt x="0" y="1018"/>
                    <a:pt x="0" y="1018"/>
                  </a:cubicBezTo>
                  <a:cubicBezTo>
                    <a:pt x="0" y="0"/>
                    <a:pt x="0" y="0"/>
                    <a:pt x="0" y="0"/>
                  </a:cubicBezTo>
                  <a:cubicBezTo>
                    <a:pt x="389" y="0"/>
                    <a:pt x="389" y="0"/>
                    <a:pt x="389" y="0"/>
                  </a:cubicBezTo>
                  <a:cubicBezTo>
                    <a:pt x="438" y="0"/>
                    <a:pt x="486" y="5"/>
                    <a:pt x="533" y="15"/>
                  </a:cubicBezTo>
                  <a:cubicBezTo>
                    <a:pt x="579" y="25"/>
                    <a:pt x="621" y="42"/>
                    <a:pt x="658" y="66"/>
                  </a:cubicBezTo>
                  <a:cubicBezTo>
                    <a:pt x="695" y="90"/>
                    <a:pt x="724" y="122"/>
                    <a:pt x="746" y="161"/>
                  </a:cubicBezTo>
                  <a:cubicBezTo>
                    <a:pt x="768" y="200"/>
                    <a:pt x="780" y="249"/>
                    <a:pt x="780" y="308"/>
                  </a:cubicBezTo>
                  <a:cubicBezTo>
                    <a:pt x="780" y="377"/>
                    <a:pt x="761" y="435"/>
                    <a:pt x="723" y="482"/>
                  </a:cubicBezTo>
                  <a:cubicBezTo>
                    <a:pt x="686" y="529"/>
                    <a:pt x="634" y="562"/>
                    <a:pt x="568" y="583"/>
                  </a:cubicBezTo>
                  <a:cubicBezTo>
                    <a:pt x="834" y="1018"/>
                    <a:pt x="834" y="1018"/>
                    <a:pt x="834" y="1018"/>
                  </a:cubicBezTo>
                  <a:lnTo>
                    <a:pt x="546" y="1018"/>
                  </a:lnTo>
                  <a:close/>
                  <a:moveTo>
                    <a:pt x="536" y="312"/>
                  </a:moveTo>
                  <a:cubicBezTo>
                    <a:pt x="536" y="288"/>
                    <a:pt x="531" y="269"/>
                    <a:pt x="521" y="254"/>
                  </a:cubicBezTo>
                  <a:cubicBezTo>
                    <a:pt x="511" y="239"/>
                    <a:pt x="498" y="227"/>
                    <a:pt x="482" y="219"/>
                  </a:cubicBezTo>
                  <a:cubicBezTo>
                    <a:pt x="466" y="211"/>
                    <a:pt x="448" y="206"/>
                    <a:pt x="428" y="203"/>
                  </a:cubicBezTo>
                  <a:cubicBezTo>
                    <a:pt x="409" y="200"/>
                    <a:pt x="389" y="199"/>
                    <a:pt x="371" y="199"/>
                  </a:cubicBezTo>
                  <a:cubicBezTo>
                    <a:pt x="239" y="199"/>
                    <a:pt x="239" y="199"/>
                    <a:pt x="239" y="199"/>
                  </a:cubicBezTo>
                  <a:cubicBezTo>
                    <a:pt x="239" y="436"/>
                    <a:pt x="239" y="436"/>
                    <a:pt x="239" y="436"/>
                  </a:cubicBezTo>
                  <a:cubicBezTo>
                    <a:pt x="357" y="436"/>
                    <a:pt x="357" y="436"/>
                    <a:pt x="357" y="436"/>
                  </a:cubicBezTo>
                  <a:cubicBezTo>
                    <a:pt x="377" y="436"/>
                    <a:pt x="398" y="434"/>
                    <a:pt x="419" y="431"/>
                  </a:cubicBezTo>
                  <a:cubicBezTo>
                    <a:pt x="440" y="427"/>
                    <a:pt x="459" y="422"/>
                    <a:pt x="477" y="413"/>
                  </a:cubicBezTo>
                  <a:cubicBezTo>
                    <a:pt x="494" y="404"/>
                    <a:pt x="508" y="392"/>
                    <a:pt x="520" y="375"/>
                  </a:cubicBezTo>
                  <a:cubicBezTo>
                    <a:pt x="531" y="359"/>
                    <a:pt x="536" y="338"/>
                    <a:pt x="536" y="312"/>
                  </a:cubicBezTo>
                </a:path>
              </a:pathLst>
            </a:custGeom>
            <a:solidFill>
              <a:srgbClr val="9E0000"/>
            </a:solidFill>
            <a:ln w="9525">
              <a:noFill/>
              <a:round/>
              <a:headEnd/>
              <a:tailEnd/>
            </a:ln>
          </p:spPr>
          <p:txBody>
            <a:bodyPr/>
            <a:lstStyle/>
            <a:p>
              <a:pPr>
                <a:defRPr/>
              </a:pPr>
              <a:endParaRPr lang="nl-NL"/>
            </a:p>
          </p:txBody>
        </p:sp>
        <p:sp>
          <p:nvSpPr>
            <p:cNvPr id="42" name="Freeform 41">
              <a:extLst>
                <a:ext uri="{FF2B5EF4-FFF2-40B4-BE49-F238E27FC236}">
                  <a16:creationId xmlns:a16="http://schemas.microsoft.com/office/drawing/2014/main" id="{6B8AB107-D80E-30AF-1D95-14661046AD7C}"/>
                </a:ext>
              </a:extLst>
            </p:cNvPr>
            <p:cNvSpPr>
              <a:spLocks/>
            </p:cNvSpPr>
            <p:nvPr userDrawn="1"/>
          </p:nvSpPr>
          <p:spPr bwMode="auto">
            <a:xfrm>
              <a:off x="17992725" y="1327150"/>
              <a:ext cx="223838" cy="307975"/>
            </a:xfrm>
            <a:custGeom>
              <a:avLst/>
              <a:gdLst/>
              <a:ahLst/>
              <a:cxnLst>
                <a:cxn ang="0">
                  <a:pos x="623" y="291"/>
                </a:cxn>
                <a:cxn ang="0">
                  <a:pos x="540" y="227"/>
                </a:cxn>
                <a:cxn ang="0">
                  <a:pos x="441" y="203"/>
                </a:cxn>
                <a:cxn ang="0">
                  <a:pos x="392" y="207"/>
                </a:cxn>
                <a:cxn ang="0">
                  <a:pos x="346" y="224"/>
                </a:cxn>
                <a:cxn ang="0">
                  <a:pos x="312" y="255"/>
                </a:cxn>
                <a:cxn ang="0">
                  <a:pos x="299" y="305"/>
                </a:cxn>
                <a:cxn ang="0">
                  <a:pos x="309" y="348"/>
                </a:cxn>
                <a:cxn ang="0">
                  <a:pos x="341" y="378"/>
                </a:cxn>
                <a:cxn ang="0">
                  <a:pos x="391" y="402"/>
                </a:cxn>
                <a:cxn ang="0">
                  <a:pos x="455" y="424"/>
                </a:cxn>
                <a:cxn ang="0">
                  <a:pos x="564" y="463"/>
                </a:cxn>
                <a:cxn ang="0">
                  <a:pos x="666" y="518"/>
                </a:cxn>
                <a:cxn ang="0">
                  <a:pos x="742" y="603"/>
                </a:cxn>
                <a:cxn ang="0">
                  <a:pos x="772" y="731"/>
                </a:cxn>
                <a:cxn ang="0">
                  <a:pos x="740" y="883"/>
                </a:cxn>
                <a:cxn ang="0">
                  <a:pos x="653" y="988"/>
                </a:cxn>
                <a:cxn ang="0">
                  <a:pos x="527" y="1050"/>
                </a:cxn>
                <a:cxn ang="0">
                  <a:pos x="382" y="1070"/>
                </a:cxn>
                <a:cxn ang="0">
                  <a:pos x="170" y="1032"/>
                </a:cxn>
                <a:cxn ang="0">
                  <a:pos x="0" y="923"/>
                </a:cxn>
                <a:cxn ang="0">
                  <a:pos x="162" y="760"/>
                </a:cxn>
                <a:cxn ang="0">
                  <a:pos x="260" y="837"/>
                </a:cxn>
                <a:cxn ang="0">
                  <a:pos x="382" y="868"/>
                </a:cxn>
                <a:cxn ang="0">
                  <a:pos x="435" y="862"/>
                </a:cxn>
                <a:cxn ang="0">
                  <a:pos x="481" y="843"/>
                </a:cxn>
                <a:cxn ang="0">
                  <a:pos x="512" y="808"/>
                </a:cxn>
                <a:cxn ang="0">
                  <a:pos x="523" y="757"/>
                </a:cxn>
                <a:cxn ang="0">
                  <a:pos x="509" y="708"/>
                </a:cxn>
                <a:cxn ang="0">
                  <a:pos x="468" y="671"/>
                </a:cxn>
                <a:cxn ang="0">
                  <a:pos x="402" y="641"/>
                </a:cxn>
                <a:cxn ang="0">
                  <a:pos x="311" y="611"/>
                </a:cxn>
                <a:cxn ang="0">
                  <a:pos x="216" y="574"/>
                </a:cxn>
                <a:cxn ang="0">
                  <a:pos x="132" y="519"/>
                </a:cxn>
                <a:cxn ang="0">
                  <a:pos x="73" y="437"/>
                </a:cxn>
                <a:cxn ang="0">
                  <a:pos x="51" y="319"/>
                </a:cxn>
                <a:cxn ang="0">
                  <a:pos x="86" y="174"/>
                </a:cxn>
                <a:cxn ang="0">
                  <a:pos x="176" y="75"/>
                </a:cxn>
                <a:cxn ang="0">
                  <a:pos x="303" y="18"/>
                </a:cxn>
                <a:cxn ang="0">
                  <a:pos x="446" y="0"/>
                </a:cxn>
                <a:cxn ang="0">
                  <a:pos x="622" y="32"/>
                </a:cxn>
                <a:cxn ang="0">
                  <a:pos x="780" y="125"/>
                </a:cxn>
                <a:cxn ang="0">
                  <a:pos x="623" y="291"/>
                </a:cxn>
              </a:cxnLst>
              <a:rect l="0" t="0" r="r" b="b"/>
              <a:pathLst>
                <a:path w="780" h="1070">
                  <a:moveTo>
                    <a:pt x="623" y="291"/>
                  </a:moveTo>
                  <a:cubicBezTo>
                    <a:pt x="602" y="264"/>
                    <a:pt x="574" y="243"/>
                    <a:pt x="540" y="227"/>
                  </a:cubicBezTo>
                  <a:cubicBezTo>
                    <a:pt x="506" y="211"/>
                    <a:pt x="473" y="203"/>
                    <a:pt x="441" y="203"/>
                  </a:cubicBezTo>
                  <a:cubicBezTo>
                    <a:pt x="425" y="203"/>
                    <a:pt x="408" y="204"/>
                    <a:pt x="392" y="207"/>
                  </a:cubicBezTo>
                  <a:cubicBezTo>
                    <a:pt x="375" y="210"/>
                    <a:pt x="359" y="216"/>
                    <a:pt x="346" y="224"/>
                  </a:cubicBezTo>
                  <a:cubicBezTo>
                    <a:pt x="333" y="232"/>
                    <a:pt x="321" y="243"/>
                    <a:pt x="312" y="255"/>
                  </a:cubicBezTo>
                  <a:cubicBezTo>
                    <a:pt x="303" y="268"/>
                    <a:pt x="299" y="285"/>
                    <a:pt x="299" y="305"/>
                  </a:cubicBezTo>
                  <a:cubicBezTo>
                    <a:pt x="299" y="322"/>
                    <a:pt x="302" y="337"/>
                    <a:pt x="309" y="348"/>
                  </a:cubicBezTo>
                  <a:cubicBezTo>
                    <a:pt x="317" y="360"/>
                    <a:pt x="327" y="370"/>
                    <a:pt x="341" y="378"/>
                  </a:cubicBezTo>
                  <a:cubicBezTo>
                    <a:pt x="355" y="387"/>
                    <a:pt x="371" y="395"/>
                    <a:pt x="391" y="402"/>
                  </a:cubicBezTo>
                  <a:cubicBezTo>
                    <a:pt x="410" y="409"/>
                    <a:pt x="431" y="417"/>
                    <a:pt x="455" y="424"/>
                  </a:cubicBezTo>
                  <a:cubicBezTo>
                    <a:pt x="490" y="436"/>
                    <a:pt x="526" y="449"/>
                    <a:pt x="564" y="463"/>
                  </a:cubicBezTo>
                  <a:cubicBezTo>
                    <a:pt x="601" y="477"/>
                    <a:pt x="635" y="495"/>
                    <a:pt x="666" y="518"/>
                  </a:cubicBezTo>
                  <a:cubicBezTo>
                    <a:pt x="696" y="541"/>
                    <a:pt x="722" y="569"/>
                    <a:pt x="742" y="603"/>
                  </a:cubicBezTo>
                  <a:cubicBezTo>
                    <a:pt x="762" y="638"/>
                    <a:pt x="772" y="680"/>
                    <a:pt x="772" y="731"/>
                  </a:cubicBezTo>
                  <a:cubicBezTo>
                    <a:pt x="772" y="789"/>
                    <a:pt x="761" y="840"/>
                    <a:pt x="740" y="883"/>
                  </a:cubicBezTo>
                  <a:cubicBezTo>
                    <a:pt x="718" y="925"/>
                    <a:pt x="689" y="960"/>
                    <a:pt x="653" y="988"/>
                  </a:cubicBezTo>
                  <a:cubicBezTo>
                    <a:pt x="616" y="1016"/>
                    <a:pt x="575" y="1037"/>
                    <a:pt x="527" y="1050"/>
                  </a:cubicBezTo>
                  <a:cubicBezTo>
                    <a:pt x="480" y="1064"/>
                    <a:pt x="432" y="1070"/>
                    <a:pt x="382" y="1070"/>
                  </a:cubicBezTo>
                  <a:cubicBezTo>
                    <a:pt x="309" y="1070"/>
                    <a:pt x="239" y="1057"/>
                    <a:pt x="170" y="1032"/>
                  </a:cubicBezTo>
                  <a:cubicBezTo>
                    <a:pt x="102" y="1007"/>
                    <a:pt x="46" y="971"/>
                    <a:pt x="0" y="923"/>
                  </a:cubicBezTo>
                  <a:cubicBezTo>
                    <a:pt x="162" y="760"/>
                    <a:pt x="162" y="760"/>
                    <a:pt x="162" y="760"/>
                  </a:cubicBezTo>
                  <a:cubicBezTo>
                    <a:pt x="187" y="790"/>
                    <a:pt x="220" y="816"/>
                    <a:pt x="260" y="837"/>
                  </a:cubicBezTo>
                  <a:cubicBezTo>
                    <a:pt x="301" y="857"/>
                    <a:pt x="342" y="868"/>
                    <a:pt x="382" y="868"/>
                  </a:cubicBezTo>
                  <a:cubicBezTo>
                    <a:pt x="400" y="868"/>
                    <a:pt x="418" y="866"/>
                    <a:pt x="435" y="862"/>
                  </a:cubicBezTo>
                  <a:cubicBezTo>
                    <a:pt x="453" y="858"/>
                    <a:pt x="468" y="852"/>
                    <a:pt x="481" y="843"/>
                  </a:cubicBezTo>
                  <a:cubicBezTo>
                    <a:pt x="494" y="834"/>
                    <a:pt x="504" y="823"/>
                    <a:pt x="512" y="808"/>
                  </a:cubicBezTo>
                  <a:cubicBezTo>
                    <a:pt x="519" y="794"/>
                    <a:pt x="523" y="777"/>
                    <a:pt x="523" y="757"/>
                  </a:cubicBezTo>
                  <a:cubicBezTo>
                    <a:pt x="523" y="737"/>
                    <a:pt x="518" y="721"/>
                    <a:pt x="509" y="708"/>
                  </a:cubicBezTo>
                  <a:cubicBezTo>
                    <a:pt x="499" y="694"/>
                    <a:pt x="486" y="682"/>
                    <a:pt x="468" y="671"/>
                  </a:cubicBezTo>
                  <a:cubicBezTo>
                    <a:pt x="450" y="660"/>
                    <a:pt x="428" y="650"/>
                    <a:pt x="402" y="641"/>
                  </a:cubicBezTo>
                  <a:cubicBezTo>
                    <a:pt x="375" y="632"/>
                    <a:pt x="345" y="622"/>
                    <a:pt x="311" y="611"/>
                  </a:cubicBezTo>
                  <a:cubicBezTo>
                    <a:pt x="279" y="601"/>
                    <a:pt x="247" y="588"/>
                    <a:pt x="216" y="574"/>
                  </a:cubicBezTo>
                  <a:cubicBezTo>
                    <a:pt x="185" y="560"/>
                    <a:pt x="157" y="541"/>
                    <a:pt x="132" y="519"/>
                  </a:cubicBezTo>
                  <a:cubicBezTo>
                    <a:pt x="108" y="496"/>
                    <a:pt x="88" y="469"/>
                    <a:pt x="73" y="437"/>
                  </a:cubicBezTo>
                  <a:cubicBezTo>
                    <a:pt x="58" y="405"/>
                    <a:pt x="51" y="365"/>
                    <a:pt x="51" y="319"/>
                  </a:cubicBezTo>
                  <a:cubicBezTo>
                    <a:pt x="51" y="263"/>
                    <a:pt x="62" y="214"/>
                    <a:pt x="86" y="174"/>
                  </a:cubicBezTo>
                  <a:cubicBezTo>
                    <a:pt x="108" y="134"/>
                    <a:pt x="139" y="101"/>
                    <a:pt x="176" y="75"/>
                  </a:cubicBezTo>
                  <a:cubicBezTo>
                    <a:pt x="214" y="49"/>
                    <a:pt x="256" y="30"/>
                    <a:pt x="303" y="18"/>
                  </a:cubicBezTo>
                  <a:cubicBezTo>
                    <a:pt x="350" y="6"/>
                    <a:pt x="397" y="0"/>
                    <a:pt x="446" y="0"/>
                  </a:cubicBezTo>
                  <a:cubicBezTo>
                    <a:pt x="503" y="0"/>
                    <a:pt x="562" y="11"/>
                    <a:pt x="622" y="32"/>
                  </a:cubicBezTo>
                  <a:cubicBezTo>
                    <a:pt x="682" y="53"/>
                    <a:pt x="734" y="84"/>
                    <a:pt x="780" y="125"/>
                  </a:cubicBezTo>
                  <a:lnTo>
                    <a:pt x="623" y="291"/>
                  </a:lnTo>
                  <a:close/>
                </a:path>
              </a:pathLst>
            </a:custGeom>
            <a:solidFill>
              <a:srgbClr val="9E0000"/>
            </a:solidFill>
            <a:ln w="9525">
              <a:noFill/>
              <a:round/>
              <a:headEnd/>
              <a:tailEnd/>
            </a:ln>
          </p:spPr>
          <p:txBody>
            <a:bodyPr/>
            <a:lstStyle/>
            <a:p>
              <a:pPr>
                <a:defRPr/>
              </a:pPr>
              <a:endParaRPr lang="nl-NL"/>
            </a:p>
          </p:txBody>
        </p:sp>
        <p:sp>
          <p:nvSpPr>
            <p:cNvPr id="43" name="Rectangle 42">
              <a:extLst>
                <a:ext uri="{FF2B5EF4-FFF2-40B4-BE49-F238E27FC236}">
                  <a16:creationId xmlns:a16="http://schemas.microsoft.com/office/drawing/2014/main" id="{604015F6-A24C-380D-9107-1A08E74DACC2}"/>
                </a:ext>
              </a:extLst>
            </p:cNvPr>
            <p:cNvSpPr>
              <a:spLocks noChangeArrowheads="1"/>
            </p:cNvSpPr>
            <p:nvPr userDrawn="1"/>
          </p:nvSpPr>
          <p:spPr bwMode="auto">
            <a:xfrm>
              <a:off x="18267363" y="1335088"/>
              <a:ext cx="71437" cy="292100"/>
            </a:xfrm>
            <a:prstGeom prst="rect">
              <a:avLst/>
            </a:prstGeom>
            <a:solidFill>
              <a:srgbClr val="9E0000"/>
            </a:solidFill>
            <a:ln w="9525">
              <a:noFill/>
              <a:miter lim="800000"/>
              <a:headEnd/>
              <a:tailEnd/>
            </a:ln>
          </p:spPr>
          <p:txBody>
            <a:bodyPr/>
            <a:lstStyle/>
            <a:p>
              <a:pPr>
                <a:defRPr/>
              </a:pPr>
              <a:endParaRPr lang="nl-NL"/>
            </a:p>
          </p:txBody>
        </p:sp>
        <p:sp>
          <p:nvSpPr>
            <p:cNvPr id="44" name="Freeform 43">
              <a:extLst>
                <a:ext uri="{FF2B5EF4-FFF2-40B4-BE49-F238E27FC236}">
                  <a16:creationId xmlns:a16="http://schemas.microsoft.com/office/drawing/2014/main" id="{F9D88C07-7B4A-DBDB-2F0F-4C71D24241C4}"/>
                </a:ext>
              </a:extLst>
            </p:cNvPr>
            <p:cNvSpPr>
              <a:spLocks/>
            </p:cNvSpPr>
            <p:nvPr userDrawn="1"/>
          </p:nvSpPr>
          <p:spPr bwMode="auto">
            <a:xfrm>
              <a:off x="18376900" y="1335088"/>
              <a:ext cx="234950" cy="292100"/>
            </a:xfrm>
            <a:custGeom>
              <a:avLst/>
              <a:gdLst/>
              <a:ahLst/>
              <a:cxnLst>
                <a:cxn ang="0">
                  <a:pos x="96" y="38"/>
                </a:cxn>
                <a:cxn ang="0">
                  <a:pos x="96" y="184"/>
                </a:cxn>
                <a:cxn ang="0">
                  <a:pos x="52" y="184"/>
                </a:cxn>
                <a:cxn ang="0">
                  <a:pos x="52" y="38"/>
                </a:cxn>
                <a:cxn ang="0">
                  <a:pos x="0" y="38"/>
                </a:cxn>
                <a:cxn ang="0">
                  <a:pos x="0" y="0"/>
                </a:cxn>
                <a:cxn ang="0">
                  <a:pos x="148" y="0"/>
                </a:cxn>
                <a:cxn ang="0">
                  <a:pos x="148" y="38"/>
                </a:cxn>
                <a:cxn ang="0">
                  <a:pos x="96" y="38"/>
                </a:cxn>
              </a:cxnLst>
              <a:rect l="0" t="0" r="r" b="b"/>
              <a:pathLst>
                <a:path w="148" h="184">
                  <a:moveTo>
                    <a:pt x="96" y="38"/>
                  </a:moveTo>
                  <a:lnTo>
                    <a:pt x="96" y="184"/>
                  </a:lnTo>
                  <a:lnTo>
                    <a:pt x="52" y="184"/>
                  </a:lnTo>
                  <a:lnTo>
                    <a:pt x="52" y="38"/>
                  </a:lnTo>
                  <a:lnTo>
                    <a:pt x="0" y="38"/>
                  </a:lnTo>
                  <a:lnTo>
                    <a:pt x="0" y="0"/>
                  </a:lnTo>
                  <a:lnTo>
                    <a:pt x="148" y="0"/>
                  </a:lnTo>
                  <a:lnTo>
                    <a:pt x="148" y="38"/>
                  </a:lnTo>
                  <a:lnTo>
                    <a:pt x="96" y="38"/>
                  </a:lnTo>
                  <a:close/>
                </a:path>
              </a:pathLst>
            </a:custGeom>
            <a:solidFill>
              <a:srgbClr val="9E0000"/>
            </a:solidFill>
            <a:ln w="9525">
              <a:noFill/>
              <a:round/>
              <a:headEnd/>
              <a:tailEnd/>
            </a:ln>
          </p:spPr>
          <p:txBody>
            <a:bodyPr/>
            <a:lstStyle/>
            <a:p>
              <a:pPr>
                <a:defRPr/>
              </a:pPr>
              <a:endParaRPr lang="nl-NL"/>
            </a:p>
          </p:txBody>
        </p:sp>
        <p:sp>
          <p:nvSpPr>
            <p:cNvPr id="45" name="Freeform 44">
              <a:extLst>
                <a:ext uri="{FF2B5EF4-FFF2-40B4-BE49-F238E27FC236}">
                  <a16:creationId xmlns:a16="http://schemas.microsoft.com/office/drawing/2014/main" id="{10CAEFE8-073F-A5D9-ED2B-779883A244DA}"/>
                </a:ext>
              </a:extLst>
            </p:cNvPr>
            <p:cNvSpPr>
              <a:spLocks/>
            </p:cNvSpPr>
            <p:nvPr userDrawn="1"/>
          </p:nvSpPr>
          <p:spPr bwMode="auto">
            <a:xfrm>
              <a:off x="18630900" y="1335088"/>
              <a:ext cx="293688" cy="292100"/>
            </a:xfrm>
            <a:custGeom>
              <a:avLst/>
              <a:gdLst/>
              <a:ahLst/>
              <a:cxnLst>
                <a:cxn ang="0">
                  <a:pos x="114" y="106"/>
                </a:cxn>
                <a:cxn ang="0">
                  <a:pos x="114" y="184"/>
                </a:cxn>
                <a:cxn ang="0">
                  <a:pos x="69" y="184"/>
                </a:cxn>
                <a:cxn ang="0">
                  <a:pos x="69" y="106"/>
                </a:cxn>
                <a:cxn ang="0">
                  <a:pos x="0" y="0"/>
                </a:cxn>
                <a:cxn ang="0">
                  <a:pos x="54" y="0"/>
                </a:cxn>
                <a:cxn ang="0">
                  <a:pos x="93" y="68"/>
                </a:cxn>
                <a:cxn ang="0">
                  <a:pos x="133" y="0"/>
                </a:cxn>
                <a:cxn ang="0">
                  <a:pos x="185" y="0"/>
                </a:cxn>
                <a:cxn ang="0">
                  <a:pos x="114" y="106"/>
                </a:cxn>
              </a:cxnLst>
              <a:rect l="0" t="0" r="r" b="b"/>
              <a:pathLst>
                <a:path w="185" h="184">
                  <a:moveTo>
                    <a:pt x="114" y="106"/>
                  </a:moveTo>
                  <a:lnTo>
                    <a:pt x="114" y="184"/>
                  </a:lnTo>
                  <a:lnTo>
                    <a:pt x="69" y="184"/>
                  </a:lnTo>
                  <a:lnTo>
                    <a:pt x="69" y="106"/>
                  </a:lnTo>
                  <a:lnTo>
                    <a:pt x="0" y="0"/>
                  </a:lnTo>
                  <a:lnTo>
                    <a:pt x="54" y="0"/>
                  </a:lnTo>
                  <a:lnTo>
                    <a:pt x="93" y="68"/>
                  </a:lnTo>
                  <a:lnTo>
                    <a:pt x="133" y="0"/>
                  </a:lnTo>
                  <a:lnTo>
                    <a:pt x="185" y="0"/>
                  </a:lnTo>
                  <a:lnTo>
                    <a:pt x="114" y="106"/>
                  </a:lnTo>
                  <a:close/>
                </a:path>
              </a:pathLst>
            </a:custGeom>
            <a:solidFill>
              <a:srgbClr val="9E0000"/>
            </a:solidFill>
            <a:ln w="9525">
              <a:noFill/>
              <a:round/>
              <a:headEnd/>
              <a:tailEnd/>
            </a:ln>
          </p:spPr>
          <p:txBody>
            <a:bodyPr/>
            <a:lstStyle/>
            <a:p>
              <a:pPr>
                <a:defRPr/>
              </a:pPr>
              <a:endParaRPr lang="nl-NL"/>
            </a:p>
          </p:txBody>
        </p:sp>
        <p:sp>
          <p:nvSpPr>
            <p:cNvPr id="46" name="Freeform 45">
              <a:extLst>
                <a:ext uri="{FF2B5EF4-FFF2-40B4-BE49-F238E27FC236}">
                  <a16:creationId xmlns:a16="http://schemas.microsoft.com/office/drawing/2014/main" id="{E0125E34-B458-061C-8226-DE22B5450EE7}"/>
                </a:ext>
              </a:extLst>
            </p:cNvPr>
            <p:cNvSpPr>
              <a:spLocks noEditPoints="1"/>
            </p:cNvSpPr>
            <p:nvPr userDrawn="1"/>
          </p:nvSpPr>
          <p:spPr bwMode="auto">
            <a:xfrm>
              <a:off x="19051588" y="1327150"/>
              <a:ext cx="317500" cy="307975"/>
            </a:xfrm>
            <a:custGeom>
              <a:avLst/>
              <a:gdLst/>
              <a:ahLst/>
              <a:cxnLst>
                <a:cxn ang="0">
                  <a:pos x="1110" y="532"/>
                </a:cxn>
                <a:cxn ang="0">
                  <a:pos x="1068" y="753"/>
                </a:cxn>
                <a:cxn ang="0">
                  <a:pos x="952" y="924"/>
                </a:cxn>
                <a:cxn ang="0">
                  <a:pos x="776" y="1034"/>
                </a:cxn>
                <a:cxn ang="0">
                  <a:pos x="554" y="1073"/>
                </a:cxn>
                <a:cxn ang="0">
                  <a:pos x="333" y="1034"/>
                </a:cxn>
                <a:cxn ang="0">
                  <a:pos x="157" y="924"/>
                </a:cxn>
                <a:cxn ang="0">
                  <a:pos x="42" y="753"/>
                </a:cxn>
                <a:cxn ang="0">
                  <a:pos x="0" y="532"/>
                </a:cxn>
                <a:cxn ang="0">
                  <a:pos x="42" y="311"/>
                </a:cxn>
                <a:cxn ang="0">
                  <a:pos x="157" y="143"/>
                </a:cxn>
                <a:cxn ang="0">
                  <a:pos x="333" y="37"/>
                </a:cxn>
                <a:cxn ang="0">
                  <a:pos x="554" y="0"/>
                </a:cxn>
                <a:cxn ang="0">
                  <a:pos x="776" y="37"/>
                </a:cxn>
                <a:cxn ang="0">
                  <a:pos x="952" y="143"/>
                </a:cxn>
                <a:cxn ang="0">
                  <a:pos x="1068" y="311"/>
                </a:cxn>
                <a:cxn ang="0">
                  <a:pos x="1110" y="532"/>
                </a:cxn>
                <a:cxn ang="0">
                  <a:pos x="846" y="532"/>
                </a:cxn>
                <a:cxn ang="0">
                  <a:pos x="825" y="408"/>
                </a:cxn>
                <a:cxn ang="0">
                  <a:pos x="765" y="310"/>
                </a:cxn>
                <a:cxn ang="0">
                  <a:pos x="673" y="245"/>
                </a:cxn>
                <a:cxn ang="0">
                  <a:pos x="554" y="221"/>
                </a:cxn>
                <a:cxn ang="0">
                  <a:pos x="436" y="245"/>
                </a:cxn>
                <a:cxn ang="0">
                  <a:pos x="344" y="310"/>
                </a:cxn>
                <a:cxn ang="0">
                  <a:pos x="284" y="408"/>
                </a:cxn>
                <a:cxn ang="0">
                  <a:pos x="263" y="532"/>
                </a:cxn>
                <a:cxn ang="0">
                  <a:pos x="285" y="659"/>
                </a:cxn>
                <a:cxn ang="0">
                  <a:pos x="345" y="759"/>
                </a:cxn>
                <a:cxn ang="0">
                  <a:pos x="436" y="825"/>
                </a:cxn>
                <a:cxn ang="0">
                  <a:pos x="554" y="848"/>
                </a:cxn>
                <a:cxn ang="0">
                  <a:pos x="672" y="825"/>
                </a:cxn>
                <a:cxn ang="0">
                  <a:pos x="764" y="759"/>
                </a:cxn>
                <a:cxn ang="0">
                  <a:pos x="825" y="659"/>
                </a:cxn>
                <a:cxn ang="0">
                  <a:pos x="846" y="532"/>
                </a:cxn>
              </a:cxnLst>
              <a:rect l="0" t="0" r="r" b="b"/>
              <a:pathLst>
                <a:path w="1110" h="1073">
                  <a:moveTo>
                    <a:pt x="1110" y="532"/>
                  </a:moveTo>
                  <a:cubicBezTo>
                    <a:pt x="1110" y="612"/>
                    <a:pt x="1096" y="686"/>
                    <a:pt x="1068" y="753"/>
                  </a:cubicBezTo>
                  <a:cubicBezTo>
                    <a:pt x="1040" y="819"/>
                    <a:pt x="1002" y="876"/>
                    <a:pt x="952" y="924"/>
                  </a:cubicBezTo>
                  <a:cubicBezTo>
                    <a:pt x="903" y="971"/>
                    <a:pt x="844" y="1008"/>
                    <a:pt x="776" y="1034"/>
                  </a:cubicBezTo>
                  <a:cubicBezTo>
                    <a:pt x="708" y="1060"/>
                    <a:pt x="634" y="1073"/>
                    <a:pt x="554" y="1073"/>
                  </a:cubicBezTo>
                  <a:cubicBezTo>
                    <a:pt x="474" y="1073"/>
                    <a:pt x="401" y="1060"/>
                    <a:pt x="333" y="1034"/>
                  </a:cubicBezTo>
                  <a:cubicBezTo>
                    <a:pt x="265" y="1008"/>
                    <a:pt x="207" y="971"/>
                    <a:pt x="157" y="924"/>
                  </a:cubicBezTo>
                  <a:cubicBezTo>
                    <a:pt x="108" y="876"/>
                    <a:pt x="69" y="819"/>
                    <a:pt x="42" y="753"/>
                  </a:cubicBezTo>
                  <a:cubicBezTo>
                    <a:pt x="14" y="686"/>
                    <a:pt x="0" y="612"/>
                    <a:pt x="0" y="532"/>
                  </a:cubicBezTo>
                  <a:cubicBezTo>
                    <a:pt x="0" y="450"/>
                    <a:pt x="14" y="377"/>
                    <a:pt x="42" y="311"/>
                  </a:cubicBezTo>
                  <a:cubicBezTo>
                    <a:pt x="69" y="245"/>
                    <a:pt x="108" y="190"/>
                    <a:pt x="157" y="143"/>
                  </a:cubicBezTo>
                  <a:cubicBezTo>
                    <a:pt x="207" y="97"/>
                    <a:pt x="265" y="62"/>
                    <a:pt x="333" y="37"/>
                  </a:cubicBezTo>
                  <a:cubicBezTo>
                    <a:pt x="401" y="12"/>
                    <a:pt x="474" y="0"/>
                    <a:pt x="554" y="0"/>
                  </a:cubicBezTo>
                  <a:cubicBezTo>
                    <a:pt x="634" y="0"/>
                    <a:pt x="708" y="12"/>
                    <a:pt x="776" y="37"/>
                  </a:cubicBezTo>
                  <a:cubicBezTo>
                    <a:pt x="844" y="62"/>
                    <a:pt x="903" y="97"/>
                    <a:pt x="952" y="143"/>
                  </a:cubicBezTo>
                  <a:cubicBezTo>
                    <a:pt x="1002" y="190"/>
                    <a:pt x="1040" y="245"/>
                    <a:pt x="1068" y="311"/>
                  </a:cubicBezTo>
                  <a:cubicBezTo>
                    <a:pt x="1096" y="377"/>
                    <a:pt x="1110" y="450"/>
                    <a:pt x="1110" y="532"/>
                  </a:cubicBezTo>
                  <a:moveTo>
                    <a:pt x="846" y="532"/>
                  </a:moveTo>
                  <a:cubicBezTo>
                    <a:pt x="846" y="488"/>
                    <a:pt x="839" y="446"/>
                    <a:pt x="825" y="408"/>
                  </a:cubicBezTo>
                  <a:cubicBezTo>
                    <a:pt x="811" y="370"/>
                    <a:pt x="790" y="337"/>
                    <a:pt x="765" y="310"/>
                  </a:cubicBezTo>
                  <a:cubicBezTo>
                    <a:pt x="740" y="282"/>
                    <a:pt x="709" y="261"/>
                    <a:pt x="673" y="245"/>
                  </a:cubicBezTo>
                  <a:cubicBezTo>
                    <a:pt x="637" y="229"/>
                    <a:pt x="597" y="221"/>
                    <a:pt x="554" y="221"/>
                  </a:cubicBezTo>
                  <a:cubicBezTo>
                    <a:pt x="511" y="221"/>
                    <a:pt x="472" y="229"/>
                    <a:pt x="436" y="245"/>
                  </a:cubicBezTo>
                  <a:cubicBezTo>
                    <a:pt x="401" y="261"/>
                    <a:pt x="370" y="282"/>
                    <a:pt x="344" y="310"/>
                  </a:cubicBezTo>
                  <a:cubicBezTo>
                    <a:pt x="318" y="337"/>
                    <a:pt x="298" y="370"/>
                    <a:pt x="284" y="408"/>
                  </a:cubicBezTo>
                  <a:cubicBezTo>
                    <a:pt x="270" y="446"/>
                    <a:pt x="263" y="488"/>
                    <a:pt x="263" y="532"/>
                  </a:cubicBezTo>
                  <a:cubicBezTo>
                    <a:pt x="263" y="578"/>
                    <a:pt x="270" y="620"/>
                    <a:pt x="285" y="659"/>
                  </a:cubicBezTo>
                  <a:cubicBezTo>
                    <a:pt x="299" y="698"/>
                    <a:pt x="319" y="731"/>
                    <a:pt x="345" y="759"/>
                  </a:cubicBezTo>
                  <a:cubicBezTo>
                    <a:pt x="370" y="787"/>
                    <a:pt x="401" y="809"/>
                    <a:pt x="436" y="825"/>
                  </a:cubicBezTo>
                  <a:cubicBezTo>
                    <a:pt x="472" y="840"/>
                    <a:pt x="511" y="848"/>
                    <a:pt x="554" y="848"/>
                  </a:cubicBezTo>
                  <a:cubicBezTo>
                    <a:pt x="597" y="848"/>
                    <a:pt x="637" y="840"/>
                    <a:pt x="672" y="825"/>
                  </a:cubicBezTo>
                  <a:cubicBezTo>
                    <a:pt x="708" y="809"/>
                    <a:pt x="739" y="787"/>
                    <a:pt x="764" y="759"/>
                  </a:cubicBezTo>
                  <a:cubicBezTo>
                    <a:pt x="790" y="731"/>
                    <a:pt x="811" y="698"/>
                    <a:pt x="825" y="659"/>
                  </a:cubicBezTo>
                  <a:cubicBezTo>
                    <a:pt x="839" y="620"/>
                    <a:pt x="846" y="578"/>
                    <a:pt x="846" y="532"/>
                  </a:cubicBezTo>
                </a:path>
              </a:pathLst>
            </a:custGeom>
            <a:solidFill>
              <a:srgbClr val="9E0000"/>
            </a:solidFill>
            <a:ln w="9525">
              <a:noFill/>
              <a:round/>
              <a:headEnd/>
              <a:tailEnd/>
            </a:ln>
          </p:spPr>
          <p:txBody>
            <a:bodyPr/>
            <a:lstStyle/>
            <a:p>
              <a:pPr>
                <a:defRPr/>
              </a:pPr>
              <a:endParaRPr lang="nl-NL"/>
            </a:p>
          </p:txBody>
        </p:sp>
        <p:sp>
          <p:nvSpPr>
            <p:cNvPr id="47" name="Freeform 46">
              <a:extLst>
                <a:ext uri="{FF2B5EF4-FFF2-40B4-BE49-F238E27FC236}">
                  <a16:creationId xmlns:a16="http://schemas.microsoft.com/office/drawing/2014/main" id="{A29EA2ED-47C1-201A-BF42-9372D13F87D3}"/>
                </a:ext>
              </a:extLst>
            </p:cNvPr>
            <p:cNvSpPr>
              <a:spLocks/>
            </p:cNvSpPr>
            <p:nvPr userDrawn="1"/>
          </p:nvSpPr>
          <p:spPr bwMode="auto">
            <a:xfrm>
              <a:off x="19423063" y="1335088"/>
              <a:ext cx="192087" cy="292100"/>
            </a:xfrm>
            <a:custGeom>
              <a:avLst/>
              <a:gdLst/>
              <a:ahLst/>
              <a:cxnLst>
                <a:cxn ang="0">
                  <a:pos x="44" y="38"/>
                </a:cxn>
                <a:cxn ang="0">
                  <a:pos x="44" y="76"/>
                </a:cxn>
                <a:cxn ang="0">
                  <a:pos x="115" y="76"/>
                </a:cxn>
                <a:cxn ang="0">
                  <a:pos x="115" y="113"/>
                </a:cxn>
                <a:cxn ang="0">
                  <a:pos x="44" y="113"/>
                </a:cxn>
                <a:cxn ang="0">
                  <a:pos x="44" y="184"/>
                </a:cxn>
                <a:cxn ang="0">
                  <a:pos x="0" y="184"/>
                </a:cxn>
                <a:cxn ang="0">
                  <a:pos x="0" y="0"/>
                </a:cxn>
                <a:cxn ang="0">
                  <a:pos x="121" y="0"/>
                </a:cxn>
                <a:cxn ang="0">
                  <a:pos x="121" y="38"/>
                </a:cxn>
                <a:cxn ang="0">
                  <a:pos x="44" y="38"/>
                </a:cxn>
              </a:cxnLst>
              <a:rect l="0" t="0" r="r" b="b"/>
              <a:pathLst>
                <a:path w="121" h="184">
                  <a:moveTo>
                    <a:pt x="44" y="38"/>
                  </a:moveTo>
                  <a:lnTo>
                    <a:pt x="44" y="76"/>
                  </a:lnTo>
                  <a:lnTo>
                    <a:pt x="115" y="76"/>
                  </a:lnTo>
                  <a:lnTo>
                    <a:pt x="115" y="113"/>
                  </a:lnTo>
                  <a:lnTo>
                    <a:pt x="44" y="113"/>
                  </a:lnTo>
                  <a:lnTo>
                    <a:pt x="44" y="184"/>
                  </a:lnTo>
                  <a:lnTo>
                    <a:pt x="0" y="184"/>
                  </a:lnTo>
                  <a:lnTo>
                    <a:pt x="0" y="0"/>
                  </a:lnTo>
                  <a:lnTo>
                    <a:pt x="121" y="0"/>
                  </a:lnTo>
                  <a:lnTo>
                    <a:pt x="121" y="38"/>
                  </a:lnTo>
                  <a:lnTo>
                    <a:pt x="44" y="38"/>
                  </a:lnTo>
                  <a:close/>
                </a:path>
              </a:pathLst>
            </a:custGeom>
            <a:solidFill>
              <a:srgbClr val="9E0000"/>
            </a:solidFill>
            <a:ln w="9525">
              <a:noFill/>
              <a:round/>
              <a:headEnd/>
              <a:tailEnd/>
            </a:ln>
          </p:spPr>
          <p:txBody>
            <a:bodyPr/>
            <a:lstStyle/>
            <a:p>
              <a:pPr>
                <a:defRPr/>
              </a:pPr>
              <a:endParaRPr lang="nl-NL"/>
            </a:p>
          </p:txBody>
        </p:sp>
        <p:sp>
          <p:nvSpPr>
            <p:cNvPr id="48" name="Freeform 47">
              <a:extLst>
                <a:ext uri="{FF2B5EF4-FFF2-40B4-BE49-F238E27FC236}">
                  <a16:creationId xmlns:a16="http://schemas.microsoft.com/office/drawing/2014/main" id="{AE4F0126-9F28-574C-A362-B9967A6DE7FF}"/>
                </a:ext>
              </a:extLst>
            </p:cNvPr>
            <p:cNvSpPr>
              <a:spLocks/>
            </p:cNvSpPr>
            <p:nvPr userDrawn="1"/>
          </p:nvSpPr>
          <p:spPr bwMode="auto">
            <a:xfrm>
              <a:off x="12106275" y="847725"/>
              <a:ext cx="1049338" cy="1266825"/>
            </a:xfrm>
            <a:custGeom>
              <a:avLst/>
              <a:gdLst/>
              <a:ahLst/>
              <a:cxnLst>
                <a:cxn ang="0">
                  <a:pos x="429" y="164"/>
                </a:cxn>
                <a:cxn ang="0">
                  <a:pos x="429" y="798"/>
                </a:cxn>
                <a:cxn ang="0">
                  <a:pos x="232" y="798"/>
                </a:cxn>
                <a:cxn ang="0">
                  <a:pos x="232" y="164"/>
                </a:cxn>
                <a:cxn ang="0">
                  <a:pos x="0" y="164"/>
                </a:cxn>
                <a:cxn ang="0">
                  <a:pos x="0" y="0"/>
                </a:cxn>
                <a:cxn ang="0">
                  <a:pos x="661" y="0"/>
                </a:cxn>
                <a:cxn ang="0">
                  <a:pos x="661" y="164"/>
                </a:cxn>
                <a:cxn ang="0">
                  <a:pos x="429" y="164"/>
                </a:cxn>
              </a:cxnLst>
              <a:rect l="0" t="0" r="r" b="b"/>
              <a:pathLst>
                <a:path w="661" h="798">
                  <a:moveTo>
                    <a:pt x="429" y="164"/>
                  </a:moveTo>
                  <a:lnTo>
                    <a:pt x="429" y="798"/>
                  </a:lnTo>
                  <a:lnTo>
                    <a:pt x="232" y="798"/>
                  </a:lnTo>
                  <a:lnTo>
                    <a:pt x="232" y="164"/>
                  </a:lnTo>
                  <a:lnTo>
                    <a:pt x="0" y="164"/>
                  </a:lnTo>
                  <a:lnTo>
                    <a:pt x="0" y="0"/>
                  </a:lnTo>
                  <a:lnTo>
                    <a:pt x="661" y="0"/>
                  </a:lnTo>
                  <a:lnTo>
                    <a:pt x="661" y="164"/>
                  </a:lnTo>
                  <a:lnTo>
                    <a:pt x="429" y="164"/>
                  </a:lnTo>
                  <a:close/>
                </a:path>
              </a:pathLst>
            </a:custGeom>
            <a:solidFill>
              <a:srgbClr val="9E0000"/>
            </a:solidFill>
            <a:ln w="9525">
              <a:noFill/>
              <a:round/>
              <a:headEnd/>
              <a:tailEnd/>
            </a:ln>
          </p:spPr>
          <p:txBody>
            <a:bodyPr/>
            <a:lstStyle/>
            <a:p>
              <a:pPr>
                <a:defRPr/>
              </a:pPr>
              <a:endParaRPr lang="nl-NL" dirty="0"/>
            </a:p>
          </p:txBody>
        </p:sp>
        <p:sp>
          <p:nvSpPr>
            <p:cNvPr id="49" name="Freeform 48">
              <a:extLst>
                <a:ext uri="{FF2B5EF4-FFF2-40B4-BE49-F238E27FC236}">
                  <a16:creationId xmlns:a16="http://schemas.microsoft.com/office/drawing/2014/main" id="{987F1B2E-5FD6-ACE6-6210-77D38EA7F225}"/>
                </a:ext>
              </a:extLst>
            </p:cNvPr>
            <p:cNvSpPr>
              <a:spLocks/>
            </p:cNvSpPr>
            <p:nvPr userDrawn="1"/>
          </p:nvSpPr>
          <p:spPr bwMode="auto">
            <a:xfrm>
              <a:off x="13276263" y="847725"/>
              <a:ext cx="1112837" cy="1300163"/>
            </a:xfrm>
            <a:custGeom>
              <a:avLst/>
              <a:gdLst/>
              <a:ahLst/>
              <a:cxnLst>
                <a:cxn ang="0">
                  <a:pos x="3753" y="3482"/>
                </a:cxn>
                <a:cxn ang="0">
                  <a:pos x="3359" y="4044"/>
                </a:cxn>
                <a:cxn ang="0">
                  <a:pos x="2740" y="4409"/>
                </a:cxn>
                <a:cxn ang="0">
                  <a:pos x="1936" y="4540"/>
                </a:cxn>
                <a:cxn ang="0">
                  <a:pos x="1128" y="4409"/>
                </a:cxn>
                <a:cxn ang="0">
                  <a:pos x="519" y="4044"/>
                </a:cxn>
                <a:cxn ang="0">
                  <a:pos x="135" y="3482"/>
                </a:cxn>
                <a:cxn ang="0">
                  <a:pos x="0" y="2754"/>
                </a:cxn>
                <a:cxn ang="0">
                  <a:pos x="0" y="0"/>
                </a:cxn>
                <a:cxn ang="0">
                  <a:pos x="1090" y="0"/>
                </a:cxn>
                <a:cxn ang="0">
                  <a:pos x="1090" y="2667"/>
                </a:cxn>
                <a:cxn ang="0">
                  <a:pos x="1138" y="3010"/>
                </a:cxn>
                <a:cxn ang="0">
                  <a:pos x="1285" y="3301"/>
                </a:cxn>
                <a:cxn ang="0">
                  <a:pos x="1548" y="3504"/>
                </a:cxn>
                <a:cxn ang="0">
                  <a:pos x="1942" y="3579"/>
                </a:cxn>
                <a:cxn ang="0">
                  <a:pos x="2336" y="3504"/>
                </a:cxn>
                <a:cxn ang="0">
                  <a:pos x="2602" y="3301"/>
                </a:cxn>
                <a:cxn ang="0">
                  <a:pos x="2750" y="3010"/>
                </a:cxn>
                <a:cxn ang="0">
                  <a:pos x="2795" y="2667"/>
                </a:cxn>
                <a:cxn ang="0">
                  <a:pos x="2795" y="0"/>
                </a:cxn>
                <a:cxn ang="0">
                  <a:pos x="3890" y="0"/>
                </a:cxn>
                <a:cxn ang="0">
                  <a:pos x="3890" y="2754"/>
                </a:cxn>
                <a:cxn ang="0">
                  <a:pos x="3753" y="3482"/>
                </a:cxn>
              </a:cxnLst>
              <a:rect l="0" t="0" r="r" b="b"/>
              <a:pathLst>
                <a:path w="3890" h="4540">
                  <a:moveTo>
                    <a:pt x="3753" y="3482"/>
                  </a:moveTo>
                  <a:cubicBezTo>
                    <a:pt x="3661" y="3700"/>
                    <a:pt x="3529" y="3888"/>
                    <a:pt x="3359" y="4044"/>
                  </a:cubicBezTo>
                  <a:cubicBezTo>
                    <a:pt x="3188" y="4200"/>
                    <a:pt x="2982" y="4322"/>
                    <a:pt x="2740" y="4409"/>
                  </a:cubicBezTo>
                  <a:cubicBezTo>
                    <a:pt x="2499" y="4497"/>
                    <a:pt x="2231" y="4540"/>
                    <a:pt x="1936" y="4540"/>
                  </a:cubicBezTo>
                  <a:cubicBezTo>
                    <a:pt x="1637" y="4540"/>
                    <a:pt x="1368" y="4497"/>
                    <a:pt x="1128" y="4409"/>
                  </a:cubicBezTo>
                  <a:cubicBezTo>
                    <a:pt x="889" y="4322"/>
                    <a:pt x="686" y="4200"/>
                    <a:pt x="519" y="4044"/>
                  </a:cubicBezTo>
                  <a:cubicBezTo>
                    <a:pt x="353" y="3888"/>
                    <a:pt x="225" y="3700"/>
                    <a:pt x="135" y="3482"/>
                  </a:cubicBezTo>
                  <a:cubicBezTo>
                    <a:pt x="45" y="3263"/>
                    <a:pt x="0" y="3021"/>
                    <a:pt x="0" y="2754"/>
                  </a:cubicBezTo>
                  <a:cubicBezTo>
                    <a:pt x="0" y="0"/>
                    <a:pt x="0" y="0"/>
                    <a:pt x="0" y="0"/>
                  </a:cubicBezTo>
                  <a:cubicBezTo>
                    <a:pt x="1090" y="0"/>
                    <a:pt x="1090" y="0"/>
                    <a:pt x="1090" y="0"/>
                  </a:cubicBezTo>
                  <a:cubicBezTo>
                    <a:pt x="1090" y="2667"/>
                    <a:pt x="1090" y="2667"/>
                    <a:pt x="1090" y="2667"/>
                  </a:cubicBezTo>
                  <a:cubicBezTo>
                    <a:pt x="1090" y="2788"/>
                    <a:pt x="1106" y="2902"/>
                    <a:pt x="1138" y="3010"/>
                  </a:cubicBezTo>
                  <a:cubicBezTo>
                    <a:pt x="1170" y="3119"/>
                    <a:pt x="1219" y="3215"/>
                    <a:pt x="1285" y="3301"/>
                  </a:cubicBezTo>
                  <a:cubicBezTo>
                    <a:pt x="1351" y="3386"/>
                    <a:pt x="1439" y="3454"/>
                    <a:pt x="1548" y="3504"/>
                  </a:cubicBezTo>
                  <a:cubicBezTo>
                    <a:pt x="1657" y="3554"/>
                    <a:pt x="1788" y="3579"/>
                    <a:pt x="1942" y="3579"/>
                  </a:cubicBezTo>
                  <a:cubicBezTo>
                    <a:pt x="2096" y="3579"/>
                    <a:pt x="2227" y="3554"/>
                    <a:pt x="2336" y="3504"/>
                  </a:cubicBezTo>
                  <a:cubicBezTo>
                    <a:pt x="2445" y="3454"/>
                    <a:pt x="2534" y="3386"/>
                    <a:pt x="2602" y="3301"/>
                  </a:cubicBezTo>
                  <a:cubicBezTo>
                    <a:pt x="2671" y="3215"/>
                    <a:pt x="2720" y="3119"/>
                    <a:pt x="2750" y="3010"/>
                  </a:cubicBezTo>
                  <a:cubicBezTo>
                    <a:pt x="2780" y="2902"/>
                    <a:pt x="2795" y="2788"/>
                    <a:pt x="2795" y="2667"/>
                  </a:cubicBezTo>
                  <a:cubicBezTo>
                    <a:pt x="2795" y="0"/>
                    <a:pt x="2795" y="0"/>
                    <a:pt x="2795" y="0"/>
                  </a:cubicBezTo>
                  <a:cubicBezTo>
                    <a:pt x="3890" y="0"/>
                    <a:pt x="3890" y="0"/>
                    <a:pt x="3890" y="0"/>
                  </a:cubicBezTo>
                  <a:cubicBezTo>
                    <a:pt x="3890" y="2754"/>
                    <a:pt x="3890" y="2754"/>
                    <a:pt x="3890" y="2754"/>
                  </a:cubicBezTo>
                  <a:cubicBezTo>
                    <a:pt x="3890" y="3021"/>
                    <a:pt x="3845" y="3263"/>
                    <a:pt x="3753" y="3482"/>
                  </a:cubicBezTo>
                </a:path>
              </a:pathLst>
            </a:custGeom>
            <a:solidFill>
              <a:srgbClr val="9E0000"/>
            </a:solidFill>
            <a:ln w="9525">
              <a:noFill/>
              <a:round/>
              <a:headEnd/>
              <a:tailEnd/>
            </a:ln>
          </p:spPr>
          <p:txBody>
            <a:bodyPr/>
            <a:lstStyle/>
            <a:p>
              <a:pPr>
                <a:defRPr/>
              </a:pPr>
              <a:endParaRPr lang="nl-NL"/>
            </a:p>
          </p:txBody>
        </p:sp>
        <p:sp>
          <p:nvSpPr>
            <p:cNvPr id="50" name="Freeform 49">
              <a:extLst>
                <a:ext uri="{FF2B5EF4-FFF2-40B4-BE49-F238E27FC236}">
                  <a16:creationId xmlns:a16="http://schemas.microsoft.com/office/drawing/2014/main" id="{8B2E665C-930D-FD9E-3F71-0E90EAF35E6B}"/>
                </a:ext>
              </a:extLst>
            </p:cNvPr>
            <p:cNvSpPr>
              <a:spLocks/>
            </p:cNvSpPr>
            <p:nvPr userDrawn="1"/>
          </p:nvSpPr>
          <p:spPr bwMode="auto">
            <a:xfrm>
              <a:off x="14357350" y="750888"/>
              <a:ext cx="863600" cy="1557337"/>
            </a:xfrm>
            <a:custGeom>
              <a:avLst/>
              <a:gdLst/>
              <a:ahLst/>
              <a:cxnLst>
                <a:cxn ang="0">
                  <a:pos x="143" y="981"/>
                </a:cxn>
                <a:cxn ang="0">
                  <a:pos x="544" y="0"/>
                </a:cxn>
                <a:cxn ang="0">
                  <a:pos x="401" y="0"/>
                </a:cxn>
                <a:cxn ang="0">
                  <a:pos x="0" y="981"/>
                </a:cxn>
                <a:cxn ang="0">
                  <a:pos x="143" y="981"/>
                </a:cxn>
              </a:cxnLst>
              <a:rect l="0" t="0" r="r" b="b"/>
              <a:pathLst>
                <a:path w="544" h="981">
                  <a:moveTo>
                    <a:pt x="143" y="981"/>
                  </a:moveTo>
                  <a:lnTo>
                    <a:pt x="544" y="0"/>
                  </a:lnTo>
                  <a:lnTo>
                    <a:pt x="401" y="0"/>
                  </a:lnTo>
                  <a:lnTo>
                    <a:pt x="0" y="981"/>
                  </a:lnTo>
                  <a:lnTo>
                    <a:pt x="143" y="981"/>
                  </a:lnTo>
                  <a:close/>
                </a:path>
              </a:pathLst>
            </a:custGeom>
            <a:solidFill>
              <a:srgbClr val="9E0000"/>
            </a:solidFill>
            <a:ln w="9525">
              <a:noFill/>
              <a:round/>
              <a:headEnd/>
              <a:tailEnd/>
            </a:ln>
          </p:spPr>
          <p:txBody>
            <a:bodyPr/>
            <a:lstStyle/>
            <a:p>
              <a:pPr>
                <a:defRPr/>
              </a:pPr>
              <a:endParaRPr lang="nl-NL"/>
            </a:p>
          </p:txBody>
        </p:sp>
        <p:sp>
          <p:nvSpPr>
            <p:cNvPr id="51" name="Freeform 50">
              <a:extLst>
                <a:ext uri="{FF2B5EF4-FFF2-40B4-BE49-F238E27FC236}">
                  <a16:creationId xmlns:a16="http://schemas.microsoft.com/office/drawing/2014/main" id="{CFB9F323-F7B0-A101-C4B9-C19125F84A8C}"/>
                </a:ext>
              </a:extLst>
            </p:cNvPr>
            <p:cNvSpPr>
              <a:spLocks noEditPoints="1"/>
            </p:cNvSpPr>
            <p:nvPr userDrawn="1"/>
          </p:nvSpPr>
          <p:spPr bwMode="auto">
            <a:xfrm>
              <a:off x="15055850" y="1200150"/>
              <a:ext cx="947738" cy="947738"/>
            </a:xfrm>
            <a:custGeom>
              <a:avLst/>
              <a:gdLst/>
              <a:ahLst/>
              <a:cxnLst>
                <a:cxn ang="0">
                  <a:pos x="1656" y="0"/>
                </a:cxn>
                <a:cxn ang="0">
                  <a:pos x="0" y="1655"/>
                </a:cxn>
                <a:cxn ang="0">
                  <a:pos x="1656" y="3311"/>
                </a:cxn>
                <a:cxn ang="0">
                  <a:pos x="3166" y="2592"/>
                </a:cxn>
                <a:cxn ang="0">
                  <a:pos x="2415" y="2286"/>
                </a:cxn>
                <a:cxn ang="0">
                  <a:pos x="1656" y="2595"/>
                </a:cxn>
                <a:cxn ang="0">
                  <a:pos x="759" y="1936"/>
                </a:cxn>
                <a:cxn ang="0">
                  <a:pos x="3287" y="1936"/>
                </a:cxn>
                <a:cxn ang="0">
                  <a:pos x="3311" y="1655"/>
                </a:cxn>
                <a:cxn ang="0">
                  <a:pos x="1656" y="0"/>
                </a:cxn>
                <a:cxn ang="0">
                  <a:pos x="1656" y="717"/>
                </a:cxn>
                <a:cxn ang="0">
                  <a:pos x="2525" y="1299"/>
                </a:cxn>
                <a:cxn ang="0">
                  <a:pos x="787" y="1299"/>
                </a:cxn>
                <a:cxn ang="0">
                  <a:pos x="1656" y="717"/>
                </a:cxn>
              </a:cxnLst>
              <a:rect l="0" t="0" r="r" b="b"/>
              <a:pathLst>
                <a:path w="3311" h="3311">
                  <a:moveTo>
                    <a:pt x="1656" y="0"/>
                  </a:moveTo>
                  <a:cubicBezTo>
                    <a:pt x="741" y="0"/>
                    <a:pt x="0" y="741"/>
                    <a:pt x="0" y="1655"/>
                  </a:cubicBezTo>
                  <a:cubicBezTo>
                    <a:pt x="0" y="2570"/>
                    <a:pt x="741" y="3311"/>
                    <a:pt x="1656" y="3311"/>
                  </a:cubicBezTo>
                  <a:cubicBezTo>
                    <a:pt x="2242" y="3311"/>
                    <a:pt x="2842" y="3054"/>
                    <a:pt x="3166" y="2592"/>
                  </a:cubicBezTo>
                  <a:cubicBezTo>
                    <a:pt x="2415" y="2286"/>
                    <a:pt x="2415" y="2286"/>
                    <a:pt x="2415" y="2286"/>
                  </a:cubicBezTo>
                  <a:cubicBezTo>
                    <a:pt x="2215" y="2507"/>
                    <a:pt x="1941" y="2595"/>
                    <a:pt x="1656" y="2595"/>
                  </a:cubicBezTo>
                  <a:cubicBezTo>
                    <a:pt x="1235" y="2595"/>
                    <a:pt x="879" y="2318"/>
                    <a:pt x="759" y="1936"/>
                  </a:cubicBezTo>
                  <a:cubicBezTo>
                    <a:pt x="3287" y="1936"/>
                    <a:pt x="3287" y="1936"/>
                    <a:pt x="3287" y="1936"/>
                  </a:cubicBezTo>
                  <a:cubicBezTo>
                    <a:pt x="3303" y="1845"/>
                    <a:pt x="3311" y="1751"/>
                    <a:pt x="3311" y="1655"/>
                  </a:cubicBezTo>
                  <a:cubicBezTo>
                    <a:pt x="3311" y="741"/>
                    <a:pt x="2570" y="0"/>
                    <a:pt x="1656" y="0"/>
                  </a:cubicBezTo>
                  <a:moveTo>
                    <a:pt x="1656" y="717"/>
                  </a:moveTo>
                  <a:cubicBezTo>
                    <a:pt x="2048" y="717"/>
                    <a:pt x="2384" y="957"/>
                    <a:pt x="2525" y="1299"/>
                  </a:cubicBezTo>
                  <a:cubicBezTo>
                    <a:pt x="787" y="1299"/>
                    <a:pt x="787" y="1299"/>
                    <a:pt x="787" y="1299"/>
                  </a:cubicBezTo>
                  <a:cubicBezTo>
                    <a:pt x="927" y="957"/>
                    <a:pt x="1263" y="717"/>
                    <a:pt x="1656" y="717"/>
                  </a:cubicBezTo>
                </a:path>
              </a:pathLst>
            </a:custGeom>
            <a:solidFill>
              <a:srgbClr val="9E0000"/>
            </a:solidFill>
            <a:ln w="9525">
              <a:noFill/>
              <a:round/>
              <a:headEnd/>
              <a:tailEnd/>
            </a:ln>
          </p:spPr>
          <p:txBody>
            <a:bodyPr/>
            <a:lstStyle/>
            <a:p>
              <a:pPr>
                <a:defRPr/>
              </a:pPr>
              <a:endParaRPr lang="nl-NL"/>
            </a:p>
          </p:txBody>
        </p:sp>
      </p:grpSp>
    </p:spTree>
    <p:extLst>
      <p:ext uri="{BB962C8B-B14F-4D97-AF65-F5344CB8AC3E}">
        <p14:creationId xmlns:p14="http://schemas.microsoft.com/office/powerpoint/2010/main" val="311697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0E51AABA-B290-3821-8B75-625F157F6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600" y="2905673"/>
            <a:ext cx="6422975" cy="4216309"/>
          </a:xfrm>
          <a:prstGeom prst="rect">
            <a:avLst/>
          </a:prstGeom>
        </p:spPr>
      </p:pic>
      <p:sp>
        <p:nvSpPr>
          <p:cNvPr id="4" name="Title 3">
            <a:extLst>
              <a:ext uri="{FF2B5EF4-FFF2-40B4-BE49-F238E27FC236}">
                <a16:creationId xmlns:a16="http://schemas.microsoft.com/office/drawing/2014/main" id="{224D8ABC-7BF9-D945-9910-46C6C2AEF7E1}"/>
              </a:ext>
            </a:extLst>
          </p:cNvPr>
          <p:cNvSpPr>
            <a:spLocks noGrp="1"/>
          </p:cNvSpPr>
          <p:nvPr>
            <p:ph type="title"/>
          </p:nvPr>
        </p:nvSpPr>
        <p:spPr/>
        <p:txBody>
          <a:bodyPr/>
          <a:lstStyle/>
          <a:p>
            <a:r>
              <a:rPr lang="en" sz="4000" dirty="0"/>
              <a:t>Lack of Adaptivity</a:t>
            </a:r>
            <a:endParaRPr lang="en-US" sz="4000" dirty="0"/>
          </a:p>
        </p:txBody>
      </p:sp>
      <p:sp>
        <p:nvSpPr>
          <p:cNvPr id="5" name="Content Placeholder 4">
            <a:extLst>
              <a:ext uri="{FF2B5EF4-FFF2-40B4-BE49-F238E27FC236}">
                <a16:creationId xmlns:a16="http://schemas.microsoft.com/office/drawing/2014/main" id="{B7B87274-C6FD-C14D-BAD4-53EEFF0A825A}"/>
              </a:ext>
            </a:extLst>
          </p:cNvPr>
          <p:cNvSpPr>
            <a:spLocks noGrp="1"/>
          </p:cNvSpPr>
          <p:nvPr>
            <p:ph idx="1"/>
          </p:nvPr>
        </p:nvSpPr>
        <p:spPr/>
        <p:txBody>
          <a:bodyPr>
            <a:normAutofit/>
          </a:bodyPr>
          <a:lstStyle/>
          <a:p>
            <a:pPr marL="0" indent="0">
              <a:buSzPts val="2500"/>
              <a:buNone/>
            </a:pPr>
            <a:r>
              <a:rPr lang="en" sz="3200" b="1" dirty="0">
                <a:solidFill>
                  <a:schemeClr val="accent1"/>
                </a:solidFill>
                <a:latin typeface="Lato" panose="020F0502020204030203" pitchFamily="34" charset="0"/>
                <a:ea typeface="Lato" panose="020F0502020204030203" pitchFamily="34" charset="0"/>
                <a:cs typeface="Lato" panose="020F0502020204030203" pitchFamily="34" charset="0"/>
              </a:rPr>
              <a:t>Workload Changes</a:t>
            </a:r>
          </a:p>
          <a:p>
            <a:pPr marL="0" indent="0">
              <a:buSzPts val="2500"/>
              <a:buNone/>
            </a:pPr>
            <a:endParaRPr lang="en" b="1" dirty="0">
              <a:latin typeface="Calibri" panose="020F0502020204030204" pitchFamily="34" charset="0"/>
              <a:cs typeface="Calibri" panose="020F0502020204030204" pitchFamily="34" charset="0"/>
            </a:endParaRPr>
          </a:p>
          <a:p>
            <a:pPr marL="0" indent="0" algn="just">
              <a:buSzPts val="2500"/>
              <a:buNone/>
            </a:pPr>
            <a:r>
              <a:rPr lang="en" sz="3000" dirty="0">
                <a:latin typeface="Calibri" panose="020F0502020204030204" pitchFamily="34" charset="0"/>
                <a:cs typeface="Calibri" panose="020F0502020204030204" pitchFamily="34" charset="0"/>
              </a:rPr>
              <a:t>Prior data placement techniques consider only a </a:t>
            </a:r>
            <a:r>
              <a:rPr lang="en" sz="3000" b="1" dirty="0">
                <a:solidFill>
                  <a:srgbClr val="C00000"/>
                </a:solidFill>
                <a:latin typeface="Calibri" panose="020F0502020204030204" pitchFamily="34" charset="0"/>
                <a:cs typeface="Calibri" panose="020F0502020204030204" pitchFamily="34" charset="0"/>
              </a:rPr>
              <a:t>few workload characteristics</a:t>
            </a:r>
            <a:r>
              <a:rPr lang="en" sz="3000" dirty="0">
                <a:solidFill>
                  <a:srgbClr val="C00000"/>
                </a:solidFill>
                <a:latin typeface="Calibri" panose="020F0502020204030204" pitchFamily="34" charset="0"/>
                <a:cs typeface="Calibri" panose="020F0502020204030204" pitchFamily="34" charset="0"/>
              </a:rPr>
              <a:t> </a:t>
            </a:r>
            <a:r>
              <a:rPr lang="en" sz="3000" dirty="0">
                <a:latin typeface="Calibri" panose="020F0502020204030204" pitchFamily="34" charset="0"/>
                <a:cs typeface="Calibri" panose="020F0502020204030204" pitchFamily="34" charset="0"/>
              </a:rPr>
              <a:t>that are</a:t>
            </a:r>
            <a:r>
              <a:rPr lang="en" sz="3000" b="1" dirty="0">
                <a:solidFill>
                  <a:srgbClr val="C00000"/>
                </a:solidFill>
                <a:latin typeface="Calibri" panose="020F0502020204030204" pitchFamily="34" charset="0"/>
                <a:cs typeface="Calibri" panose="020F0502020204030204" pitchFamily="34" charset="0"/>
              </a:rPr>
              <a:t> statically tuned</a:t>
            </a:r>
          </a:p>
        </p:txBody>
      </p:sp>
      <p:sp>
        <p:nvSpPr>
          <p:cNvPr id="44" name="TextBox 43">
            <a:extLst>
              <a:ext uri="{FF2B5EF4-FFF2-40B4-BE49-F238E27FC236}">
                <a16:creationId xmlns:a16="http://schemas.microsoft.com/office/drawing/2014/main" id="{8F31EF1B-76D2-815B-882C-1A2EF390B95D}"/>
              </a:ext>
            </a:extLst>
          </p:cNvPr>
          <p:cNvSpPr txBox="1"/>
          <p:nvPr/>
        </p:nvSpPr>
        <p:spPr>
          <a:xfrm>
            <a:off x="3040548" y="2969279"/>
            <a:ext cx="780482" cy="369332"/>
          </a:xfrm>
          <a:prstGeom prst="rect">
            <a:avLst/>
          </a:prstGeom>
          <a:noFill/>
        </p:spPr>
        <p:txBody>
          <a:bodyPr wrap="square">
            <a:spAutoFit/>
          </a:bodyPr>
          <a:lstStyle/>
          <a:p>
            <a:r>
              <a:rPr lang="en-US" dirty="0"/>
              <a:t>CDE</a:t>
            </a:r>
          </a:p>
        </p:txBody>
      </p:sp>
      <p:sp>
        <p:nvSpPr>
          <p:cNvPr id="47" name="TextBox 46">
            <a:extLst>
              <a:ext uri="{FF2B5EF4-FFF2-40B4-BE49-F238E27FC236}">
                <a16:creationId xmlns:a16="http://schemas.microsoft.com/office/drawing/2014/main" id="{8C701BF6-7D24-BCF6-A27F-753526475A18}"/>
              </a:ext>
            </a:extLst>
          </p:cNvPr>
          <p:cNvSpPr txBox="1"/>
          <p:nvPr/>
        </p:nvSpPr>
        <p:spPr>
          <a:xfrm>
            <a:off x="4207604" y="2969280"/>
            <a:ext cx="1116203" cy="369332"/>
          </a:xfrm>
          <a:prstGeom prst="rect">
            <a:avLst/>
          </a:prstGeom>
          <a:noFill/>
        </p:spPr>
        <p:txBody>
          <a:bodyPr wrap="square">
            <a:spAutoFit/>
          </a:bodyPr>
          <a:lstStyle/>
          <a:p>
            <a:r>
              <a:rPr lang="en-US" dirty="0"/>
              <a:t>RNN-HSS</a:t>
            </a:r>
          </a:p>
        </p:txBody>
      </p:sp>
      <p:sp>
        <p:nvSpPr>
          <p:cNvPr id="48" name="TextBox 47">
            <a:extLst>
              <a:ext uri="{FF2B5EF4-FFF2-40B4-BE49-F238E27FC236}">
                <a16:creationId xmlns:a16="http://schemas.microsoft.com/office/drawing/2014/main" id="{82CDDC71-64A1-2D72-62F1-8A82D8DE4545}"/>
              </a:ext>
            </a:extLst>
          </p:cNvPr>
          <p:cNvSpPr txBox="1"/>
          <p:nvPr/>
        </p:nvSpPr>
        <p:spPr>
          <a:xfrm>
            <a:off x="5496836" y="2969279"/>
            <a:ext cx="1116203" cy="369332"/>
          </a:xfrm>
          <a:prstGeom prst="rect">
            <a:avLst/>
          </a:prstGeom>
          <a:noFill/>
        </p:spPr>
        <p:txBody>
          <a:bodyPr wrap="square">
            <a:spAutoFit/>
          </a:bodyPr>
          <a:lstStyle/>
          <a:p>
            <a:r>
              <a:rPr lang="en-US" dirty="0"/>
              <a:t>Oracle</a:t>
            </a:r>
          </a:p>
        </p:txBody>
      </p:sp>
      <p:sp>
        <p:nvSpPr>
          <p:cNvPr id="49" name="Rectangle 48">
            <a:extLst>
              <a:ext uri="{FF2B5EF4-FFF2-40B4-BE49-F238E27FC236}">
                <a16:creationId xmlns:a16="http://schemas.microsoft.com/office/drawing/2014/main" id="{3A34DE38-471C-24A6-6059-A3F3CE8B0932}"/>
              </a:ext>
            </a:extLst>
          </p:cNvPr>
          <p:cNvSpPr/>
          <p:nvPr/>
        </p:nvSpPr>
        <p:spPr>
          <a:xfrm>
            <a:off x="2831795" y="3053745"/>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1C760C74-6287-3C98-1688-AEE3778FA7C6}"/>
              </a:ext>
            </a:extLst>
          </p:cNvPr>
          <p:cNvSpPr/>
          <p:nvPr/>
        </p:nvSpPr>
        <p:spPr>
          <a:xfrm>
            <a:off x="3994059" y="3047958"/>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7CF1B489-F9B9-5BBC-DE26-C07861BF0EA1}"/>
              </a:ext>
            </a:extLst>
          </p:cNvPr>
          <p:cNvSpPr/>
          <p:nvPr/>
        </p:nvSpPr>
        <p:spPr>
          <a:xfrm>
            <a:off x="5279249" y="3049528"/>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55" name="Straight Arrow Connector 54">
            <a:extLst>
              <a:ext uri="{FF2B5EF4-FFF2-40B4-BE49-F238E27FC236}">
                <a16:creationId xmlns:a16="http://schemas.microsoft.com/office/drawing/2014/main" id="{87D608AD-10FF-F84E-EDD0-3F7557315AE6}"/>
              </a:ext>
            </a:extLst>
          </p:cNvPr>
          <p:cNvCxnSpPr>
            <a:cxnSpLocks/>
          </p:cNvCxnSpPr>
          <p:nvPr/>
        </p:nvCxnSpPr>
        <p:spPr>
          <a:xfrm>
            <a:off x="6889932" y="3997896"/>
            <a:ext cx="0" cy="767443"/>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0867440-2A35-60D5-A5F3-4BDB59B64951}"/>
              </a:ext>
            </a:extLst>
          </p:cNvPr>
          <p:cNvSpPr txBox="1"/>
          <p:nvPr/>
        </p:nvSpPr>
        <p:spPr>
          <a:xfrm>
            <a:off x="6359966" y="3622154"/>
            <a:ext cx="830677" cy="400110"/>
          </a:xfrm>
          <a:prstGeom prst="rect">
            <a:avLst/>
          </a:prstGeom>
          <a:noFill/>
        </p:spPr>
        <p:txBody>
          <a:bodyPr wrap="none" rtlCol="0">
            <a:spAutoFit/>
          </a:bodyPr>
          <a:lstStyle/>
          <a:p>
            <a:r>
              <a:rPr lang="en-US" sz="2000" b="1" dirty="0">
                <a:solidFill>
                  <a:srgbClr val="C00000"/>
                </a:solidFill>
                <a:latin typeface="Calibri" panose="020F0502020204030204" pitchFamily="34" charset="0"/>
                <a:cs typeface="Calibri" panose="020F0502020204030204" pitchFamily="34" charset="0"/>
              </a:rPr>
              <a:t>41.1%</a:t>
            </a:r>
          </a:p>
        </p:txBody>
      </p:sp>
      <p:cxnSp>
        <p:nvCxnSpPr>
          <p:cNvPr id="34" name="Straight Arrow Connector 33">
            <a:extLst>
              <a:ext uri="{FF2B5EF4-FFF2-40B4-BE49-F238E27FC236}">
                <a16:creationId xmlns:a16="http://schemas.microsoft.com/office/drawing/2014/main" id="{F5F7A38B-D96F-8663-14DF-4B4137A1A3FE}"/>
              </a:ext>
            </a:extLst>
          </p:cNvPr>
          <p:cNvCxnSpPr>
            <a:cxnSpLocks/>
          </p:cNvCxnSpPr>
          <p:nvPr/>
        </p:nvCxnSpPr>
        <p:spPr>
          <a:xfrm>
            <a:off x="2766780" y="4009581"/>
            <a:ext cx="0" cy="563708"/>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65C564A-4D78-B034-BE03-E00E48E8B16E}"/>
              </a:ext>
            </a:extLst>
          </p:cNvPr>
          <p:cNvCxnSpPr>
            <a:cxnSpLocks/>
          </p:cNvCxnSpPr>
          <p:nvPr/>
        </p:nvCxnSpPr>
        <p:spPr>
          <a:xfrm>
            <a:off x="5858137" y="4559221"/>
            <a:ext cx="0" cy="438702"/>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98283AE-BC0C-C72B-7A01-8660D9A8A5CE}"/>
              </a:ext>
            </a:extLst>
          </p:cNvPr>
          <p:cNvCxnSpPr>
            <a:cxnSpLocks/>
          </p:cNvCxnSpPr>
          <p:nvPr/>
        </p:nvCxnSpPr>
        <p:spPr>
          <a:xfrm>
            <a:off x="3789478" y="3566734"/>
            <a:ext cx="0" cy="149400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98A2A6D-2071-4B60-F831-7E8FBBADEB20}"/>
              </a:ext>
            </a:extLst>
          </p:cNvPr>
          <p:cNvCxnSpPr>
            <a:cxnSpLocks/>
          </p:cNvCxnSpPr>
          <p:nvPr/>
        </p:nvCxnSpPr>
        <p:spPr>
          <a:xfrm>
            <a:off x="4839631" y="4517855"/>
            <a:ext cx="0" cy="73874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E7423D1D-736A-ADA4-A452-C26ACAE898B6}"/>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10</a:t>
            </a:fld>
            <a:endParaRPr lang="en-CH"/>
          </a:p>
        </p:txBody>
      </p:sp>
    </p:spTree>
    <p:extLst>
      <p:ext uri="{BB962C8B-B14F-4D97-AF65-F5344CB8AC3E}">
        <p14:creationId xmlns:p14="http://schemas.microsoft.com/office/powerpoint/2010/main" val="419746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AB6EEC3A-11C0-6C83-5A3D-B221A63CC0FA}"/>
              </a:ext>
            </a:extLst>
          </p:cNvPr>
          <p:cNvPicPr>
            <a:picLocks noChangeAspect="1"/>
          </p:cNvPicPr>
          <p:nvPr/>
        </p:nvPicPr>
        <p:blipFill rotWithShape="1">
          <a:blip r:embed="rId3">
            <a:extLst>
              <a:ext uri="{28A0092B-C50C-407E-A947-70E740481C1C}">
                <a14:useLocalDpi xmlns:a14="http://schemas.microsoft.com/office/drawing/2010/main" val="0"/>
              </a:ext>
            </a:extLst>
          </a:blip>
          <a:srcRect r="49140" b="14883"/>
          <a:stretch/>
        </p:blipFill>
        <p:spPr>
          <a:xfrm>
            <a:off x="176346" y="3693252"/>
            <a:ext cx="4352989" cy="2581094"/>
          </a:xfrm>
          <a:prstGeom prst="rect">
            <a:avLst/>
          </a:prstGeom>
        </p:spPr>
      </p:pic>
      <p:sp>
        <p:nvSpPr>
          <p:cNvPr id="4" name="Title 3">
            <a:extLst>
              <a:ext uri="{FF2B5EF4-FFF2-40B4-BE49-F238E27FC236}">
                <a16:creationId xmlns:a16="http://schemas.microsoft.com/office/drawing/2014/main" id="{2891FD26-D123-2742-AB67-D15FA137121B}"/>
              </a:ext>
            </a:extLst>
          </p:cNvPr>
          <p:cNvSpPr>
            <a:spLocks noGrp="1"/>
          </p:cNvSpPr>
          <p:nvPr>
            <p:ph type="title"/>
          </p:nvPr>
        </p:nvSpPr>
        <p:spPr/>
        <p:txBody>
          <a:bodyPr/>
          <a:lstStyle/>
          <a:p>
            <a:r>
              <a:rPr lang="en-US" dirty="0"/>
              <a:t>Lack of Adaptivity</a:t>
            </a:r>
          </a:p>
        </p:txBody>
      </p:sp>
      <p:sp>
        <p:nvSpPr>
          <p:cNvPr id="5" name="Content Placeholder 4">
            <a:extLst>
              <a:ext uri="{FF2B5EF4-FFF2-40B4-BE49-F238E27FC236}">
                <a16:creationId xmlns:a16="http://schemas.microsoft.com/office/drawing/2014/main" id="{E862D879-678B-8D4D-B9F2-D6FC52056B62}"/>
              </a:ext>
            </a:extLst>
          </p:cNvPr>
          <p:cNvSpPr>
            <a:spLocks noGrp="1"/>
          </p:cNvSpPr>
          <p:nvPr>
            <p:ph idx="1"/>
          </p:nvPr>
        </p:nvSpPr>
        <p:spPr/>
        <p:txBody>
          <a:bodyPr>
            <a:normAutofit/>
          </a:bodyPr>
          <a:lstStyle/>
          <a:p>
            <a:pPr marL="0" indent="0">
              <a:buNone/>
            </a:pPr>
            <a:r>
              <a:rPr lang="en-US" sz="3200" b="1" dirty="0">
                <a:solidFill>
                  <a:schemeClr val="accent1"/>
                </a:solidFill>
              </a:rPr>
              <a:t>Changes in Device Types and Configurations </a:t>
            </a:r>
          </a:p>
          <a:p>
            <a:pPr marL="0" indent="0">
              <a:buNone/>
            </a:pPr>
            <a:endParaRPr lang="en-US" b="1" dirty="0"/>
          </a:p>
          <a:p>
            <a:pPr marL="0" indent="0">
              <a:buNone/>
            </a:pPr>
            <a:r>
              <a:rPr lang="en-US" sz="3000" dirty="0">
                <a:latin typeface="Calibri" panose="020F0502020204030204" pitchFamily="34" charset="0"/>
                <a:cs typeface="Calibri" panose="020F0502020204030204" pitchFamily="34" charset="0"/>
              </a:rPr>
              <a:t>Do not consider </a:t>
            </a:r>
            <a:r>
              <a:rPr lang="en-US" sz="3000" b="1" dirty="0">
                <a:solidFill>
                  <a:srgbClr val="C00000"/>
                </a:solidFill>
                <a:latin typeface="Calibri" panose="020F0502020204030204" pitchFamily="34" charset="0"/>
                <a:cs typeface="Calibri" panose="020F0502020204030204" pitchFamily="34" charset="0"/>
              </a:rPr>
              <a:t>underlying storage device characteristics </a:t>
            </a:r>
            <a:r>
              <a:rPr lang="en-US" sz="3000" dirty="0">
                <a:latin typeface="Calibri" panose="020F0502020204030204" pitchFamily="34" charset="0"/>
                <a:cs typeface="Calibri" panose="020F0502020204030204" pitchFamily="34" charset="0"/>
              </a:rPr>
              <a:t>(e.g., changes in the level asymmetry in read/write latencies, garbage collection)</a:t>
            </a:r>
          </a:p>
        </p:txBody>
      </p:sp>
      <p:sp>
        <p:nvSpPr>
          <p:cNvPr id="34" name="TextBox 33">
            <a:extLst>
              <a:ext uri="{FF2B5EF4-FFF2-40B4-BE49-F238E27FC236}">
                <a16:creationId xmlns:a16="http://schemas.microsoft.com/office/drawing/2014/main" id="{6EF82587-BA9F-36E6-BE4E-A24AE309073D}"/>
              </a:ext>
            </a:extLst>
          </p:cNvPr>
          <p:cNvSpPr txBox="1"/>
          <p:nvPr/>
        </p:nvSpPr>
        <p:spPr>
          <a:xfrm>
            <a:off x="641268" y="6270918"/>
            <a:ext cx="4128277" cy="369332"/>
          </a:xfrm>
          <a:prstGeom prst="rect">
            <a:avLst/>
          </a:prstGeom>
          <a:noFill/>
        </p:spPr>
        <p:txBody>
          <a:bodyPr wrap="square">
            <a:spAutoFit/>
          </a:bodyPr>
          <a:lstStyle/>
          <a:p>
            <a:pPr algn="ctr"/>
            <a:r>
              <a:rPr lang="en-US" b="1" dirty="0"/>
              <a:t>HSS Configuration 1</a:t>
            </a:r>
          </a:p>
        </p:txBody>
      </p:sp>
      <p:sp>
        <p:nvSpPr>
          <p:cNvPr id="27" name="TextBox 26">
            <a:extLst>
              <a:ext uri="{FF2B5EF4-FFF2-40B4-BE49-F238E27FC236}">
                <a16:creationId xmlns:a16="http://schemas.microsoft.com/office/drawing/2014/main" id="{3445C93C-8265-C660-C159-A6369D3422F7}"/>
              </a:ext>
            </a:extLst>
          </p:cNvPr>
          <p:cNvSpPr txBox="1"/>
          <p:nvPr/>
        </p:nvSpPr>
        <p:spPr>
          <a:xfrm>
            <a:off x="2248103" y="3536291"/>
            <a:ext cx="780482" cy="369332"/>
          </a:xfrm>
          <a:prstGeom prst="rect">
            <a:avLst/>
          </a:prstGeom>
          <a:noFill/>
        </p:spPr>
        <p:txBody>
          <a:bodyPr wrap="square">
            <a:spAutoFit/>
          </a:bodyPr>
          <a:lstStyle/>
          <a:p>
            <a:r>
              <a:rPr lang="en-US" dirty="0"/>
              <a:t>CDE</a:t>
            </a:r>
          </a:p>
        </p:txBody>
      </p:sp>
      <p:sp>
        <p:nvSpPr>
          <p:cNvPr id="32" name="TextBox 31">
            <a:extLst>
              <a:ext uri="{FF2B5EF4-FFF2-40B4-BE49-F238E27FC236}">
                <a16:creationId xmlns:a16="http://schemas.microsoft.com/office/drawing/2014/main" id="{68A2CF02-85EC-8E6B-9883-5C6C8A03BA7D}"/>
              </a:ext>
            </a:extLst>
          </p:cNvPr>
          <p:cNvSpPr txBox="1"/>
          <p:nvPr/>
        </p:nvSpPr>
        <p:spPr>
          <a:xfrm>
            <a:off x="2926040" y="3543232"/>
            <a:ext cx="1116203" cy="369332"/>
          </a:xfrm>
          <a:prstGeom prst="rect">
            <a:avLst/>
          </a:prstGeom>
          <a:noFill/>
        </p:spPr>
        <p:txBody>
          <a:bodyPr wrap="square">
            <a:spAutoFit/>
          </a:bodyPr>
          <a:lstStyle/>
          <a:p>
            <a:r>
              <a:rPr lang="en-US" dirty="0"/>
              <a:t>RNN-HSS</a:t>
            </a:r>
          </a:p>
        </p:txBody>
      </p:sp>
      <p:sp>
        <p:nvSpPr>
          <p:cNvPr id="33" name="TextBox 32">
            <a:extLst>
              <a:ext uri="{FF2B5EF4-FFF2-40B4-BE49-F238E27FC236}">
                <a16:creationId xmlns:a16="http://schemas.microsoft.com/office/drawing/2014/main" id="{C494B6B5-B4E7-F117-A4E9-374C1CA1FF1C}"/>
              </a:ext>
            </a:extLst>
          </p:cNvPr>
          <p:cNvSpPr txBox="1"/>
          <p:nvPr/>
        </p:nvSpPr>
        <p:spPr>
          <a:xfrm>
            <a:off x="4073791" y="3556092"/>
            <a:ext cx="1116203" cy="369332"/>
          </a:xfrm>
          <a:prstGeom prst="rect">
            <a:avLst/>
          </a:prstGeom>
          <a:noFill/>
        </p:spPr>
        <p:txBody>
          <a:bodyPr wrap="square">
            <a:spAutoFit/>
          </a:bodyPr>
          <a:lstStyle/>
          <a:p>
            <a:r>
              <a:rPr lang="en-US" dirty="0"/>
              <a:t>Oracle</a:t>
            </a:r>
          </a:p>
        </p:txBody>
      </p:sp>
      <p:sp>
        <p:nvSpPr>
          <p:cNvPr id="36" name="Rectangle 35">
            <a:extLst>
              <a:ext uri="{FF2B5EF4-FFF2-40B4-BE49-F238E27FC236}">
                <a16:creationId xmlns:a16="http://schemas.microsoft.com/office/drawing/2014/main" id="{8CFCF272-4822-AC6F-51C4-C948E52454D8}"/>
              </a:ext>
            </a:extLst>
          </p:cNvPr>
          <p:cNvSpPr/>
          <p:nvPr/>
        </p:nvSpPr>
        <p:spPr>
          <a:xfrm>
            <a:off x="2047794" y="3615107"/>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Rectangle 39">
            <a:extLst>
              <a:ext uri="{FF2B5EF4-FFF2-40B4-BE49-F238E27FC236}">
                <a16:creationId xmlns:a16="http://schemas.microsoft.com/office/drawing/2014/main" id="{BCE2C15F-7FC1-8173-42BA-9883520E4B80}"/>
              </a:ext>
            </a:extLst>
          </p:cNvPr>
          <p:cNvSpPr/>
          <p:nvPr/>
        </p:nvSpPr>
        <p:spPr>
          <a:xfrm>
            <a:off x="2759606" y="3630607"/>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Rectangle 40">
            <a:extLst>
              <a:ext uri="{FF2B5EF4-FFF2-40B4-BE49-F238E27FC236}">
                <a16:creationId xmlns:a16="http://schemas.microsoft.com/office/drawing/2014/main" id="{151ADDC8-72A6-0FA1-7989-415F090590EC}"/>
              </a:ext>
            </a:extLst>
          </p:cNvPr>
          <p:cNvSpPr/>
          <p:nvPr/>
        </p:nvSpPr>
        <p:spPr>
          <a:xfrm>
            <a:off x="3913278" y="3645943"/>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Slide Number Placeholder 5">
            <a:extLst>
              <a:ext uri="{FF2B5EF4-FFF2-40B4-BE49-F238E27FC236}">
                <a16:creationId xmlns:a16="http://schemas.microsoft.com/office/drawing/2014/main" id="{763068F8-DEEB-5D2B-C896-728714BA1E4A}"/>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11</a:t>
            </a:fld>
            <a:endParaRPr lang="en-CH"/>
          </a:p>
        </p:txBody>
      </p:sp>
    </p:spTree>
    <p:extLst>
      <p:ext uri="{BB962C8B-B14F-4D97-AF65-F5344CB8AC3E}">
        <p14:creationId xmlns:p14="http://schemas.microsoft.com/office/powerpoint/2010/main" val="279521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7" grpId="0"/>
      <p:bldP spid="32" grpId="0"/>
      <p:bldP spid="33" grpId="0"/>
      <p:bldP spid="36" grpId="0" animBg="1"/>
      <p:bldP spid="40"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bar chart&#10;&#10;Description automatically generated">
            <a:extLst>
              <a:ext uri="{FF2B5EF4-FFF2-40B4-BE49-F238E27FC236}">
                <a16:creationId xmlns:a16="http://schemas.microsoft.com/office/drawing/2014/main" id="{0C1D4BB8-BCB9-DD5F-1D72-84766465664B}"/>
              </a:ext>
            </a:extLst>
          </p:cNvPr>
          <p:cNvPicPr>
            <a:picLocks noChangeAspect="1"/>
          </p:cNvPicPr>
          <p:nvPr/>
        </p:nvPicPr>
        <p:blipFill rotWithShape="1">
          <a:blip r:embed="rId3">
            <a:extLst>
              <a:ext uri="{28A0092B-C50C-407E-A947-70E740481C1C}">
                <a14:useLocalDpi xmlns:a14="http://schemas.microsoft.com/office/drawing/2010/main" val="0"/>
              </a:ext>
            </a:extLst>
          </a:blip>
          <a:srcRect r="48693" b="15557"/>
          <a:stretch/>
        </p:blipFill>
        <p:spPr>
          <a:xfrm>
            <a:off x="176347" y="3690865"/>
            <a:ext cx="4395654" cy="2563200"/>
          </a:xfrm>
          <a:prstGeom prst="rect">
            <a:avLst/>
          </a:prstGeom>
        </p:spPr>
      </p:pic>
      <p:sp>
        <p:nvSpPr>
          <p:cNvPr id="4" name="Title 3">
            <a:extLst>
              <a:ext uri="{FF2B5EF4-FFF2-40B4-BE49-F238E27FC236}">
                <a16:creationId xmlns:a16="http://schemas.microsoft.com/office/drawing/2014/main" id="{2891FD26-D123-2742-AB67-D15FA137121B}"/>
              </a:ext>
            </a:extLst>
          </p:cNvPr>
          <p:cNvSpPr>
            <a:spLocks noGrp="1"/>
          </p:cNvSpPr>
          <p:nvPr>
            <p:ph type="title"/>
          </p:nvPr>
        </p:nvSpPr>
        <p:spPr/>
        <p:txBody>
          <a:bodyPr/>
          <a:lstStyle/>
          <a:p>
            <a:r>
              <a:rPr lang="en-US" dirty="0"/>
              <a:t>Lack of Adaptivity</a:t>
            </a:r>
          </a:p>
        </p:txBody>
      </p:sp>
      <p:sp>
        <p:nvSpPr>
          <p:cNvPr id="5" name="Content Placeholder 4">
            <a:extLst>
              <a:ext uri="{FF2B5EF4-FFF2-40B4-BE49-F238E27FC236}">
                <a16:creationId xmlns:a16="http://schemas.microsoft.com/office/drawing/2014/main" id="{E862D879-678B-8D4D-B9F2-D6FC52056B62}"/>
              </a:ext>
            </a:extLst>
          </p:cNvPr>
          <p:cNvSpPr>
            <a:spLocks noGrp="1"/>
          </p:cNvSpPr>
          <p:nvPr>
            <p:ph idx="1"/>
          </p:nvPr>
        </p:nvSpPr>
        <p:spPr/>
        <p:txBody>
          <a:bodyPr>
            <a:normAutofit/>
          </a:bodyPr>
          <a:lstStyle/>
          <a:p>
            <a:pPr marL="0" indent="0">
              <a:buNone/>
            </a:pPr>
            <a:r>
              <a:rPr lang="en-US" sz="3200" b="1" dirty="0">
                <a:solidFill>
                  <a:schemeClr val="accent1"/>
                </a:solidFill>
              </a:rPr>
              <a:t>Changes in Device Types and Configurations </a:t>
            </a:r>
          </a:p>
          <a:p>
            <a:pPr marL="0" indent="0">
              <a:buNone/>
            </a:pPr>
            <a:endParaRPr lang="en-US" b="1" dirty="0"/>
          </a:p>
          <a:p>
            <a:pPr marL="0" indent="0">
              <a:buNone/>
            </a:pPr>
            <a:r>
              <a:rPr lang="en-US" sz="3000" dirty="0">
                <a:latin typeface="Calibri" panose="020F0502020204030204" pitchFamily="34" charset="0"/>
                <a:cs typeface="Calibri" panose="020F0502020204030204" pitchFamily="34" charset="0"/>
              </a:rPr>
              <a:t>Do not consider </a:t>
            </a:r>
            <a:r>
              <a:rPr lang="en-US" sz="3000" b="1" dirty="0">
                <a:solidFill>
                  <a:srgbClr val="C00000"/>
                </a:solidFill>
                <a:latin typeface="Calibri" panose="020F0502020204030204" pitchFamily="34" charset="0"/>
                <a:cs typeface="Calibri" panose="020F0502020204030204" pitchFamily="34" charset="0"/>
              </a:rPr>
              <a:t>underlying storage device characteristics </a:t>
            </a:r>
            <a:r>
              <a:rPr lang="en-US" sz="3000" dirty="0">
                <a:latin typeface="Calibri" panose="020F0502020204030204" pitchFamily="34" charset="0"/>
                <a:cs typeface="Calibri" panose="020F0502020204030204" pitchFamily="34" charset="0"/>
              </a:rPr>
              <a:t>(e.g., changes in the level asymmetry in read/write latencies, garbage collection)</a:t>
            </a:r>
          </a:p>
        </p:txBody>
      </p:sp>
      <p:sp>
        <p:nvSpPr>
          <p:cNvPr id="34" name="TextBox 33">
            <a:extLst>
              <a:ext uri="{FF2B5EF4-FFF2-40B4-BE49-F238E27FC236}">
                <a16:creationId xmlns:a16="http://schemas.microsoft.com/office/drawing/2014/main" id="{6EF82587-BA9F-36E6-BE4E-A24AE309073D}"/>
              </a:ext>
            </a:extLst>
          </p:cNvPr>
          <p:cNvSpPr txBox="1"/>
          <p:nvPr/>
        </p:nvSpPr>
        <p:spPr>
          <a:xfrm>
            <a:off x="641268" y="6270918"/>
            <a:ext cx="4128277" cy="369332"/>
          </a:xfrm>
          <a:prstGeom prst="rect">
            <a:avLst/>
          </a:prstGeom>
          <a:noFill/>
        </p:spPr>
        <p:txBody>
          <a:bodyPr wrap="square">
            <a:spAutoFit/>
          </a:bodyPr>
          <a:lstStyle/>
          <a:p>
            <a:pPr algn="ctr"/>
            <a:r>
              <a:rPr lang="en-US" b="1" dirty="0"/>
              <a:t>HSS Configuration 1</a:t>
            </a:r>
          </a:p>
        </p:txBody>
      </p:sp>
      <p:sp>
        <p:nvSpPr>
          <p:cNvPr id="32" name="Rectangle 31">
            <a:extLst>
              <a:ext uri="{FF2B5EF4-FFF2-40B4-BE49-F238E27FC236}">
                <a16:creationId xmlns:a16="http://schemas.microsoft.com/office/drawing/2014/main" id="{2DF75292-7330-81AD-041A-197C415364A3}"/>
              </a:ext>
            </a:extLst>
          </p:cNvPr>
          <p:cNvSpPr/>
          <p:nvPr/>
        </p:nvSpPr>
        <p:spPr>
          <a:xfrm>
            <a:off x="811901" y="3615108"/>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TextBox 32">
            <a:extLst>
              <a:ext uri="{FF2B5EF4-FFF2-40B4-BE49-F238E27FC236}">
                <a16:creationId xmlns:a16="http://schemas.microsoft.com/office/drawing/2014/main" id="{C170B7F1-BF57-387C-EF6E-F27117177578}"/>
              </a:ext>
            </a:extLst>
          </p:cNvPr>
          <p:cNvSpPr txBox="1"/>
          <p:nvPr/>
        </p:nvSpPr>
        <p:spPr>
          <a:xfrm>
            <a:off x="983263" y="3527130"/>
            <a:ext cx="1125790" cy="369332"/>
          </a:xfrm>
          <a:prstGeom prst="rect">
            <a:avLst/>
          </a:prstGeom>
          <a:noFill/>
        </p:spPr>
        <p:txBody>
          <a:bodyPr wrap="square">
            <a:spAutoFit/>
          </a:bodyPr>
          <a:lstStyle/>
          <a:p>
            <a:r>
              <a:rPr lang="en-US" dirty="0"/>
              <a:t>Slow-Only</a:t>
            </a:r>
          </a:p>
        </p:txBody>
      </p:sp>
      <p:sp>
        <p:nvSpPr>
          <p:cNvPr id="36" name="TextBox 35">
            <a:extLst>
              <a:ext uri="{FF2B5EF4-FFF2-40B4-BE49-F238E27FC236}">
                <a16:creationId xmlns:a16="http://schemas.microsoft.com/office/drawing/2014/main" id="{6F1C0A52-0281-8F93-7E11-B03FA139ADAD}"/>
              </a:ext>
            </a:extLst>
          </p:cNvPr>
          <p:cNvSpPr txBox="1"/>
          <p:nvPr/>
        </p:nvSpPr>
        <p:spPr>
          <a:xfrm>
            <a:off x="2248103" y="3536291"/>
            <a:ext cx="780482" cy="369332"/>
          </a:xfrm>
          <a:prstGeom prst="rect">
            <a:avLst/>
          </a:prstGeom>
          <a:noFill/>
        </p:spPr>
        <p:txBody>
          <a:bodyPr wrap="square">
            <a:spAutoFit/>
          </a:bodyPr>
          <a:lstStyle/>
          <a:p>
            <a:r>
              <a:rPr lang="en-US" dirty="0"/>
              <a:t>CDE</a:t>
            </a:r>
          </a:p>
        </p:txBody>
      </p:sp>
      <p:sp>
        <p:nvSpPr>
          <p:cNvPr id="40" name="TextBox 39">
            <a:extLst>
              <a:ext uri="{FF2B5EF4-FFF2-40B4-BE49-F238E27FC236}">
                <a16:creationId xmlns:a16="http://schemas.microsoft.com/office/drawing/2014/main" id="{478F271E-8691-5B54-019B-6AD8CE29EE68}"/>
              </a:ext>
            </a:extLst>
          </p:cNvPr>
          <p:cNvSpPr txBox="1"/>
          <p:nvPr/>
        </p:nvSpPr>
        <p:spPr>
          <a:xfrm>
            <a:off x="2926040" y="3543232"/>
            <a:ext cx="1116203" cy="369332"/>
          </a:xfrm>
          <a:prstGeom prst="rect">
            <a:avLst/>
          </a:prstGeom>
          <a:noFill/>
        </p:spPr>
        <p:txBody>
          <a:bodyPr wrap="square">
            <a:spAutoFit/>
          </a:bodyPr>
          <a:lstStyle/>
          <a:p>
            <a:r>
              <a:rPr lang="en-US" dirty="0"/>
              <a:t>RNN-HSS</a:t>
            </a:r>
          </a:p>
        </p:txBody>
      </p:sp>
      <p:sp>
        <p:nvSpPr>
          <p:cNvPr id="45" name="Rectangle 44">
            <a:extLst>
              <a:ext uri="{FF2B5EF4-FFF2-40B4-BE49-F238E27FC236}">
                <a16:creationId xmlns:a16="http://schemas.microsoft.com/office/drawing/2014/main" id="{0F5E4E36-C719-FF1A-7764-BE44FB538EE2}"/>
              </a:ext>
            </a:extLst>
          </p:cNvPr>
          <p:cNvSpPr/>
          <p:nvPr/>
        </p:nvSpPr>
        <p:spPr>
          <a:xfrm>
            <a:off x="2047794" y="3615107"/>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Rectangle 45">
            <a:extLst>
              <a:ext uri="{FF2B5EF4-FFF2-40B4-BE49-F238E27FC236}">
                <a16:creationId xmlns:a16="http://schemas.microsoft.com/office/drawing/2014/main" id="{3BCCFE4B-D97E-8DBC-8DD0-4390DDBF2836}"/>
              </a:ext>
            </a:extLst>
          </p:cNvPr>
          <p:cNvSpPr/>
          <p:nvPr/>
        </p:nvSpPr>
        <p:spPr>
          <a:xfrm>
            <a:off x="2759606" y="3630607"/>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TextBox 51">
            <a:extLst>
              <a:ext uri="{FF2B5EF4-FFF2-40B4-BE49-F238E27FC236}">
                <a16:creationId xmlns:a16="http://schemas.microsoft.com/office/drawing/2014/main" id="{E8881B33-AEF8-5A7C-96F9-CF568095E0F3}"/>
              </a:ext>
            </a:extLst>
          </p:cNvPr>
          <p:cNvSpPr txBox="1"/>
          <p:nvPr/>
        </p:nvSpPr>
        <p:spPr>
          <a:xfrm>
            <a:off x="4073791" y="3556092"/>
            <a:ext cx="1116203" cy="369332"/>
          </a:xfrm>
          <a:prstGeom prst="rect">
            <a:avLst/>
          </a:prstGeom>
          <a:noFill/>
        </p:spPr>
        <p:txBody>
          <a:bodyPr wrap="square">
            <a:spAutoFit/>
          </a:bodyPr>
          <a:lstStyle/>
          <a:p>
            <a:r>
              <a:rPr lang="en-US" dirty="0"/>
              <a:t>Oracle</a:t>
            </a:r>
          </a:p>
        </p:txBody>
      </p:sp>
      <p:sp>
        <p:nvSpPr>
          <p:cNvPr id="53" name="Rectangle 52">
            <a:extLst>
              <a:ext uri="{FF2B5EF4-FFF2-40B4-BE49-F238E27FC236}">
                <a16:creationId xmlns:a16="http://schemas.microsoft.com/office/drawing/2014/main" id="{81D3B71F-4849-1F3F-CEED-A6E342E8905A}"/>
              </a:ext>
            </a:extLst>
          </p:cNvPr>
          <p:cNvSpPr/>
          <p:nvPr/>
        </p:nvSpPr>
        <p:spPr>
          <a:xfrm>
            <a:off x="3913278" y="3645943"/>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A45DF9A8-0E21-E512-7B67-C962E13412A5}"/>
              </a:ext>
            </a:extLst>
          </p:cNvPr>
          <p:cNvSpPr/>
          <p:nvPr/>
        </p:nvSpPr>
        <p:spPr>
          <a:xfrm>
            <a:off x="2020084" y="3482175"/>
            <a:ext cx="3909983" cy="369332"/>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5">
            <a:extLst>
              <a:ext uri="{FF2B5EF4-FFF2-40B4-BE49-F238E27FC236}">
                <a16:creationId xmlns:a16="http://schemas.microsoft.com/office/drawing/2014/main" id="{0C828C9E-B1C0-8A52-52C9-95EEAA076986}"/>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12</a:t>
            </a:fld>
            <a:endParaRPr lang="en-CH"/>
          </a:p>
        </p:txBody>
      </p:sp>
    </p:spTree>
    <p:extLst>
      <p:ext uri="{BB962C8B-B14F-4D97-AF65-F5344CB8AC3E}">
        <p14:creationId xmlns:p14="http://schemas.microsoft.com/office/powerpoint/2010/main" val="772108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hart, bar chart&#10;&#10;Description automatically generated">
            <a:extLst>
              <a:ext uri="{FF2B5EF4-FFF2-40B4-BE49-F238E27FC236}">
                <a16:creationId xmlns:a16="http://schemas.microsoft.com/office/drawing/2014/main" id="{5F1F2EE1-3FC8-0EE3-B4F1-71F7A98385F7}"/>
              </a:ext>
            </a:extLst>
          </p:cNvPr>
          <p:cNvPicPr>
            <a:picLocks noChangeAspect="1"/>
          </p:cNvPicPr>
          <p:nvPr/>
        </p:nvPicPr>
        <p:blipFill rotWithShape="1">
          <a:blip r:embed="rId3">
            <a:extLst>
              <a:ext uri="{28A0092B-C50C-407E-A947-70E740481C1C}">
                <a14:useLocalDpi xmlns:a14="http://schemas.microsoft.com/office/drawing/2010/main" val="0"/>
              </a:ext>
            </a:extLst>
          </a:blip>
          <a:srcRect l="52170" b="17737"/>
          <a:stretch/>
        </p:blipFill>
        <p:spPr>
          <a:xfrm>
            <a:off x="4647313" y="3690866"/>
            <a:ext cx="4096861" cy="2496499"/>
          </a:xfrm>
          <a:prstGeom prst="rect">
            <a:avLst/>
          </a:prstGeom>
        </p:spPr>
      </p:pic>
      <p:pic>
        <p:nvPicPr>
          <p:cNvPr id="3" name="Picture 2" descr="Chart, bar chart&#10;&#10;Description automatically generated">
            <a:extLst>
              <a:ext uri="{FF2B5EF4-FFF2-40B4-BE49-F238E27FC236}">
                <a16:creationId xmlns:a16="http://schemas.microsoft.com/office/drawing/2014/main" id="{E708291B-C24D-8E67-C20C-2D8B1E46F74B}"/>
              </a:ext>
            </a:extLst>
          </p:cNvPr>
          <p:cNvPicPr>
            <a:picLocks noChangeAspect="1"/>
          </p:cNvPicPr>
          <p:nvPr/>
        </p:nvPicPr>
        <p:blipFill rotWithShape="1">
          <a:blip r:embed="rId3">
            <a:extLst>
              <a:ext uri="{28A0092B-C50C-407E-A947-70E740481C1C}">
                <a14:useLocalDpi xmlns:a14="http://schemas.microsoft.com/office/drawing/2010/main" val="0"/>
              </a:ext>
            </a:extLst>
          </a:blip>
          <a:srcRect r="47830" b="17737"/>
          <a:stretch/>
        </p:blipFill>
        <p:spPr>
          <a:xfrm>
            <a:off x="178665" y="3690866"/>
            <a:ext cx="4468649" cy="2496499"/>
          </a:xfrm>
          <a:prstGeom prst="rect">
            <a:avLst/>
          </a:prstGeom>
        </p:spPr>
      </p:pic>
      <p:sp>
        <p:nvSpPr>
          <p:cNvPr id="4" name="Title 3">
            <a:extLst>
              <a:ext uri="{FF2B5EF4-FFF2-40B4-BE49-F238E27FC236}">
                <a16:creationId xmlns:a16="http://schemas.microsoft.com/office/drawing/2014/main" id="{2891FD26-D123-2742-AB67-D15FA137121B}"/>
              </a:ext>
            </a:extLst>
          </p:cNvPr>
          <p:cNvSpPr>
            <a:spLocks noGrp="1"/>
          </p:cNvSpPr>
          <p:nvPr>
            <p:ph type="title"/>
          </p:nvPr>
        </p:nvSpPr>
        <p:spPr/>
        <p:txBody>
          <a:bodyPr/>
          <a:lstStyle/>
          <a:p>
            <a:r>
              <a:rPr lang="en-US" dirty="0"/>
              <a:t>Lack of Adaptivity</a:t>
            </a:r>
          </a:p>
        </p:txBody>
      </p:sp>
      <p:sp>
        <p:nvSpPr>
          <p:cNvPr id="5" name="Content Placeholder 4">
            <a:extLst>
              <a:ext uri="{FF2B5EF4-FFF2-40B4-BE49-F238E27FC236}">
                <a16:creationId xmlns:a16="http://schemas.microsoft.com/office/drawing/2014/main" id="{E862D879-678B-8D4D-B9F2-D6FC52056B62}"/>
              </a:ext>
            </a:extLst>
          </p:cNvPr>
          <p:cNvSpPr>
            <a:spLocks noGrp="1"/>
          </p:cNvSpPr>
          <p:nvPr>
            <p:ph idx="1"/>
          </p:nvPr>
        </p:nvSpPr>
        <p:spPr/>
        <p:txBody>
          <a:bodyPr>
            <a:normAutofit/>
          </a:bodyPr>
          <a:lstStyle/>
          <a:p>
            <a:pPr marL="0" indent="0">
              <a:buNone/>
            </a:pPr>
            <a:r>
              <a:rPr lang="en-US" sz="3200" b="1" dirty="0">
                <a:solidFill>
                  <a:schemeClr val="accent1"/>
                </a:solidFill>
              </a:rPr>
              <a:t>Changes in Device Types and Configurations </a:t>
            </a:r>
          </a:p>
          <a:p>
            <a:pPr marL="0" indent="0">
              <a:buNone/>
            </a:pPr>
            <a:endParaRPr lang="en-US" b="1" dirty="0"/>
          </a:p>
          <a:p>
            <a:pPr marL="0" indent="0">
              <a:buNone/>
            </a:pPr>
            <a:r>
              <a:rPr lang="en-US" sz="3000" dirty="0">
                <a:latin typeface="Calibri" panose="020F0502020204030204" pitchFamily="34" charset="0"/>
                <a:cs typeface="Calibri" panose="020F0502020204030204" pitchFamily="34" charset="0"/>
              </a:rPr>
              <a:t>Do not consider </a:t>
            </a:r>
            <a:r>
              <a:rPr lang="en-US" sz="3000" b="1" dirty="0">
                <a:solidFill>
                  <a:srgbClr val="C00000"/>
                </a:solidFill>
                <a:latin typeface="Calibri" panose="020F0502020204030204" pitchFamily="34" charset="0"/>
                <a:cs typeface="Calibri" panose="020F0502020204030204" pitchFamily="34" charset="0"/>
              </a:rPr>
              <a:t>underlying storage device characteristics </a:t>
            </a:r>
            <a:r>
              <a:rPr lang="en-US" sz="3000" dirty="0">
                <a:latin typeface="Calibri" panose="020F0502020204030204" pitchFamily="34" charset="0"/>
                <a:cs typeface="Calibri" panose="020F0502020204030204" pitchFamily="34" charset="0"/>
              </a:rPr>
              <a:t>(e.g., changes in the level asymmetry in read/write latencies, garbage collection)</a:t>
            </a:r>
          </a:p>
        </p:txBody>
      </p:sp>
      <p:sp>
        <p:nvSpPr>
          <p:cNvPr id="34" name="TextBox 33">
            <a:extLst>
              <a:ext uri="{FF2B5EF4-FFF2-40B4-BE49-F238E27FC236}">
                <a16:creationId xmlns:a16="http://schemas.microsoft.com/office/drawing/2014/main" id="{6EF82587-BA9F-36E6-BE4E-A24AE309073D}"/>
              </a:ext>
            </a:extLst>
          </p:cNvPr>
          <p:cNvSpPr txBox="1"/>
          <p:nvPr/>
        </p:nvSpPr>
        <p:spPr>
          <a:xfrm>
            <a:off x="641268" y="6270918"/>
            <a:ext cx="4128277" cy="369332"/>
          </a:xfrm>
          <a:prstGeom prst="rect">
            <a:avLst/>
          </a:prstGeom>
          <a:noFill/>
        </p:spPr>
        <p:txBody>
          <a:bodyPr wrap="square">
            <a:spAutoFit/>
          </a:bodyPr>
          <a:lstStyle/>
          <a:p>
            <a:pPr algn="ctr"/>
            <a:r>
              <a:rPr lang="en-US" b="1" dirty="0"/>
              <a:t>HSS Configuration 1</a:t>
            </a:r>
          </a:p>
        </p:txBody>
      </p:sp>
      <p:sp>
        <p:nvSpPr>
          <p:cNvPr id="35" name="TextBox 34">
            <a:extLst>
              <a:ext uri="{FF2B5EF4-FFF2-40B4-BE49-F238E27FC236}">
                <a16:creationId xmlns:a16="http://schemas.microsoft.com/office/drawing/2014/main" id="{0935FD46-6B02-9991-0F6E-15C85544B2C5}"/>
              </a:ext>
            </a:extLst>
          </p:cNvPr>
          <p:cNvSpPr txBox="1"/>
          <p:nvPr/>
        </p:nvSpPr>
        <p:spPr>
          <a:xfrm>
            <a:off x="4935336" y="6288998"/>
            <a:ext cx="4128277" cy="369332"/>
          </a:xfrm>
          <a:prstGeom prst="rect">
            <a:avLst/>
          </a:prstGeom>
          <a:noFill/>
        </p:spPr>
        <p:txBody>
          <a:bodyPr wrap="square">
            <a:spAutoFit/>
          </a:bodyPr>
          <a:lstStyle/>
          <a:p>
            <a:pPr algn="ctr"/>
            <a:r>
              <a:rPr lang="en-US" b="1" dirty="0"/>
              <a:t>HSS Configuration 2</a:t>
            </a:r>
          </a:p>
        </p:txBody>
      </p:sp>
      <p:sp>
        <p:nvSpPr>
          <p:cNvPr id="18" name="Arc 17">
            <a:extLst>
              <a:ext uri="{FF2B5EF4-FFF2-40B4-BE49-F238E27FC236}">
                <a16:creationId xmlns:a16="http://schemas.microsoft.com/office/drawing/2014/main" id="{8FBE1209-FF2E-BA36-3CE8-047511168520}"/>
              </a:ext>
            </a:extLst>
          </p:cNvPr>
          <p:cNvSpPr/>
          <p:nvPr/>
        </p:nvSpPr>
        <p:spPr>
          <a:xfrm rot="15896661">
            <a:off x="867994" y="4324243"/>
            <a:ext cx="633165" cy="154919"/>
          </a:xfrm>
          <a:prstGeom prst="arc">
            <a:avLst>
              <a:gd name="adj1" fmla="val 12360271"/>
              <a:gd name="adj2" fmla="val 5584543"/>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24" name="Arc 23">
            <a:extLst>
              <a:ext uri="{FF2B5EF4-FFF2-40B4-BE49-F238E27FC236}">
                <a16:creationId xmlns:a16="http://schemas.microsoft.com/office/drawing/2014/main" id="{7893B59A-F1E2-E53B-C7AC-578AB8AB23BE}"/>
              </a:ext>
            </a:extLst>
          </p:cNvPr>
          <p:cNvSpPr/>
          <p:nvPr/>
        </p:nvSpPr>
        <p:spPr>
          <a:xfrm rot="15896661">
            <a:off x="1578814" y="4071733"/>
            <a:ext cx="633165" cy="154919"/>
          </a:xfrm>
          <a:prstGeom prst="arc">
            <a:avLst>
              <a:gd name="adj1" fmla="val 12360271"/>
              <a:gd name="adj2" fmla="val 5584543"/>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26" name="Arc 25">
            <a:extLst>
              <a:ext uri="{FF2B5EF4-FFF2-40B4-BE49-F238E27FC236}">
                <a16:creationId xmlns:a16="http://schemas.microsoft.com/office/drawing/2014/main" id="{31014DC2-FE1E-7CDE-198A-0458A35572F2}"/>
              </a:ext>
            </a:extLst>
          </p:cNvPr>
          <p:cNvSpPr/>
          <p:nvPr/>
        </p:nvSpPr>
        <p:spPr>
          <a:xfrm rot="5703339" flipH="1">
            <a:off x="5076983" y="4511768"/>
            <a:ext cx="633165" cy="154919"/>
          </a:xfrm>
          <a:prstGeom prst="arc">
            <a:avLst>
              <a:gd name="adj1" fmla="val 12360271"/>
              <a:gd name="adj2" fmla="val 5584543"/>
            </a:avLst>
          </a:prstGeom>
          <a:ln w="381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58" name="Rectangle 57">
            <a:extLst>
              <a:ext uri="{FF2B5EF4-FFF2-40B4-BE49-F238E27FC236}">
                <a16:creationId xmlns:a16="http://schemas.microsoft.com/office/drawing/2014/main" id="{313F96D4-8A21-6359-6319-E6EDF3C4B418}"/>
              </a:ext>
            </a:extLst>
          </p:cNvPr>
          <p:cNvSpPr/>
          <p:nvPr/>
        </p:nvSpPr>
        <p:spPr>
          <a:xfrm>
            <a:off x="811901" y="3615108"/>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 name="TextBox 58">
            <a:extLst>
              <a:ext uri="{FF2B5EF4-FFF2-40B4-BE49-F238E27FC236}">
                <a16:creationId xmlns:a16="http://schemas.microsoft.com/office/drawing/2014/main" id="{EA43A35E-8D3E-A8E8-1F6E-EC66214AFE77}"/>
              </a:ext>
            </a:extLst>
          </p:cNvPr>
          <p:cNvSpPr txBox="1"/>
          <p:nvPr/>
        </p:nvSpPr>
        <p:spPr>
          <a:xfrm>
            <a:off x="983263" y="3527130"/>
            <a:ext cx="1125790" cy="369332"/>
          </a:xfrm>
          <a:prstGeom prst="rect">
            <a:avLst/>
          </a:prstGeom>
          <a:noFill/>
        </p:spPr>
        <p:txBody>
          <a:bodyPr wrap="square">
            <a:spAutoFit/>
          </a:bodyPr>
          <a:lstStyle/>
          <a:p>
            <a:r>
              <a:rPr lang="en-US" dirty="0"/>
              <a:t>Slow-Only</a:t>
            </a:r>
          </a:p>
        </p:txBody>
      </p:sp>
      <p:sp>
        <p:nvSpPr>
          <p:cNvPr id="60" name="TextBox 59">
            <a:extLst>
              <a:ext uri="{FF2B5EF4-FFF2-40B4-BE49-F238E27FC236}">
                <a16:creationId xmlns:a16="http://schemas.microsoft.com/office/drawing/2014/main" id="{F83E5882-5559-B924-DBC3-9D116D3BD300}"/>
              </a:ext>
            </a:extLst>
          </p:cNvPr>
          <p:cNvSpPr txBox="1"/>
          <p:nvPr/>
        </p:nvSpPr>
        <p:spPr>
          <a:xfrm>
            <a:off x="2248103" y="3536291"/>
            <a:ext cx="780482" cy="369332"/>
          </a:xfrm>
          <a:prstGeom prst="rect">
            <a:avLst/>
          </a:prstGeom>
          <a:noFill/>
        </p:spPr>
        <p:txBody>
          <a:bodyPr wrap="square">
            <a:spAutoFit/>
          </a:bodyPr>
          <a:lstStyle/>
          <a:p>
            <a:r>
              <a:rPr lang="en-US" dirty="0"/>
              <a:t>CDE</a:t>
            </a:r>
          </a:p>
        </p:txBody>
      </p:sp>
      <p:sp>
        <p:nvSpPr>
          <p:cNvPr id="61" name="TextBox 60">
            <a:extLst>
              <a:ext uri="{FF2B5EF4-FFF2-40B4-BE49-F238E27FC236}">
                <a16:creationId xmlns:a16="http://schemas.microsoft.com/office/drawing/2014/main" id="{B76AA59D-66C8-51A4-5E68-CB0251E93AF3}"/>
              </a:ext>
            </a:extLst>
          </p:cNvPr>
          <p:cNvSpPr txBox="1"/>
          <p:nvPr/>
        </p:nvSpPr>
        <p:spPr>
          <a:xfrm>
            <a:off x="2926040" y="3543232"/>
            <a:ext cx="1116203" cy="369332"/>
          </a:xfrm>
          <a:prstGeom prst="rect">
            <a:avLst/>
          </a:prstGeom>
          <a:noFill/>
        </p:spPr>
        <p:txBody>
          <a:bodyPr wrap="square">
            <a:spAutoFit/>
          </a:bodyPr>
          <a:lstStyle/>
          <a:p>
            <a:r>
              <a:rPr lang="en-US" dirty="0"/>
              <a:t>RNN-HSS</a:t>
            </a:r>
          </a:p>
        </p:txBody>
      </p:sp>
      <p:sp>
        <p:nvSpPr>
          <p:cNvPr id="63" name="Rectangle 62">
            <a:extLst>
              <a:ext uri="{FF2B5EF4-FFF2-40B4-BE49-F238E27FC236}">
                <a16:creationId xmlns:a16="http://schemas.microsoft.com/office/drawing/2014/main" id="{9398A5BF-2550-F948-4D38-E7204F48C49F}"/>
              </a:ext>
            </a:extLst>
          </p:cNvPr>
          <p:cNvSpPr/>
          <p:nvPr/>
        </p:nvSpPr>
        <p:spPr>
          <a:xfrm>
            <a:off x="2047794" y="3615107"/>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Rectangle 63">
            <a:extLst>
              <a:ext uri="{FF2B5EF4-FFF2-40B4-BE49-F238E27FC236}">
                <a16:creationId xmlns:a16="http://schemas.microsoft.com/office/drawing/2014/main" id="{3F118EA0-EA72-35E1-0C0B-06DFC63E0759}"/>
              </a:ext>
            </a:extLst>
          </p:cNvPr>
          <p:cNvSpPr/>
          <p:nvPr/>
        </p:nvSpPr>
        <p:spPr>
          <a:xfrm>
            <a:off x="2759606" y="3630607"/>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 name="Rectangle 65">
            <a:extLst>
              <a:ext uri="{FF2B5EF4-FFF2-40B4-BE49-F238E27FC236}">
                <a16:creationId xmlns:a16="http://schemas.microsoft.com/office/drawing/2014/main" id="{0B16D46A-810F-322A-828C-9D6E59FF707E}"/>
              </a:ext>
            </a:extLst>
          </p:cNvPr>
          <p:cNvSpPr/>
          <p:nvPr/>
        </p:nvSpPr>
        <p:spPr>
          <a:xfrm>
            <a:off x="5043350" y="3628962"/>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 name="TextBox 66">
            <a:extLst>
              <a:ext uri="{FF2B5EF4-FFF2-40B4-BE49-F238E27FC236}">
                <a16:creationId xmlns:a16="http://schemas.microsoft.com/office/drawing/2014/main" id="{45892850-D535-EA58-E463-FE58FB1B9118}"/>
              </a:ext>
            </a:extLst>
          </p:cNvPr>
          <p:cNvSpPr txBox="1"/>
          <p:nvPr/>
        </p:nvSpPr>
        <p:spPr>
          <a:xfrm>
            <a:off x="5214712" y="3540984"/>
            <a:ext cx="1125790" cy="369332"/>
          </a:xfrm>
          <a:prstGeom prst="rect">
            <a:avLst/>
          </a:prstGeom>
          <a:noFill/>
        </p:spPr>
        <p:txBody>
          <a:bodyPr wrap="square">
            <a:spAutoFit/>
          </a:bodyPr>
          <a:lstStyle/>
          <a:p>
            <a:r>
              <a:rPr lang="en-US" dirty="0"/>
              <a:t>Slow-Only</a:t>
            </a:r>
          </a:p>
        </p:txBody>
      </p:sp>
      <p:sp>
        <p:nvSpPr>
          <p:cNvPr id="68" name="TextBox 67">
            <a:extLst>
              <a:ext uri="{FF2B5EF4-FFF2-40B4-BE49-F238E27FC236}">
                <a16:creationId xmlns:a16="http://schemas.microsoft.com/office/drawing/2014/main" id="{C1409413-E56A-D28F-413B-48EA9D76F839}"/>
              </a:ext>
            </a:extLst>
          </p:cNvPr>
          <p:cNvSpPr txBox="1"/>
          <p:nvPr/>
        </p:nvSpPr>
        <p:spPr>
          <a:xfrm>
            <a:off x="6479552" y="3550145"/>
            <a:ext cx="780482" cy="369332"/>
          </a:xfrm>
          <a:prstGeom prst="rect">
            <a:avLst/>
          </a:prstGeom>
          <a:noFill/>
        </p:spPr>
        <p:txBody>
          <a:bodyPr wrap="square">
            <a:spAutoFit/>
          </a:bodyPr>
          <a:lstStyle/>
          <a:p>
            <a:r>
              <a:rPr lang="en-US" dirty="0"/>
              <a:t>CDE</a:t>
            </a:r>
          </a:p>
        </p:txBody>
      </p:sp>
      <p:sp>
        <p:nvSpPr>
          <p:cNvPr id="69" name="TextBox 68">
            <a:extLst>
              <a:ext uri="{FF2B5EF4-FFF2-40B4-BE49-F238E27FC236}">
                <a16:creationId xmlns:a16="http://schemas.microsoft.com/office/drawing/2014/main" id="{9413F716-3202-5440-1584-D892F5476A17}"/>
              </a:ext>
            </a:extLst>
          </p:cNvPr>
          <p:cNvSpPr txBox="1"/>
          <p:nvPr/>
        </p:nvSpPr>
        <p:spPr>
          <a:xfrm>
            <a:off x="7157489" y="3557086"/>
            <a:ext cx="1116203" cy="369332"/>
          </a:xfrm>
          <a:prstGeom prst="rect">
            <a:avLst/>
          </a:prstGeom>
          <a:noFill/>
        </p:spPr>
        <p:txBody>
          <a:bodyPr wrap="square">
            <a:spAutoFit/>
          </a:bodyPr>
          <a:lstStyle/>
          <a:p>
            <a:r>
              <a:rPr lang="en-US" dirty="0"/>
              <a:t>RNN-HSS</a:t>
            </a:r>
          </a:p>
        </p:txBody>
      </p:sp>
      <p:sp>
        <p:nvSpPr>
          <p:cNvPr id="71" name="Rectangle 70">
            <a:extLst>
              <a:ext uri="{FF2B5EF4-FFF2-40B4-BE49-F238E27FC236}">
                <a16:creationId xmlns:a16="http://schemas.microsoft.com/office/drawing/2014/main" id="{75C1A60B-38C2-0A73-40A6-75F418AD7AB8}"/>
              </a:ext>
            </a:extLst>
          </p:cNvPr>
          <p:cNvSpPr/>
          <p:nvPr/>
        </p:nvSpPr>
        <p:spPr>
          <a:xfrm>
            <a:off x="6279243" y="3628961"/>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Rectangle 71">
            <a:extLst>
              <a:ext uri="{FF2B5EF4-FFF2-40B4-BE49-F238E27FC236}">
                <a16:creationId xmlns:a16="http://schemas.microsoft.com/office/drawing/2014/main" id="{10133A57-256C-DF2A-E0A2-0527629AC488}"/>
              </a:ext>
            </a:extLst>
          </p:cNvPr>
          <p:cNvSpPr/>
          <p:nvPr/>
        </p:nvSpPr>
        <p:spPr>
          <a:xfrm>
            <a:off x="6991055" y="3644461"/>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 name="TextBox 73">
            <a:extLst>
              <a:ext uri="{FF2B5EF4-FFF2-40B4-BE49-F238E27FC236}">
                <a16:creationId xmlns:a16="http://schemas.microsoft.com/office/drawing/2014/main" id="{B7EA3E7D-B4E2-78FD-D03F-EA1F3E6D4C84}"/>
              </a:ext>
            </a:extLst>
          </p:cNvPr>
          <p:cNvSpPr txBox="1"/>
          <p:nvPr/>
        </p:nvSpPr>
        <p:spPr>
          <a:xfrm>
            <a:off x="8305908" y="3557086"/>
            <a:ext cx="1116203" cy="369332"/>
          </a:xfrm>
          <a:prstGeom prst="rect">
            <a:avLst/>
          </a:prstGeom>
          <a:noFill/>
        </p:spPr>
        <p:txBody>
          <a:bodyPr wrap="square">
            <a:spAutoFit/>
          </a:bodyPr>
          <a:lstStyle/>
          <a:p>
            <a:r>
              <a:rPr lang="en-US" dirty="0"/>
              <a:t>Oracle</a:t>
            </a:r>
          </a:p>
        </p:txBody>
      </p:sp>
      <p:sp>
        <p:nvSpPr>
          <p:cNvPr id="75" name="Rectangle 74">
            <a:extLst>
              <a:ext uri="{FF2B5EF4-FFF2-40B4-BE49-F238E27FC236}">
                <a16:creationId xmlns:a16="http://schemas.microsoft.com/office/drawing/2014/main" id="{212DB2D1-A1E5-A99C-1AC8-907D117618BA}"/>
              </a:ext>
            </a:extLst>
          </p:cNvPr>
          <p:cNvSpPr/>
          <p:nvPr/>
        </p:nvSpPr>
        <p:spPr>
          <a:xfrm>
            <a:off x="8145395" y="3646937"/>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 name="TextBox 75">
            <a:extLst>
              <a:ext uri="{FF2B5EF4-FFF2-40B4-BE49-F238E27FC236}">
                <a16:creationId xmlns:a16="http://schemas.microsoft.com/office/drawing/2014/main" id="{75C3628E-7D5A-CF57-DEA6-BFAFDDDD97D0}"/>
              </a:ext>
            </a:extLst>
          </p:cNvPr>
          <p:cNvSpPr txBox="1"/>
          <p:nvPr/>
        </p:nvSpPr>
        <p:spPr>
          <a:xfrm>
            <a:off x="4073791" y="3556092"/>
            <a:ext cx="1116203" cy="369332"/>
          </a:xfrm>
          <a:prstGeom prst="rect">
            <a:avLst/>
          </a:prstGeom>
          <a:noFill/>
        </p:spPr>
        <p:txBody>
          <a:bodyPr wrap="square">
            <a:spAutoFit/>
          </a:bodyPr>
          <a:lstStyle/>
          <a:p>
            <a:r>
              <a:rPr lang="en-US" dirty="0"/>
              <a:t>Oracle</a:t>
            </a:r>
          </a:p>
        </p:txBody>
      </p:sp>
      <p:sp>
        <p:nvSpPr>
          <p:cNvPr id="77" name="Rectangle 76">
            <a:extLst>
              <a:ext uri="{FF2B5EF4-FFF2-40B4-BE49-F238E27FC236}">
                <a16:creationId xmlns:a16="http://schemas.microsoft.com/office/drawing/2014/main" id="{2305224D-B6DC-49C9-C102-BF34FC348A01}"/>
              </a:ext>
            </a:extLst>
          </p:cNvPr>
          <p:cNvSpPr/>
          <p:nvPr/>
        </p:nvSpPr>
        <p:spPr>
          <a:xfrm>
            <a:off x="3913278" y="3645943"/>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 name="Arc 79">
            <a:extLst>
              <a:ext uri="{FF2B5EF4-FFF2-40B4-BE49-F238E27FC236}">
                <a16:creationId xmlns:a16="http://schemas.microsoft.com/office/drawing/2014/main" id="{676F5306-DCCE-C939-6825-234C7E0C92A6}"/>
              </a:ext>
            </a:extLst>
          </p:cNvPr>
          <p:cNvSpPr/>
          <p:nvPr/>
        </p:nvSpPr>
        <p:spPr>
          <a:xfrm rot="5703339" flipH="1">
            <a:off x="5791617" y="4352788"/>
            <a:ext cx="633165" cy="154919"/>
          </a:xfrm>
          <a:prstGeom prst="arc">
            <a:avLst>
              <a:gd name="adj1" fmla="val 12360271"/>
              <a:gd name="adj2" fmla="val 5584543"/>
            </a:avLst>
          </a:prstGeom>
          <a:ln w="381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29" name="Slide Number Placeholder 5">
            <a:extLst>
              <a:ext uri="{FF2B5EF4-FFF2-40B4-BE49-F238E27FC236}">
                <a16:creationId xmlns:a16="http://schemas.microsoft.com/office/drawing/2014/main" id="{F56BB1C2-B34C-F8AC-9099-CEB82A6F7DB6}"/>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13</a:t>
            </a:fld>
            <a:endParaRPr lang="en-CH"/>
          </a:p>
        </p:txBody>
      </p:sp>
    </p:spTree>
    <p:extLst>
      <p:ext uri="{BB962C8B-B14F-4D97-AF65-F5344CB8AC3E}">
        <p14:creationId xmlns:p14="http://schemas.microsoft.com/office/powerpoint/2010/main" val="334892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8" grpId="0" animBg="1"/>
      <p:bldP spid="24" grpId="0" animBg="1"/>
      <p:bldP spid="26" grpId="0" animBg="1"/>
      <p:bldP spid="66" grpId="0" animBg="1"/>
      <p:bldP spid="67" grpId="0"/>
      <p:bldP spid="68" grpId="0"/>
      <p:bldP spid="69" grpId="0"/>
      <p:bldP spid="71" grpId="0" animBg="1"/>
      <p:bldP spid="72" grpId="0" animBg="1"/>
      <p:bldP spid="74" grpId="0"/>
      <p:bldP spid="75" grpId="0" animBg="1"/>
      <p:bldP spid="8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a:extLst>
              <a:ext uri="{FF2B5EF4-FFF2-40B4-BE49-F238E27FC236}">
                <a16:creationId xmlns:a16="http://schemas.microsoft.com/office/drawing/2014/main" id="{29E0B728-D26D-C9B3-E948-BD29298DCF16}"/>
              </a:ext>
            </a:extLst>
          </p:cNvPr>
          <p:cNvSpPr/>
          <p:nvPr/>
        </p:nvSpPr>
        <p:spPr>
          <a:xfrm>
            <a:off x="478499" y="5078438"/>
            <a:ext cx="5065200" cy="1508852"/>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itle 3">
            <a:extLst>
              <a:ext uri="{FF2B5EF4-FFF2-40B4-BE49-F238E27FC236}">
                <a16:creationId xmlns:a16="http://schemas.microsoft.com/office/drawing/2014/main" id="{06929EC3-A52C-0741-B424-3E741A924C56}"/>
              </a:ext>
            </a:extLst>
          </p:cNvPr>
          <p:cNvSpPr>
            <a:spLocks noGrp="1"/>
          </p:cNvSpPr>
          <p:nvPr>
            <p:ph type="title"/>
          </p:nvPr>
        </p:nvSpPr>
        <p:spPr/>
        <p:txBody>
          <a:bodyPr/>
          <a:lstStyle/>
          <a:p>
            <a:r>
              <a:rPr lang="en-US" dirty="0"/>
              <a:t>Lack of Extensibility</a:t>
            </a:r>
          </a:p>
        </p:txBody>
      </p:sp>
      <p:sp>
        <p:nvSpPr>
          <p:cNvPr id="5" name="Content Placeholder 4">
            <a:extLst>
              <a:ext uri="{FF2B5EF4-FFF2-40B4-BE49-F238E27FC236}">
                <a16:creationId xmlns:a16="http://schemas.microsoft.com/office/drawing/2014/main" id="{5B0DD08B-192E-D847-8A82-F13FA8547121}"/>
              </a:ext>
            </a:extLst>
          </p:cNvPr>
          <p:cNvSpPr>
            <a:spLocks noGrp="1"/>
          </p:cNvSpPr>
          <p:nvPr>
            <p:ph idx="1"/>
          </p:nvPr>
        </p:nvSpPr>
        <p:spPr/>
        <p:txBody>
          <a:bodyPr/>
          <a:lstStyle/>
          <a:p>
            <a:pPr marL="0" indent="0" algn="just">
              <a:buNone/>
            </a:pPr>
            <a:r>
              <a:rPr lang="en-US" sz="3000" b="1" dirty="0">
                <a:solidFill>
                  <a:srgbClr val="C00000"/>
                </a:solidFill>
                <a:latin typeface="Calibri" panose="020F0502020204030204" pitchFamily="34" charset="0"/>
                <a:cs typeface="Calibri" panose="020F0502020204030204" pitchFamily="34" charset="0"/>
              </a:rPr>
              <a:t>Rigid techniques </a:t>
            </a:r>
            <a:r>
              <a:rPr lang="en-US" sz="3000" dirty="0">
                <a:latin typeface="Calibri" panose="020F0502020204030204" pitchFamily="34" charset="0"/>
                <a:cs typeface="Calibri" panose="020F0502020204030204" pitchFamily="34" charset="0"/>
              </a:rPr>
              <a:t>that require significant effort to accommodate more than two devices</a:t>
            </a:r>
          </a:p>
        </p:txBody>
      </p:sp>
      <p:sp>
        <p:nvSpPr>
          <p:cNvPr id="33" name="TextBox 32">
            <a:extLst>
              <a:ext uri="{FF2B5EF4-FFF2-40B4-BE49-F238E27FC236}">
                <a16:creationId xmlns:a16="http://schemas.microsoft.com/office/drawing/2014/main" id="{DD64D8E5-076A-FC49-A4A5-64526D0B56B1}"/>
              </a:ext>
            </a:extLst>
          </p:cNvPr>
          <p:cNvSpPr txBox="1"/>
          <p:nvPr/>
        </p:nvSpPr>
        <p:spPr>
          <a:xfrm>
            <a:off x="942357" y="2510906"/>
            <a:ext cx="3512372" cy="400110"/>
          </a:xfrm>
          <a:prstGeom prst="rect">
            <a:avLst/>
          </a:prstGeom>
          <a:noFill/>
        </p:spPr>
        <p:txBody>
          <a:bodyPr wrap="none" rtlCol="0">
            <a:spAutoFit/>
          </a:bodyPr>
          <a:lstStyle/>
          <a:p>
            <a:r>
              <a:rPr lang="en-US" sz="2000" i="1" dirty="0">
                <a:latin typeface="Calibri" panose="020F0502020204030204" pitchFamily="34" charset="0"/>
                <a:cs typeface="Calibri" panose="020F0502020204030204" pitchFamily="34" charset="0"/>
              </a:rPr>
              <a:t>Change in storage configuration</a:t>
            </a:r>
          </a:p>
        </p:txBody>
      </p:sp>
      <p:pic>
        <p:nvPicPr>
          <p:cNvPr id="1028" name="Picture 4" descr="Technical work in the data center server room. maintenance of • wandsticker  stapeln, Spezialist, Verkabelung | myloview.de">
            <a:extLst>
              <a:ext uri="{FF2B5EF4-FFF2-40B4-BE49-F238E27FC236}">
                <a16:creationId xmlns:a16="http://schemas.microsoft.com/office/drawing/2014/main" id="{BDC1DA03-3D9E-B5C9-76D4-9B0679DAF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591" y="3000538"/>
            <a:ext cx="2577146" cy="17193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ntel SSDPED1K375GA01 Optane SSD DC P4800X Series - Walmart.com">
            <a:extLst>
              <a:ext uri="{FF2B5EF4-FFF2-40B4-BE49-F238E27FC236}">
                <a16:creationId xmlns:a16="http://schemas.microsoft.com/office/drawing/2014/main" id="{44651BD7-AE20-5EBE-F060-03A193CB59E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478500" y="5591492"/>
            <a:ext cx="1729185" cy="71622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28E0B09-0CCD-5462-2742-567FBE54B858}"/>
              </a:ext>
            </a:extLst>
          </p:cNvPr>
          <p:cNvSpPr txBox="1"/>
          <p:nvPr/>
        </p:nvSpPr>
        <p:spPr>
          <a:xfrm>
            <a:off x="644591" y="6235678"/>
            <a:ext cx="1156086" cy="400110"/>
          </a:xfrm>
          <a:prstGeom prst="rect">
            <a:avLst/>
          </a:prstGeom>
          <a:noFill/>
        </p:spPr>
        <p:txBody>
          <a:bodyPr wrap="none" rtlCol="0">
            <a:spAutoFit/>
          </a:bodyPr>
          <a:lstStyle/>
          <a:p>
            <a:r>
              <a:rPr lang="en-US" sz="2000" b="1" i="1" dirty="0">
                <a:solidFill>
                  <a:schemeClr val="accent1"/>
                </a:solidFill>
                <a:latin typeface="Calibri" panose="020F0502020204030204" pitchFamily="34" charset="0"/>
                <a:cs typeface="Calibri" panose="020F0502020204030204" pitchFamily="34" charset="0"/>
              </a:rPr>
              <a:t>Dual-HSS</a:t>
            </a:r>
          </a:p>
        </p:txBody>
      </p:sp>
      <p:pic>
        <p:nvPicPr>
          <p:cNvPr id="47" name="Picture 2">
            <a:extLst>
              <a:ext uri="{FF2B5EF4-FFF2-40B4-BE49-F238E27FC236}">
                <a16:creationId xmlns:a16="http://schemas.microsoft.com/office/drawing/2014/main" id="{CA98EE30-7C2D-8BF3-93AC-5914ADA17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1864" y="5444823"/>
            <a:ext cx="1207874" cy="837125"/>
          </a:xfrm>
          <a:prstGeom prst="rect">
            <a:avLst/>
          </a:prstGeom>
          <a:noFill/>
          <a:extLst>
            <a:ext uri="{909E8E84-426E-40DD-AFC4-6F175D3DCCD1}">
              <a14:hiddenFill xmlns:a14="http://schemas.microsoft.com/office/drawing/2010/main">
                <a:solidFill>
                  <a:srgbClr val="FFFFFF"/>
                </a:solidFill>
              </a14:hiddenFill>
            </a:ext>
          </a:extLst>
        </p:spPr>
      </p:pic>
      <p:sp>
        <p:nvSpPr>
          <p:cNvPr id="30" name="Left-right Arrow 29">
            <a:extLst>
              <a:ext uri="{FF2B5EF4-FFF2-40B4-BE49-F238E27FC236}">
                <a16:creationId xmlns:a16="http://schemas.microsoft.com/office/drawing/2014/main" id="{8575D261-1723-F43D-982F-3543FCD21A52}"/>
              </a:ext>
            </a:extLst>
          </p:cNvPr>
          <p:cNvSpPr/>
          <p:nvPr/>
        </p:nvSpPr>
        <p:spPr>
          <a:xfrm>
            <a:off x="2186842" y="5732809"/>
            <a:ext cx="785218" cy="280683"/>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Slide Number Placeholder 5">
            <a:extLst>
              <a:ext uri="{FF2B5EF4-FFF2-40B4-BE49-F238E27FC236}">
                <a16:creationId xmlns:a16="http://schemas.microsoft.com/office/drawing/2014/main" id="{300B0117-24D6-D1D5-B390-3CA41CD2A90E}"/>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14</a:t>
            </a:fld>
            <a:endParaRPr lang="en-CH"/>
          </a:p>
        </p:txBody>
      </p:sp>
    </p:spTree>
    <p:extLst>
      <p:ext uri="{BB962C8B-B14F-4D97-AF65-F5344CB8AC3E}">
        <p14:creationId xmlns:p14="http://schemas.microsoft.com/office/powerpoint/2010/main" val="72121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build="p"/>
      <p:bldP spid="33" grpId="0"/>
      <p:bldP spid="36" grpId="0"/>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D81F74D-4EBF-B484-5EF2-E6EFEDCCDAF7}"/>
              </a:ext>
            </a:extLst>
          </p:cNvPr>
          <p:cNvSpPr/>
          <p:nvPr/>
        </p:nvSpPr>
        <p:spPr>
          <a:xfrm>
            <a:off x="478498" y="5078438"/>
            <a:ext cx="5065200" cy="1508852"/>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itle 3">
            <a:extLst>
              <a:ext uri="{FF2B5EF4-FFF2-40B4-BE49-F238E27FC236}">
                <a16:creationId xmlns:a16="http://schemas.microsoft.com/office/drawing/2014/main" id="{06929EC3-A52C-0741-B424-3E741A924C56}"/>
              </a:ext>
            </a:extLst>
          </p:cNvPr>
          <p:cNvSpPr>
            <a:spLocks noGrp="1"/>
          </p:cNvSpPr>
          <p:nvPr>
            <p:ph type="title"/>
          </p:nvPr>
        </p:nvSpPr>
        <p:spPr/>
        <p:txBody>
          <a:bodyPr/>
          <a:lstStyle/>
          <a:p>
            <a:r>
              <a:rPr lang="en-US" dirty="0"/>
              <a:t>Lack of Extensibility</a:t>
            </a:r>
          </a:p>
        </p:txBody>
      </p:sp>
      <p:sp>
        <p:nvSpPr>
          <p:cNvPr id="5" name="Content Placeholder 4">
            <a:extLst>
              <a:ext uri="{FF2B5EF4-FFF2-40B4-BE49-F238E27FC236}">
                <a16:creationId xmlns:a16="http://schemas.microsoft.com/office/drawing/2014/main" id="{5B0DD08B-192E-D847-8A82-F13FA8547121}"/>
              </a:ext>
            </a:extLst>
          </p:cNvPr>
          <p:cNvSpPr>
            <a:spLocks noGrp="1"/>
          </p:cNvSpPr>
          <p:nvPr>
            <p:ph idx="1"/>
          </p:nvPr>
        </p:nvSpPr>
        <p:spPr/>
        <p:txBody>
          <a:bodyPr/>
          <a:lstStyle/>
          <a:p>
            <a:pPr marL="0" indent="0" algn="just">
              <a:buNone/>
            </a:pPr>
            <a:r>
              <a:rPr lang="en-US" sz="3000" b="1" dirty="0">
                <a:solidFill>
                  <a:srgbClr val="C00000"/>
                </a:solidFill>
                <a:latin typeface="Calibri" panose="020F0502020204030204" pitchFamily="34" charset="0"/>
                <a:cs typeface="Calibri" panose="020F0502020204030204" pitchFamily="34" charset="0"/>
              </a:rPr>
              <a:t>Rigid techniques </a:t>
            </a:r>
            <a:r>
              <a:rPr lang="en-US" sz="3000" dirty="0">
                <a:latin typeface="Calibri" panose="020F0502020204030204" pitchFamily="34" charset="0"/>
                <a:cs typeface="Calibri" panose="020F0502020204030204" pitchFamily="34" charset="0"/>
              </a:rPr>
              <a:t>that require significant effort to accommodate more than two devices</a:t>
            </a:r>
          </a:p>
        </p:txBody>
      </p:sp>
      <p:cxnSp>
        <p:nvCxnSpPr>
          <p:cNvPr id="16" name="Straight Arrow Connector 15">
            <a:extLst>
              <a:ext uri="{FF2B5EF4-FFF2-40B4-BE49-F238E27FC236}">
                <a16:creationId xmlns:a16="http://schemas.microsoft.com/office/drawing/2014/main" id="{718C1F4D-DCAA-FF4D-B5E1-9388112814F1}"/>
              </a:ext>
            </a:extLst>
          </p:cNvPr>
          <p:cNvCxnSpPr>
            <a:cxnSpLocks/>
          </p:cNvCxnSpPr>
          <p:nvPr/>
        </p:nvCxnSpPr>
        <p:spPr>
          <a:xfrm>
            <a:off x="4000986" y="3820272"/>
            <a:ext cx="97801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D64D8E5-076A-FC49-A4A5-64526D0B56B1}"/>
              </a:ext>
            </a:extLst>
          </p:cNvPr>
          <p:cNvSpPr txBox="1"/>
          <p:nvPr/>
        </p:nvSpPr>
        <p:spPr>
          <a:xfrm>
            <a:off x="942357" y="2510906"/>
            <a:ext cx="3512372" cy="400110"/>
          </a:xfrm>
          <a:prstGeom prst="rect">
            <a:avLst/>
          </a:prstGeom>
          <a:noFill/>
        </p:spPr>
        <p:txBody>
          <a:bodyPr wrap="none" rtlCol="0">
            <a:spAutoFit/>
          </a:bodyPr>
          <a:lstStyle/>
          <a:p>
            <a:r>
              <a:rPr lang="en-US" sz="2000" i="1" dirty="0">
                <a:latin typeface="Calibri" panose="020F0502020204030204" pitchFamily="34" charset="0"/>
                <a:cs typeface="Calibri" panose="020F0502020204030204" pitchFamily="34" charset="0"/>
              </a:rPr>
              <a:t>Change in storage configuration</a:t>
            </a:r>
          </a:p>
        </p:txBody>
      </p:sp>
      <p:sp>
        <p:nvSpPr>
          <p:cNvPr id="34" name="TextBox 33">
            <a:extLst>
              <a:ext uri="{FF2B5EF4-FFF2-40B4-BE49-F238E27FC236}">
                <a16:creationId xmlns:a16="http://schemas.microsoft.com/office/drawing/2014/main" id="{4574A212-FF45-A248-8034-EA2B5DC9B9F5}"/>
              </a:ext>
            </a:extLst>
          </p:cNvPr>
          <p:cNvSpPr txBox="1"/>
          <p:nvPr/>
        </p:nvSpPr>
        <p:spPr>
          <a:xfrm>
            <a:off x="5140538" y="2504531"/>
            <a:ext cx="2228623" cy="400110"/>
          </a:xfrm>
          <a:prstGeom prst="rect">
            <a:avLst/>
          </a:prstGeom>
          <a:noFill/>
        </p:spPr>
        <p:txBody>
          <a:bodyPr wrap="none" rtlCol="0">
            <a:spAutoFit/>
          </a:bodyPr>
          <a:lstStyle/>
          <a:p>
            <a:r>
              <a:rPr lang="en-US" sz="2000" i="1" dirty="0">
                <a:latin typeface="Calibri" panose="020F0502020204030204" pitchFamily="34" charset="0"/>
                <a:cs typeface="Calibri" panose="020F0502020204030204" pitchFamily="34" charset="0"/>
              </a:rPr>
              <a:t>Design a new policy</a:t>
            </a:r>
          </a:p>
        </p:txBody>
      </p:sp>
      <p:pic>
        <p:nvPicPr>
          <p:cNvPr id="1028" name="Picture 4" descr="Technical work in the data center server room. maintenance of • wandsticker  stapeln, Spezialist, Verkabelung | myloview.de">
            <a:extLst>
              <a:ext uri="{FF2B5EF4-FFF2-40B4-BE49-F238E27FC236}">
                <a16:creationId xmlns:a16="http://schemas.microsoft.com/office/drawing/2014/main" id="{BDC1DA03-3D9E-B5C9-76D4-9B0679DAF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591" y="3000538"/>
            <a:ext cx="2577146" cy="17193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erson learning how to start coding on a laptop computer">
            <a:extLst>
              <a:ext uri="{FF2B5EF4-FFF2-40B4-BE49-F238E27FC236}">
                <a16:creationId xmlns:a16="http://schemas.microsoft.com/office/drawing/2014/main" id="{3ED3FD06-CE86-83AA-40A2-738AD5860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305" y="3000539"/>
            <a:ext cx="2602375" cy="1719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ntel SSDPED1K375GA01 Optane SSD DC P4800X Series - Walmart.com">
            <a:extLst>
              <a:ext uri="{FF2B5EF4-FFF2-40B4-BE49-F238E27FC236}">
                <a16:creationId xmlns:a16="http://schemas.microsoft.com/office/drawing/2014/main" id="{95D98129-B97E-03F4-0730-CFBB75E6209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478500" y="5591492"/>
            <a:ext cx="1729185" cy="7162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F7DA605-F046-74CA-473F-5B1298586F58}"/>
              </a:ext>
            </a:extLst>
          </p:cNvPr>
          <p:cNvSpPr txBox="1"/>
          <p:nvPr/>
        </p:nvSpPr>
        <p:spPr>
          <a:xfrm>
            <a:off x="644591" y="6235678"/>
            <a:ext cx="932371" cy="400110"/>
          </a:xfrm>
          <a:prstGeom prst="rect">
            <a:avLst/>
          </a:prstGeom>
          <a:noFill/>
        </p:spPr>
        <p:txBody>
          <a:bodyPr wrap="none" rtlCol="0">
            <a:spAutoFit/>
          </a:bodyPr>
          <a:lstStyle/>
          <a:p>
            <a:r>
              <a:rPr lang="en-US" sz="2000" b="1" i="1" dirty="0">
                <a:solidFill>
                  <a:schemeClr val="accent1"/>
                </a:solidFill>
                <a:latin typeface="Calibri" panose="020F0502020204030204" pitchFamily="34" charset="0"/>
                <a:cs typeface="Calibri" panose="020F0502020204030204" pitchFamily="34" charset="0"/>
              </a:rPr>
              <a:t>Tri-HSS</a:t>
            </a:r>
          </a:p>
        </p:txBody>
      </p:sp>
      <p:pic>
        <p:nvPicPr>
          <p:cNvPr id="18" name="Picture 2">
            <a:extLst>
              <a:ext uri="{FF2B5EF4-FFF2-40B4-BE49-F238E27FC236}">
                <a16:creationId xmlns:a16="http://schemas.microsoft.com/office/drawing/2014/main" id="{F9717E22-15D0-4E2F-AD66-783526265A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1864" y="5444823"/>
            <a:ext cx="1207874" cy="837125"/>
          </a:xfrm>
          <a:prstGeom prst="rect">
            <a:avLst/>
          </a:prstGeom>
          <a:noFill/>
          <a:extLst>
            <a:ext uri="{909E8E84-426E-40DD-AFC4-6F175D3DCCD1}">
              <a14:hiddenFill xmlns:a14="http://schemas.microsoft.com/office/drawing/2010/main">
                <a:solidFill>
                  <a:srgbClr val="FFFFFF"/>
                </a:solidFill>
              </a14:hiddenFill>
            </a:ext>
          </a:extLst>
        </p:spPr>
      </p:pic>
      <p:sp>
        <p:nvSpPr>
          <p:cNvPr id="23" name="Left-right Arrow 22">
            <a:extLst>
              <a:ext uri="{FF2B5EF4-FFF2-40B4-BE49-F238E27FC236}">
                <a16:creationId xmlns:a16="http://schemas.microsoft.com/office/drawing/2014/main" id="{E246EC2B-C97B-46E2-2161-42220243F507}"/>
              </a:ext>
            </a:extLst>
          </p:cNvPr>
          <p:cNvSpPr/>
          <p:nvPr/>
        </p:nvSpPr>
        <p:spPr>
          <a:xfrm>
            <a:off x="2186842" y="5732809"/>
            <a:ext cx="785218" cy="280683"/>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9" name="Picture 4">
            <a:extLst>
              <a:ext uri="{FF2B5EF4-FFF2-40B4-BE49-F238E27FC236}">
                <a16:creationId xmlns:a16="http://schemas.microsoft.com/office/drawing/2014/main" id="{9A86B645-08D5-9D27-31AA-5DF394F5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2109" y="5145815"/>
            <a:ext cx="1038283" cy="1406563"/>
          </a:xfrm>
          <a:prstGeom prst="rect">
            <a:avLst/>
          </a:prstGeom>
          <a:noFill/>
          <a:extLst>
            <a:ext uri="{909E8E84-426E-40DD-AFC4-6F175D3DCCD1}">
              <a14:hiddenFill xmlns:a14="http://schemas.microsoft.com/office/drawing/2010/main">
                <a:solidFill>
                  <a:srgbClr val="FFFFFF"/>
                </a:solidFill>
              </a14:hiddenFill>
            </a:ext>
          </a:extLst>
        </p:spPr>
      </p:pic>
      <p:sp>
        <p:nvSpPr>
          <p:cNvPr id="15" name="Left-right Arrow 14">
            <a:extLst>
              <a:ext uri="{FF2B5EF4-FFF2-40B4-BE49-F238E27FC236}">
                <a16:creationId xmlns:a16="http://schemas.microsoft.com/office/drawing/2014/main" id="{E355985A-B802-38E3-0CF3-9B2026C51C8A}"/>
              </a:ext>
            </a:extLst>
          </p:cNvPr>
          <p:cNvSpPr/>
          <p:nvPr/>
        </p:nvSpPr>
        <p:spPr>
          <a:xfrm>
            <a:off x="3637080" y="5732808"/>
            <a:ext cx="740216" cy="280683"/>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Slide Number Placeholder 5">
            <a:extLst>
              <a:ext uri="{FF2B5EF4-FFF2-40B4-BE49-F238E27FC236}">
                <a16:creationId xmlns:a16="http://schemas.microsoft.com/office/drawing/2014/main" id="{9B6C23EF-AEEA-0439-254A-FCA20677DD8D}"/>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15</a:t>
            </a:fld>
            <a:endParaRPr lang="en-CH"/>
          </a:p>
        </p:txBody>
      </p:sp>
    </p:spTree>
    <p:extLst>
      <p:ext uri="{BB962C8B-B14F-4D97-AF65-F5344CB8AC3E}">
        <p14:creationId xmlns:p14="http://schemas.microsoft.com/office/powerpoint/2010/main" val="126221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AD11F8-F0EF-7C4D-86C5-B76B163FE8AF}"/>
              </a:ext>
            </a:extLst>
          </p:cNvPr>
          <p:cNvSpPr>
            <a:spLocks noGrp="1"/>
          </p:cNvSpPr>
          <p:nvPr>
            <p:ph type="title"/>
          </p:nvPr>
        </p:nvSpPr>
        <p:spPr/>
        <p:txBody>
          <a:bodyPr/>
          <a:lstStyle/>
          <a:p>
            <a:r>
              <a:rPr lang="en-US" dirty="0"/>
              <a:t>Our Goal</a:t>
            </a:r>
          </a:p>
        </p:txBody>
      </p:sp>
      <p:sp>
        <p:nvSpPr>
          <p:cNvPr id="6" name="Rounded Rectangle 5">
            <a:extLst>
              <a:ext uri="{FF2B5EF4-FFF2-40B4-BE49-F238E27FC236}">
                <a16:creationId xmlns:a16="http://schemas.microsoft.com/office/drawing/2014/main" id="{00F8F039-743D-2642-84D6-4D49626B242B}"/>
              </a:ext>
            </a:extLst>
          </p:cNvPr>
          <p:cNvSpPr/>
          <p:nvPr/>
        </p:nvSpPr>
        <p:spPr>
          <a:xfrm>
            <a:off x="517043" y="1174233"/>
            <a:ext cx="8109913" cy="4888874"/>
          </a:xfrm>
          <a:prstGeom prst="roundRect">
            <a:avLst>
              <a:gd name="adj" fmla="val 6175"/>
            </a:avLst>
          </a:prstGeom>
          <a:solidFill>
            <a:srgbClr val="DAE3F3"/>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 </a:t>
            </a:r>
            <a:r>
              <a:rPr lang="en" sz="4000" b="1" kern="0" dirty="0">
                <a:solidFill>
                  <a:srgbClr val="000CFF"/>
                </a:solidFill>
                <a:ea typeface="Calibri"/>
                <a:cs typeface="Calibri"/>
                <a:sym typeface="Calibri"/>
              </a:rPr>
              <a:t>data-placement mechanism </a:t>
            </a:r>
          </a:p>
          <a:p>
            <a:pPr algn="ctr"/>
            <a:r>
              <a:rPr lang="en-US" sz="4000" dirty="0">
                <a:solidFill>
                  <a:schemeClr val="tx1"/>
                </a:solidFill>
              </a:rPr>
              <a:t>that can provide:</a:t>
            </a:r>
          </a:p>
          <a:p>
            <a:pPr algn="ctr"/>
            <a:endParaRPr lang="en-US" dirty="0">
              <a:solidFill>
                <a:schemeClr val="tx1"/>
              </a:solidFill>
            </a:endParaRPr>
          </a:p>
          <a:p>
            <a:pPr algn="ctr"/>
            <a:endParaRPr lang="en-US" sz="1200" dirty="0">
              <a:solidFill>
                <a:schemeClr val="tx1"/>
              </a:solidFill>
            </a:endParaRPr>
          </a:p>
          <a:p>
            <a:pPr marL="342900" indent="-342900" algn="ctr">
              <a:buAutoNum type="arabicPeriod"/>
            </a:pPr>
            <a:r>
              <a:rPr lang="en-US" sz="3200" b="1" dirty="0">
                <a:solidFill>
                  <a:srgbClr val="00B050"/>
                </a:solidFill>
              </a:rPr>
              <a:t>Adaptivity, </a:t>
            </a:r>
            <a:r>
              <a:rPr lang="en-US" sz="3200" dirty="0">
                <a:solidFill>
                  <a:schemeClr val="tx1"/>
                </a:solidFill>
              </a:rPr>
              <a:t>by </a:t>
            </a:r>
            <a:r>
              <a:rPr lang="en" sz="3200" b="1" kern="0" dirty="0">
                <a:solidFill>
                  <a:srgbClr val="00B050"/>
                </a:solidFill>
                <a:ea typeface="Calibri"/>
                <a:cs typeface="Calibri"/>
                <a:sym typeface="Calibri"/>
              </a:rPr>
              <a:t>continuously learning</a:t>
            </a:r>
            <a:r>
              <a:rPr lang="en" sz="3200" kern="0" dirty="0">
                <a:solidFill>
                  <a:srgbClr val="00B050"/>
                </a:solidFill>
                <a:ea typeface="Calibri"/>
                <a:cs typeface="Calibri"/>
                <a:sym typeface="Calibri"/>
              </a:rPr>
              <a:t> </a:t>
            </a:r>
            <a:r>
              <a:rPr lang="en" sz="3200" kern="0" dirty="0">
                <a:solidFill>
                  <a:srgbClr val="000000"/>
                </a:solidFill>
                <a:ea typeface="Calibri"/>
                <a:cs typeface="Calibri"/>
                <a:sym typeface="Calibri"/>
              </a:rPr>
              <a:t>and </a:t>
            </a:r>
            <a:r>
              <a:rPr lang="en" sz="3200" b="1" kern="0" dirty="0">
                <a:solidFill>
                  <a:srgbClr val="00B050"/>
                </a:solidFill>
                <a:ea typeface="Calibri"/>
                <a:cs typeface="Calibri"/>
                <a:sym typeface="Calibri"/>
              </a:rPr>
              <a:t>adapting</a:t>
            </a:r>
            <a:r>
              <a:rPr lang="en" sz="3200" i="1" kern="0" dirty="0">
                <a:solidFill>
                  <a:srgbClr val="000000"/>
                </a:solidFill>
                <a:ea typeface="Calibri"/>
                <a:cs typeface="Calibri"/>
                <a:sym typeface="Calibri"/>
              </a:rPr>
              <a:t> </a:t>
            </a:r>
            <a:r>
              <a:rPr lang="en" sz="3200" kern="0" dirty="0">
                <a:solidFill>
                  <a:srgbClr val="000000"/>
                </a:solidFill>
                <a:ea typeface="Calibri"/>
                <a:cs typeface="Calibri"/>
                <a:sym typeface="Calibri"/>
              </a:rPr>
              <a:t>to the application</a:t>
            </a:r>
            <a:r>
              <a:rPr lang="en-US" sz="3200" dirty="0">
                <a:solidFill>
                  <a:schemeClr val="tx1"/>
                </a:solidFill>
              </a:rPr>
              <a:t> and underlying device characteristics</a:t>
            </a:r>
          </a:p>
          <a:p>
            <a:pPr marL="342900" indent="-342900" algn="ctr">
              <a:buAutoNum type="arabicPeriod"/>
            </a:pPr>
            <a:endParaRPr lang="en-US" sz="900" dirty="0">
              <a:solidFill>
                <a:schemeClr val="tx1"/>
              </a:solidFill>
            </a:endParaRPr>
          </a:p>
          <a:p>
            <a:pPr marL="342900" indent="-342900" algn="ctr">
              <a:buAutoNum type="arabicPeriod"/>
            </a:pPr>
            <a:r>
              <a:rPr lang="en-US" sz="3200" b="1" dirty="0">
                <a:solidFill>
                  <a:srgbClr val="C00000"/>
                </a:solidFill>
              </a:rPr>
              <a:t>Easy </a:t>
            </a:r>
            <a:r>
              <a:rPr lang="en" sz="3200" b="1" kern="0" dirty="0">
                <a:solidFill>
                  <a:srgbClr val="C00000"/>
                </a:solidFill>
                <a:cs typeface="Calibri"/>
                <a:sym typeface="Calibri"/>
              </a:rPr>
              <a:t>extensibility</a:t>
            </a:r>
            <a:r>
              <a:rPr lang="en" sz="3200" b="1" kern="0" dirty="0">
                <a:solidFill>
                  <a:srgbClr val="C00000"/>
                </a:solidFill>
                <a:ea typeface="Calibri"/>
                <a:cs typeface="Calibri"/>
                <a:sym typeface="Calibri"/>
              </a:rPr>
              <a:t> </a:t>
            </a:r>
            <a:r>
              <a:rPr lang="en" sz="3200" kern="0" dirty="0">
                <a:solidFill>
                  <a:srgbClr val="000000"/>
                </a:solidFill>
                <a:ea typeface="Calibri"/>
                <a:cs typeface="Calibri"/>
                <a:sym typeface="Calibri"/>
              </a:rPr>
              <a:t>to incorporate a wide range of hybrid storage configurations</a:t>
            </a:r>
            <a:endParaRPr lang="en-US" sz="3200" dirty="0">
              <a:solidFill>
                <a:schemeClr val="tx1"/>
              </a:solidFill>
            </a:endParaRPr>
          </a:p>
        </p:txBody>
      </p:sp>
      <p:sp>
        <p:nvSpPr>
          <p:cNvPr id="5" name="Slide Number Placeholder 5">
            <a:extLst>
              <a:ext uri="{FF2B5EF4-FFF2-40B4-BE49-F238E27FC236}">
                <a16:creationId xmlns:a16="http://schemas.microsoft.com/office/drawing/2014/main" id="{AF530A06-0DA5-550B-01A6-5547393B388E}"/>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16</a:t>
            </a:fld>
            <a:endParaRPr lang="en-CH"/>
          </a:p>
        </p:txBody>
      </p:sp>
    </p:spTree>
    <p:extLst>
      <p:ext uri="{BB962C8B-B14F-4D97-AF65-F5344CB8AC3E}">
        <p14:creationId xmlns:p14="http://schemas.microsoft.com/office/powerpoint/2010/main" val="309117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ABE630-4151-074F-8263-49EFB5E0D497}"/>
              </a:ext>
            </a:extLst>
          </p:cNvPr>
          <p:cNvSpPr>
            <a:spLocks noGrp="1"/>
          </p:cNvSpPr>
          <p:nvPr>
            <p:ph type="title"/>
          </p:nvPr>
        </p:nvSpPr>
        <p:spPr/>
        <p:txBody>
          <a:bodyPr/>
          <a:lstStyle/>
          <a:p>
            <a:r>
              <a:rPr lang="en-US" dirty="0"/>
              <a:t>Our Proposal</a:t>
            </a:r>
          </a:p>
        </p:txBody>
      </p:sp>
      <p:sp>
        <p:nvSpPr>
          <p:cNvPr id="12" name="TextBox 11">
            <a:extLst>
              <a:ext uri="{FF2B5EF4-FFF2-40B4-BE49-F238E27FC236}">
                <a16:creationId xmlns:a16="http://schemas.microsoft.com/office/drawing/2014/main" id="{AB14BC19-14CB-C74A-8F2C-9DB36EC9727C}"/>
              </a:ext>
            </a:extLst>
          </p:cNvPr>
          <p:cNvSpPr txBox="1"/>
          <p:nvPr/>
        </p:nvSpPr>
        <p:spPr>
          <a:xfrm>
            <a:off x="3690489" y="3896691"/>
            <a:ext cx="1396408" cy="830997"/>
          </a:xfrm>
          <a:prstGeom prst="rect">
            <a:avLst/>
          </a:prstGeom>
          <a:noFill/>
        </p:spPr>
        <p:txBody>
          <a:bodyPr wrap="none" rtlCol="0">
            <a:spAutoFit/>
          </a:bodyPr>
          <a:lstStyle/>
          <a:p>
            <a:r>
              <a:rPr lang="en-US" sz="4800" b="1" dirty="0">
                <a:latin typeface="Calibri" panose="020F0502020204030204" pitchFamily="34" charset="0"/>
                <a:cs typeface="Calibri" panose="020F0502020204030204" pitchFamily="34" charset="0"/>
              </a:rPr>
              <a:t>Sibyl</a:t>
            </a:r>
            <a:endParaRPr lang="en-US" sz="44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3CFB2216-8DDA-B34B-BDD0-7A67AE10B2F9}"/>
              </a:ext>
            </a:extLst>
          </p:cNvPr>
          <p:cNvSpPr txBox="1"/>
          <p:nvPr/>
        </p:nvSpPr>
        <p:spPr>
          <a:xfrm>
            <a:off x="1797528" y="4609785"/>
            <a:ext cx="5595521" cy="1477328"/>
          </a:xfrm>
          <a:prstGeom prst="rect">
            <a:avLst/>
          </a:prstGeom>
          <a:noFill/>
        </p:spPr>
        <p:txBody>
          <a:bodyPr wrap="square" rtlCol="0">
            <a:spAutoFit/>
          </a:bodyPr>
          <a:lstStyle/>
          <a:p>
            <a:pPr algn="ctr"/>
            <a:r>
              <a:rPr lang="en-US" sz="3000" dirty="0">
                <a:latin typeface="Calibri" panose="020F0502020204030204" pitchFamily="34" charset="0"/>
                <a:cs typeface="Calibri" panose="020F0502020204030204" pitchFamily="34" charset="0"/>
              </a:rPr>
              <a:t>Formulates data placement in hybrid storage systems as a </a:t>
            </a:r>
            <a:r>
              <a:rPr lang="en-US" sz="3000" b="1" dirty="0">
                <a:solidFill>
                  <a:srgbClr val="C00000"/>
                </a:solidFill>
                <a:latin typeface="Calibri" panose="020F0502020204030204" pitchFamily="34" charset="0"/>
                <a:cs typeface="Calibri" panose="020F0502020204030204" pitchFamily="34" charset="0"/>
              </a:rPr>
              <a:t>reinforcement learning problem</a:t>
            </a:r>
          </a:p>
        </p:txBody>
      </p:sp>
      <p:sp>
        <p:nvSpPr>
          <p:cNvPr id="15" name="TextBox 14">
            <a:extLst>
              <a:ext uri="{FF2B5EF4-FFF2-40B4-BE49-F238E27FC236}">
                <a16:creationId xmlns:a16="http://schemas.microsoft.com/office/drawing/2014/main" id="{5CF0F5F5-213D-A341-A7B3-42238F9F4941}"/>
              </a:ext>
            </a:extLst>
          </p:cNvPr>
          <p:cNvSpPr txBox="1"/>
          <p:nvPr/>
        </p:nvSpPr>
        <p:spPr>
          <a:xfrm>
            <a:off x="3005331" y="6263552"/>
            <a:ext cx="3221971" cy="461665"/>
          </a:xfrm>
          <a:prstGeom prst="rect">
            <a:avLst/>
          </a:prstGeom>
          <a:noFill/>
        </p:spPr>
        <p:txBody>
          <a:bodyPr wrap="none" rtlCol="0">
            <a:spAutoFit/>
          </a:bodyPr>
          <a:lstStyle/>
          <a:p>
            <a:pPr algn="ctr"/>
            <a:r>
              <a:rPr lang="en-US" sz="1200" i="1" dirty="0">
                <a:solidFill>
                  <a:schemeClr val="bg1">
                    <a:lumMod val="50000"/>
                  </a:schemeClr>
                </a:solidFill>
              </a:rPr>
              <a:t>Sybil is an oracle that makes accurate prophecies</a:t>
            </a:r>
          </a:p>
          <a:p>
            <a:pPr algn="ctr"/>
            <a:r>
              <a:rPr lang="en-US" sz="1200" i="1" dirty="0">
                <a:solidFill>
                  <a:schemeClr val="bg1">
                    <a:lumMod val="50000"/>
                  </a:schemeClr>
                </a:solidFill>
              </a:rPr>
              <a:t>https://</a:t>
            </a:r>
            <a:r>
              <a:rPr lang="en-US" sz="1200" i="1" dirty="0" err="1">
                <a:solidFill>
                  <a:schemeClr val="bg1">
                    <a:lumMod val="50000"/>
                  </a:schemeClr>
                </a:solidFill>
              </a:rPr>
              <a:t>en.wikipedia.org</a:t>
            </a:r>
            <a:r>
              <a:rPr lang="en-US" sz="1200" i="1" dirty="0">
                <a:solidFill>
                  <a:schemeClr val="bg1">
                    <a:lumMod val="50000"/>
                  </a:schemeClr>
                </a:solidFill>
              </a:rPr>
              <a:t>/wiki/Sibyl</a:t>
            </a:r>
          </a:p>
        </p:txBody>
      </p:sp>
      <p:pic>
        <p:nvPicPr>
          <p:cNvPr id="1026" name="Picture 2" descr="Artwork by Domenichino, THE CUMAEAN SIBYL WITH THE PROPHECY IAM REDIT ET VIRGO REDEUNT SATURNIA REGNA, Made of Oil on canvas">
            <a:extLst>
              <a:ext uri="{FF2B5EF4-FFF2-40B4-BE49-F238E27FC236}">
                <a16:creationId xmlns:a16="http://schemas.microsoft.com/office/drawing/2014/main" id="{1225718B-E686-77CC-3B59-627E2BB747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91" t="14959" r="11291" b="11870"/>
          <a:stretch/>
        </p:blipFill>
        <p:spPr bwMode="auto">
          <a:xfrm>
            <a:off x="3104695" y="1089293"/>
            <a:ext cx="2470915" cy="273685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a:extLst>
              <a:ext uri="{FF2B5EF4-FFF2-40B4-BE49-F238E27FC236}">
                <a16:creationId xmlns:a16="http://schemas.microsoft.com/office/drawing/2014/main" id="{884934FA-11A9-9C94-7BF6-491515A9EDB6}"/>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17</a:t>
            </a:fld>
            <a:endParaRPr lang="en-CH"/>
          </a:p>
        </p:txBody>
      </p:sp>
    </p:spTree>
    <p:extLst>
      <p:ext uri="{BB962C8B-B14F-4D97-AF65-F5344CB8AC3E}">
        <p14:creationId xmlns:p14="http://schemas.microsoft.com/office/powerpoint/2010/main" val="158257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0D1F9-9212-2D45-90EF-EDC817A9EDDA}"/>
              </a:ext>
            </a:extLst>
          </p:cNvPr>
          <p:cNvSpPr>
            <a:spLocks noGrp="1"/>
          </p:cNvSpPr>
          <p:nvPr>
            <p:ph type="title"/>
          </p:nvPr>
        </p:nvSpPr>
        <p:spPr/>
        <p:txBody>
          <a:bodyPr/>
          <a:lstStyle/>
          <a:p>
            <a:r>
              <a:rPr lang="en-US" dirty="0"/>
              <a:t>Talk Outline</a:t>
            </a:r>
          </a:p>
        </p:txBody>
      </p:sp>
      <p:sp>
        <p:nvSpPr>
          <p:cNvPr id="6" name="Rounded Rectangle 5">
            <a:extLst>
              <a:ext uri="{FF2B5EF4-FFF2-40B4-BE49-F238E27FC236}">
                <a16:creationId xmlns:a16="http://schemas.microsoft.com/office/drawing/2014/main" id="{211133FC-0FE8-0946-AB0D-6EF7893C7DC5}"/>
              </a:ext>
            </a:extLst>
          </p:cNvPr>
          <p:cNvSpPr/>
          <p:nvPr/>
        </p:nvSpPr>
        <p:spPr>
          <a:xfrm>
            <a:off x="169011" y="970059"/>
            <a:ext cx="8823914" cy="707666"/>
          </a:xfrm>
          <a:prstGeom prst="roundRect">
            <a:avLst/>
          </a:prstGeom>
          <a:solidFill>
            <a:srgbClr val="D0CECE"/>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Lato" panose="020F0502020204030203" pitchFamily="34" charset="77"/>
              </a:rPr>
              <a:t>Key Shortcomings of Prior Data Placement Techniques</a:t>
            </a:r>
          </a:p>
        </p:txBody>
      </p:sp>
      <p:sp>
        <p:nvSpPr>
          <p:cNvPr id="7" name="Rounded Rectangle 6">
            <a:extLst>
              <a:ext uri="{FF2B5EF4-FFF2-40B4-BE49-F238E27FC236}">
                <a16:creationId xmlns:a16="http://schemas.microsoft.com/office/drawing/2014/main" id="{000E7B37-6684-1A4C-B53C-84BECF24DDA8}"/>
              </a:ext>
            </a:extLst>
          </p:cNvPr>
          <p:cNvSpPr/>
          <p:nvPr/>
        </p:nvSpPr>
        <p:spPr>
          <a:xfrm>
            <a:off x="169011" y="2068664"/>
            <a:ext cx="8823914" cy="707666"/>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Lato" panose="020F0502020204030203" pitchFamily="34" charset="77"/>
              </a:rPr>
              <a:t>Formulating Data Placement as Reinforcement Learning</a:t>
            </a:r>
          </a:p>
        </p:txBody>
      </p:sp>
      <p:sp>
        <p:nvSpPr>
          <p:cNvPr id="8" name="Rounded Rectangle 7">
            <a:extLst>
              <a:ext uri="{FF2B5EF4-FFF2-40B4-BE49-F238E27FC236}">
                <a16:creationId xmlns:a16="http://schemas.microsoft.com/office/drawing/2014/main" id="{3A9011E7-C9BC-194E-93C2-6A4DE5AEBD1C}"/>
              </a:ext>
            </a:extLst>
          </p:cNvPr>
          <p:cNvSpPr/>
          <p:nvPr/>
        </p:nvSpPr>
        <p:spPr>
          <a:xfrm>
            <a:off x="160043" y="3167269"/>
            <a:ext cx="8823914" cy="707666"/>
          </a:xfrm>
          <a:prstGeom prst="roundRect">
            <a:avLst/>
          </a:prstGeom>
          <a:solidFill>
            <a:srgbClr val="D0CECE"/>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ato" panose="020F0502020204030203" pitchFamily="34" charset="77"/>
              </a:rPr>
              <a:t>Sybil: Overview</a:t>
            </a:r>
          </a:p>
        </p:txBody>
      </p:sp>
      <p:sp>
        <p:nvSpPr>
          <p:cNvPr id="9" name="Rounded Rectangle 8">
            <a:extLst>
              <a:ext uri="{FF2B5EF4-FFF2-40B4-BE49-F238E27FC236}">
                <a16:creationId xmlns:a16="http://schemas.microsoft.com/office/drawing/2014/main" id="{57B26EDE-586D-884B-BFE4-2CBBDF1B59B8}"/>
              </a:ext>
            </a:extLst>
          </p:cNvPr>
          <p:cNvSpPr/>
          <p:nvPr/>
        </p:nvSpPr>
        <p:spPr>
          <a:xfrm>
            <a:off x="160043" y="4265874"/>
            <a:ext cx="8823914" cy="7076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ato" panose="020F0502020204030203" pitchFamily="34" charset="77"/>
              </a:rPr>
              <a:t>Evaluation </a:t>
            </a:r>
            <a:r>
              <a:rPr lang="en-US" sz="2800" b="1">
                <a:latin typeface="Lato" panose="020F0502020204030203" pitchFamily="34" charset="77"/>
              </a:rPr>
              <a:t>of Sybil </a:t>
            </a:r>
            <a:r>
              <a:rPr lang="en-US" sz="2800" b="1" dirty="0">
                <a:latin typeface="Lato" panose="020F0502020204030203" pitchFamily="34" charset="77"/>
              </a:rPr>
              <a:t>and Key Results</a:t>
            </a:r>
          </a:p>
        </p:txBody>
      </p:sp>
      <p:sp>
        <p:nvSpPr>
          <p:cNvPr id="10" name="Rounded Rectangle 9">
            <a:extLst>
              <a:ext uri="{FF2B5EF4-FFF2-40B4-BE49-F238E27FC236}">
                <a16:creationId xmlns:a16="http://schemas.microsoft.com/office/drawing/2014/main" id="{33E098C2-A80A-F146-9159-8778760AA3B7}"/>
              </a:ext>
            </a:extLst>
          </p:cNvPr>
          <p:cNvSpPr/>
          <p:nvPr/>
        </p:nvSpPr>
        <p:spPr>
          <a:xfrm>
            <a:off x="160043" y="5364479"/>
            <a:ext cx="8823914" cy="7076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Lato" panose="020F0502020204030203" pitchFamily="34" charset="77"/>
              </a:rPr>
              <a:t>Conclusion</a:t>
            </a:r>
            <a:endParaRPr lang="en-US" sz="2800" b="1" dirty="0">
              <a:latin typeface="Lato" panose="020F0502020204030203" pitchFamily="34" charset="77"/>
            </a:endParaRPr>
          </a:p>
        </p:txBody>
      </p:sp>
      <p:sp>
        <p:nvSpPr>
          <p:cNvPr id="12" name="Slide Number Placeholder 5">
            <a:extLst>
              <a:ext uri="{FF2B5EF4-FFF2-40B4-BE49-F238E27FC236}">
                <a16:creationId xmlns:a16="http://schemas.microsoft.com/office/drawing/2014/main" id="{9E9F5E82-A895-E496-EBA3-DCDE408FF7D1}"/>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18</a:t>
            </a:fld>
            <a:endParaRPr lang="en-CH"/>
          </a:p>
        </p:txBody>
      </p:sp>
    </p:spTree>
    <p:extLst>
      <p:ext uri="{BB962C8B-B14F-4D97-AF65-F5344CB8AC3E}">
        <p14:creationId xmlns:p14="http://schemas.microsoft.com/office/powerpoint/2010/main" val="133525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DBA749-4B46-5846-A229-89C516AB117E}"/>
              </a:ext>
            </a:extLst>
          </p:cNvPr>
          <p:cNvSpPr>
            <a:spLocks noGrp="1"/>
          </p:cNvSpPr>
          <p:nvPr>
            <p:ph type="title"/>
          </p:nvPr>
        </p:nvSpPr>
        <p:spPr/>
        <p:txBody>
          <a:bodyPr/>
          <a:lstStyle/>
          <a:p>
            <a:r>
              <a:rPr lang="en-US" dirty="0"/>
              <a:t>Basics of Reinforcement Learning (RL)</a:t>
            </a:r>
          </a:p>
        </p:txBody>
      </p:sp>
      <p:sp>
        <p:nvSpPr>
          <p:cNvPr id="5" name="Content Placeholder 4">
            <a:extLst>
              <a:ext uri="{FF2B5EF4-FFF2-40B4-BE49-F238E27FC236}">
                <a16:creationId xmlns:a16="http://schemas.microsoft.com/office/drawing/2014/main" id="{90772A9A-66E4-0244-83CD-CADE17C6CDDE}"/>
              </a:ext>
            </a:extLst>
          </p:cNvPr>
          <p:cNvSpPr>
            <a:spLocks noGrp="1"/>
          </p:cNvSpPr>
          <p:nvPr>
            <p:ph idx="1"/>
          </p:nvPr>
        </p:nvSpPr>
        <p:spPr>
          <a:xfrm>
            <a:off x="169011" y="936172"/>
            <a:ext cx="8894602" cy="6340928"/>
          </a:xfrm>
        </p:spPr>
        <p:txBody>
          <a:bodyPr>
            <a:normAutofit/>
          </a:bodyPr>
          <a:lstStyle/>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lgn="ctr">
              <a:lnSpc>
                <a:spcPts val="2860"/>
              </a:lnSpc>
              <a:buNone/>
            </a:pPr>
            <a:r>
              <a:rPr lang="en-US" dirty="0">
                <a:latin typeface="Calibri" panose="020F0502020204030204" pitchFamily="34" charset="0"/>
                <a:cs typeface="Calibri" panose="020F0502020204030204" pitchFamily="34" charset="0"/>
              </a:rPr>
              <a:t>Agent learns to take an </a:t>
            </a:r>
            <a:r>
              <a:rPr lang="en-US" b="1" dirty="0">
                <a:solidFill>
                  <a:srgbClr val="000CFF"/>
                </a:solidFill>
                <a:latin typeface="Calibri" panose="020F0502020204030204" pitchFamily="34" charset="0"/>
                <a:cs typeface="Calibri" panose="020F0502020204030204" pitchFamily="34" charset="0"/>
              </a:rPr>
              <a:t>action</a:t>
            </a:r>
            <a:r>
              <a:rPr lang="en-US" dirty="0">
                <a:latin typeface="Calibri" panose="020F0502020204030204" pitchFamily="34" charset="0"/>
                <a:cs typeface="Calibri" panose="020F0502020204030204" pitchFamily="34" charset="0"/>
              </a:rPr>
              <a:t> in a given </a:t>
            </a:r>
            <a:r>
              <a:rPr lang="en-US" b="1" dirty="0">
                <a:solidFill>
                  <a:srgbClr val="000CFF"/>
                </a:solidFill>
                <a:latin typeface="Calibri" panose="020F0502020204030204" pitchFamily="34" charset="0"/>
                <a:cs typeface="Calibri" panose="020F0502020204030204" pitchFamily="34" charset="0"/>
              </a:rPr>
              <a:t>state</a:t>
            </a:r>
            <a:r>
              <a:rPr lang="en-US" dirty="0">
                <a:latin typeface="Calibri" panose="020F0502020204030204" pitchFamily="34" charset="0"/>
                <a:cs typeface="Calibri" panose="020F0502020204030204" pitchFamily="34" charset="0"/>
              </a:rPr>
              <a:t> </a:t>
            </a:r>
          </a:p>
          <a:p>
            <a:pPr marL="0" indent="0" algn="ctr">
              <a:lnSpc>
                <a:spcPts val="2860"/>
              </a:lnSpc>
              <a:buNone/>
            </a:pPr>
            <a:r>
              <a:rPr lang="en-US" dirty="0">
                <a:latin typeface="Calibri" panose="020F0502020204030204" pitchFamily="34" charset="0"/>
                <a:cs typeface="Calibri" panose="020F0502020204030204" pitchFamily="34" charset="0"/>
              </a:rPr>
              <a:t>to maximize a numerical </a:t>
            </a:r>
            <a:r>
              <a:rPr lang="en-US" b="1" dirty="0">
                <a:solidFill>
                  <a:srgbClr val="000CFF"/>
                </a:solidFill>
                <a:latin typeface="Calibri" panose="020F0502020204030204" pitchFamily="34" charset="0"/>
                <a:cs typeface="Calibri" panose="020F0502020204030204" pitchFamily="34" charset="0"/>
              </a:rPr>
              <a:t>reward</a:t>
            </a:r>
          </a:p>
          <a:p>
            <a:endParaRPr lang="en-US" sz="2400" b="1" dirty="0">
              <a:solidFill>
                <a:srgbClr val="C00000"/>
              </a:solidFill>
              <a:latin typeface="Calibri" panose="020F0502020204030204" pitchFamily="34" charset="0"/>
              <a:cs typeface="Calibri" panose="020F0502020204030204" pitchFamily="34" charset="0"/>
            </a:endParaRPr>
          </a:p>
          <a:p>
            <a:endParaRPr lang="en-US" sz="2400" b="1" dirty="0">
              <a:solidFill>
                <a:srgbClr val="C00000"/>
              </a:solidFill>
              <a:latin typeface="Calibri" panose="020F0502020204030204" pitchFamily="34" charset="0"/>
              <a:cs typeface="Calibri" panose="020F0502020204030204" pitchFamily="34" charset="0"/>
            </a:endParaRPr>
          </a:p>
          <a:p>
            <a:endParaRPr lang="en-US" sz="2400" b="1" dirty="0">
              <a:solidFill>
                <a:srgbClr val="C00000"/>
              </a:solidFill>
              <a:latin typeface="Calibri" panose="020F0502020204030204" pitchFamily="34" charset="0"/>
              <a:cs typeface="Calibri" panose="020F0502020204030204" pitchFamily="34" charset="0"/>
            </a:endParaRPr>
          </a:p>
          <a:p>
            <a:endParaRPr lang="en-US" sz="2400" b="1" dirty="0">
              <a:solidFill>
                <a:srgbClr val="C00000"/>
              </a:solidFill>
              <a:latin typeface="Calibri" panose="020F0502020204030204" pitchFamily="34" charset="0"/>
              <a:cs typeface="Calibri" panose="020F0502020204030204" pitchFamily="34" charset="0"/>
            </a:endParaRPr>
          </a:p>
          <a:p>
            <a:endParaRPr lang="en-US" sz="2400" b="1" dirty="0">
              <a:solidFill>
                <a:srgbClr val="C00000"/>
              </a:solidFill>
              <a:latin typeface="Calibri" panose="020F0502020204030204" pitchFamily="34" charset="0"/>
              <a:cs typeface="Calibri" panose="020F0502020204030204" pitchFamily="34" charset="0"/>
            </a:endParaRPr>
          </a:p>
          <a:p>
            <a:endParaRPr lang="en-US" sz="2400" b="1" dirty="0">
              <a:solidFill>
                <a:srgbClr val="C00000"/>
              </a:solidFill>
              <a:latin typeface="Calibri" panose="020F0502020204030204" pitchFamily="34" charset="0"/>
              <a:cs typeface="Calibri" panose="020F0502020204030204" pitchFamily="34" charset="0"/>
            </a:endParaRPr>
          </a:p>
          <a:p>
            <a:endParaRPr lang="en-US" sz="200" dirty="0">
              <a:latin typeface="Calibri" panose="020F0502020204030204" pitchFamily="34" charset="0"/>
              <a:cs typeface="Calibri" panose="020F0502020204030204" pitchFamily="34" charset="0"/>
            </a:endParaRPr>
          </a:p>
          <a:p>
            <a:endParaRPr lang="en-US" b="1" dirty="0">
              <a:solidFill>
                <a:srgbClr val="C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5318DA0-969A-3649-BFAC-A2D03EE60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534" y="1646120"/>
            <a:ext cx="6642100" cy="2819400"/>
          </a:xfrm>
          <a:prstGeom prst="rect">
            <a:avLst/>
          </a:prstGeom>
        </p:spPr>
      </p:pic>
      <p:sp>
        <p:nvSpPr>
          <p:cNvPr id="8" name="Rectangle 7">
            <a:extLst>
              <a:ext uri="{FF2B5EF4-FFF2-40B4-BE49-F238E27FC236}">
                <a16:creationId xmlns:a16="http://schemas.microsoft.com/office/drawing/2014/main" id="{C0AB31C9-755A-A641-A5B7-B2FAC56E2924}"/>
              </a:ext>
            </a:extLst>
          </p:cNvPr>
          <p:cNvSpPr/>
          <p:nvPr/>
        </p:nvSpPr>
        <p:spPr>
          <a:xfrm>
            <a:off x="1029114" y="1646120"/>
            <a:ext cx="2520563" cy="1200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E8297D-305C-904E-9B21-424EB26849AC}"/>
              </a:ext>
            </a:extLst>
          </p:cNvPr>
          <p:cNvSpPr/>
          <p:nvPr/>
        </p:nvSpPr>
        <p:spPr>
          <a:xfrm>
            <a:off x="1029113" y="2891810"/>
            <a:ext cx="2051437" cy="12831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C9F6A-4388-6D49-9731-DE2CD9ADC8F7}"/>
              </a:ext>
            </a:extLst>
          </p:cNvPr>
          <p:cNvSpPr/>
          <p:nvPr/>
        </p:nvSpPr>
        <p:spPr>
          <a:xfrm>
            <a:off x="3304512" y="2891811"/>
            <a:ext cx="2392017" cy="790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A86BF9D-0283-7440-900E-6B4D6908B55A}"/>
              </a:ext>
            </a:extLst>
          </p:cNvPr>
          <p:cNvSpPr/>
          <p:nvPr/>
        </p:nvSpPr>
        <p:spPr>
          <a:xfrm>
            <a:off x="4336856" y="2417728"/>
            <a:ext cx="327328" cy="438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074B86-3F1D-DC43-A0D9-82380326512F}"/>
              </a:ext>
            </a:extLst>
          </p:cNvPr>
          <p:cNvSpPr/>
          <p:nvPr/>
        </p:nvSpPr>
        <p:spPr>
          <a:xfrm>
            <a:off x="5451363" y="1591955"/>
            <a:ext cx="2346271" cy="1255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94AEAD-E8D2-064A-9277-BF53D83E64B8}"/>
              </a:ext>
            </a:extLst>
          </p:cNvPr>
          <p:cNvSpPr/>
          <p:nvPr/>
        </p:nvSpPr>
        <p:spPr>
          <a:xfrm>
            <a:off x="5920491" y="2905815"/>
            <a:ext cx="1877143" cy="12831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7941CE67-2ADA-B8E3-F9CA-530A320531BD}"/>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19</a:t>
            </a:fld>
            <a:endParaRPr lang="en-CH"/>
          </a:p>
        </p:txBody>
      </p:sp>
    </p:spTree>
    <p:extLst>
      <p:ext uri="{BB962C8B-B14F-4D97-AF65-F5344CB8AC3E}">
        <p14:creationId xmlns:p14="http://schemas.microsoft.com/office/powerpoint/2010/main" val="383235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78D72AD6-90F9-4D4E-BB8C-B3CAE2447857}"/>
              </a:ext>
            </a:extLst>
          </p:cNvPr>
          <p:cNvSpPr/>
          <p:nvPr/>
        </p:nvSpPr>
        <p:spPr>
          <a:xfrm>
            <a:off x="85501" y="5241563"/>
            <a:ext cx="8972997" cy="1251312"/>
          </a:xfrm>
          <a:prstGeom prst="roundRect">
            <a:avLst>
              <a:gd name="adj" fmla="val 4914"/>
            </a:avLst>
          </a:prstGeom>
          <a:solidFill>
            <a:srgbClr val="FFD4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23F9310-436B-2148-9BEE-287B9C8D0845}"/>
              </a:ext>
            </a:extLst>
          </p:cNvPr>
          <p:cNvSpPr/>
          <p:nvPr/>
        </p:nvSpPr>
        <p:spPr>
          <a:xfrm>
            <a:off x="88058" y="3841428"/>
            <a:ext cx="8972997" cy="1339769"/>
          </a:xfrm>
          <a:prstGeom prst="roundRect">
            <a:avLst>
              <a:gd name="adj" fmla="val 4752"/>
            </a:avLst>
          </a:prstGeom>
          <a:solidFill>
            <a:srgbClr val="E2F0D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E26C6B5-FAA5-AD49-A5C5-27FF882473B7}"/>
              </a:ext>
            </a:extLst>
          </p:cNvPr>
          <p:cNvSpPr/>
          <p:nvPr/>
        </p:nvSpPr>
        <p:spPr>
          <a:xfrm>
            <a:off x="90615" y="2822978"/>
            <a:ext cx="8972997" cy="972833"/>
          </a:xfrm>
          <a:prstGeom prst="roundRect">
            <a:avLst>
              <a:gd name="adj" fmla="val 6118"/>
            </a:avLst>
          </a:prstGeom>
          <a:solidFill>
            <a:srgbClr val="FFF2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45F93DA-41DE-4A4C-9B1D-817B6A0EBC50}"/>
              </a:ext>
            </a:extLst>
          </p:cNvPr>
          <p:cNvSpPr/>
          <p:nvPr/>
        </p:nvSpPr>
        <p:spPr>
          <a:xfrm>
            <a:off x="80387" y="1481183"/>
            <a:ext cx="8972997" cy="1281429"/>
          </a:xfrm>
          <a:prstGeom prst="roundRect">
            <a:avLst>
              <a:gd name="adj" fmla="val 5700"/>
            </a:avLst>
          </a:prstGeom>
          <a:solidFill>
            <a:srgbClr val="FBE5D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D6700DE-A60F-0047-B270-63F9AB574DCC}"/>
              </a:ext>
            </a:extLst>
          </p:cNvPr>
          <p:cNvSpPr/>
          <p:nvPr/>
        </p:nvSpPr>
        <p:spPr>
          <a:xfrm>
            <a:off x="82944" y="901932"/>
            <a:ext cx="8972997" cy="504137"/>
          </a:xfrm>
          <a:prstGeom prst="roundRect">
            <a:avLst>
              <a:gd name="adj" fmla="val 10119"/>
            </a:avLst>
          </a:prstGeom>
          <a:solidFill>
            <a:srgbClr val="DAE3F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70FED3A-E902-9492-033C-94391A40A109}"/>
              </a:ext>
            </a:extLst>
          </p:cNvPr>
          <p:cNvSpPr>
            <a:spLocks noGrp="1"/>
          </p:cNvSpPr>
          <p:nvPr>
            <p:ph type="title"/>
          </p:nvPr>
        </p:nvSpPr>
        <p:spPr/>
        <p:txBody>
          <a:bodyPr/>
          <a:lstStyle/>
          <a:p>
            <a:r>
              <a:rPr lang="en-US" dirty="0"/>
              <a:t>Executive Summary</a:t>
            </a:r>
            <a:endParaRPr lang="en-CH" dirty="0"/>
          </a:p>
        </p:txBody>
      </p:sp>
      <p:sp>
        <p:nvSpPr>
          <p:cNvPr id="3" name="Content Placeholder 2">
            <a:extLst>
              <a:ext uri="{FF2B5EF4-FFF2-40B4-BE49-F238E27FC236}">
                <a16:creationId xmlns:a16="http://schemas.microsoft.com/office/drawing/2014/main" id="{44722C4C-45FE-344B-A79D-CCCD100D937C}"/>
              </a:ext>
            </a:extLst>
          </p:cNvPr>
          <p:cNvSpPr>
            <a:spLocks noGrp="1"/>
          </p:cNvSpPr>
          <p:nvPr>
            <p:ph idx="1"/>
          </p:nvPr>
        </p:nvSpPr>
        <p:spPr>
          <a:xfrm>
            <a:off x="127255" y="901933"/>
            <a:ext cx="8894602" cy="5823734"/>
          </a:xfrm>
        </p:spPr>
        <p:txBody>
          <a:bodyPr>
            <a:normAutofit lnSpcReduction="10000"/>
          </a:bodyPr>
          <a:lstStyle/>
          <a:p>
            <a:pPr algn="just"/>
            <a:r>
              <a:rPr lang="en-US" sz="1800" b="1" dirty="0">
                <a:solidFill>
                  <a:srgbClr val="0070C0"/>
                </a:solidFill>
                <a:latin typeface="Calibri" panose="020F0502020204030204" pitchFamily="34" charset="0"/>
                <a:cs typeface="Calibri" panose="020F0502020204030204" pitchFamily="34" charset="0"/>
              </a:rPr>
              <a:t>Background</a:t>
            </a:r>
            <a:r>
              <a:rPr lang="en-US" sz="1800" dirty="0">
                <a:latin typeface="Calibri" panose="020F0502020204030204" pitchFamily="34" charset="0"/>
                <a:cs typeface="Calibri" panose="020F0502020204030204" pitchFamily="34" charset="0"/>
              </a:rPr>
              <a:t>: A h</a:t>
            </a:r>
            <a:r>
              <a:rPr lang="en-GB" sz="1800" dirty="0" err="1">
                <a:latin typeface="Calibri" panose="020F0502020204030204" pitchFamily="34" charset="0"/>
                <a:cs typeface="Calibri" panose="020F0502020204030204" pitchFamily="34" charset="0"/>
              </a:rPr>
              <a:t>ybrid</a:t>
            </a:r>
            <a:r>
              <a:rPr lang="en-GB" sz="1800" dirty="0">
                <a:latin typeface="Calibri" panose="020F0502020204030204" pitchFamily="34" charset="0"/>
                <a:cs typeface="Calibri" panose="020F0502020204030204" pitchFamily="34" charset="0"/>
              </a:rPr>
              <a:t> storage system (HSS) uses multiple different storage devices to provide high and scalable storage capacity at high performance </a:t>
            </a:r>
          </a:p>
          <a:p>
            <a:pPr algn="just"/>
            <a:r>
              <a:rPr lang="en-US" sz="1800" b="1" dirty="0">
                <a:solidFill>
                  <a:srgbClr val="E30305"/>
                </a:solidFill>
                <a:latin typeface="Calibri" panose="020F0502020204030204" pitchFamily="34" charset="0"/>
                <a:cs typeface="Calibri" panose="020F0502020204030204" pitchFamily="34" charset="0"/>
              </a:rPr>
              <a:t>Problem</a:t>
            </a:r>
            <a:r>
              <a:rPr lang="en-US" sz="1800" dirty="0">
                <a:latin typeface="Calibri" panose="020F0502020204030204" pitchFamily="34" charset="0"/>
                <a:cs typeface="Calibri" panose="020F0502020204030204" pitchFamily="34" charset="0"/>
              </a:rPr>
              <a:t>: Two key shortcomings of prior data placement policies:</a:t>
            </a:r>
          </a:p>
          <a:p>
            <a:pPr marL="536575" lvl="1" indent="-179388" algn="just"/>
            <a:r>
              <a:rPr lang="en-GB" sz="1600" dirty="0">
                <a:latin typeface="Calibri" panose="020F0502020204030204" pitchFamily="34" charset="0"/>
                <a:cs typeface="Calibri" panose="020F0502020204030204" pitchFamily="34" charset="0"/>
              </a:rPr>
              <a:t>Lack of </a:t>
            </a:r>
            <a:r>
              <a:rPr lang="en-GB" sz="1600" b="1" dirty="0">
                <a:solidFill>
                  <a:srgbClr val="C00000"/>
                </a:solidFill>
                <a:latin typeface="Calibri" panose="020F0502020204030204" pitchFamily="34" charset="0"/>
                <a:cs typeface="Calibri" panose="020F0502020204030204" pitchFamily="34" charset="0"/>
              </a:rPr>
              <a:t>adaptivity to:</a:t>
            </a:r>
          </a:p>
          <a:p>
            <a:pPr marL="993775" lvl="2" indent="-179388" algn="just"/>
            <a:r>
              <a:rPr lang="en-GB" sz="1500" b="1" dirty="0">
                <a:solidFill>
                  <a:srgbClr val="C00000"/>
                </a:solidFill>
                <a:latin typeface="Calibri" panose="020F0502020204030204" pitchFamily="34" charset="0"/>
                <a:cs typeface="Calibri" panose="020F0502020204030204" pitchFamily="34" charset="0"/>
              </a:rPr>
              <a:t>Workload changes</a:t>
            </a:r>
          </a:p>
          <a:p>
            <a:pPr marL="993775" lvl="2" indent="-179388" algn="just"/>
            <a:r>
              <a:rPr lang="en-GB" sz="1500" b="1" dirty="0">
                <a:solidFill>
                  <a:srgbClr val="C00000"/>
                </a:solidFill>
                <a:latin typeface="Calibri" panose="020F0502020204030204" pitchFamily="34" charset="0"/>
                <a:cs typeface="Calibri" panose="020F0502020204030204" pitchFamily="34" charset="0"/>
              </a:rPr>
              <a:t>Changes in device types and configurations</a:t>
            </a:r>
            <a:endParaRPr lang="en-GB" sz="1500" dirty="0">
              <a:latin typeface="Calibri" panose="020F0502020204030204" pitchFamily="34" charset="0"/>
              <a:cs typeface="Calibri" panose="020F0502020204030204" pitchFamily="34" charset="0"/>
            </a:endParaRPr>
          </a:p>
          <a:p>
            <a:pPr marL="536575" lvl="1" indent="-179388" algn="just"/>
            <a:r>
              <a:rPr lang="en-GB" sz="1600" dirty="0">
                <a:latin typeface="Calibri" panose="020F0502020204030204" pitchFamily="34" charset="0"/>
                <a:cs typeface="Calibri" panose="020F0502020204030204" pitchFamily="34" charset="0"/>
              </a:rPr>
              <a:t>Lack of</a:t>
            </a:r>
            <a:r>
              <a:rPr lang="en-GB" sz="1600" b="1" dirty="0">
                <a:solidFill>
                  <a:srgbClr val="C00000"/>
                </a:solidFill>
                <a:latin typeface="Calibri" panose="020F0502020204030204" pitchFamily="34" charset="0"/>
                <a:cs typeface="Calibri" panose="020F0502020204030204" pitchFamily="34" charset="0"/>
              </a:rPr>
              <a:t> extensibility </a:t>
            </a:r>
            <a:r>
              <a:rPr lang="en-GB" sz="1600" dirty="0">
                <a:latin typeface="Calibri" panose="020F0502020204030204" pitchFamily="34" charset="0"/>
                <a:cs typeface="Calibri" panose="020F0502020204030204" pitchFamily="34" charset="0"/>
              </a:rPr>
              <a:t>to more devices</a:t>
            </a:r>
            <a:endParaRPr lang="en-US" sz="1600" dirty="0">
              <a:latin typeface="Calibri" panose="020F0502020204030204" pitchFamily="34" charset="0"/>
              <a:cs typeface="Calibri" panose="020F0502020204030204" pitchFamily="34" charset="0"/>
            </a:endParaRPr>
          </a:p>
          <a:p>
            <a:pPr algn="just"/>
            <a:r>
              <a:rPr lang="en-US" sz="1800" b="1" dirty="0">
                <a:solidFill>
                  <a:schemeClr val="accent4">
                    <a:lumMod val="75000"/>
                  </a:schemeClr>
                </a:solidFill>
                <a:latin typeface="Calibri" panose="020F0502020204030204" pitchFamily="34" charset="0"/>
                <a:cs typeface="Calibri" panose="020F0502020204030204" pitchFamily="34" charset="0"/>
              </a:rPr>
              <a:t>Goal</a:t>
            </a:r>
            <a:r>
              <a:rPr lang="en-US" sz="1800" dirty="0">
                <a:latin typeface="Calibri" panose="020F0502020204030204" pitchFamily="34" charset="0"/>
                <a:cs typeface="Calibri" panose="020F0502020204030204" pitchFamily="34" charset="0"/>
              </a:rPr>
              <a:t>: Design a data placement technique that provides:</a:t>
            </a:r>
          </a:p>
          <a:p>
            <a:pPr marL="536575" lvl="1" indent="-179388" algn="just"/>
            <a:r>
              <a:rPr lang="en-US" sz="1600" b="1" i="1" dirty="0">
                <a:solidFill>
                  <a:srgbClr val="C09000"/>
                </a:solidFill>
                <a:latin typeface="Calibri" panose="020F0502020204030204" pitchFamily="34" charset="0"/>
                <a:cs typeface="Calibri" panose="020F0502020204030204" pitchFamily="34" charset="0"/>
              </a:rPr>
              <a:t>Adaptivity</a:t>
            </a:r>
            <a:r>
              <a:rPr lang="en-US" sz="1600" dirty="0">
                <a:latin typeface="Calibri" panose="020F0502020204030204" pitchFamily="34" charset="0"/>
                <a:cs typeface="Calibri" panose="020F0502020204030204" pitchFamily="34" charset="0"/>
              </a:rPr>
              <a:t>, by </a:t>
            </a:r>
            <a:r>
              <a:rPr lang="en-GB" sz="1600" b="1" dirty="0">
                <a:solidFill>
                  <a:srgbClr val="BF9000"/>
                </a:solidFill>
                <a:latin typeface="Calibri" panose="020F0502020204030204" pitchFamily="34" charset="0"/>
                <a:cs typeface="Calibri" panose="020F0502020204030204" pitchFamily="34" charset="0"/>
              </a:rPr>
              <a:t>continuously learning and adapting </a:t>
            </a:r>
            <a:r>
              <a:rPr lang="en-GB" sz="1600" dirty="0">
                <a:latin typeface="Calibri" panose="020F0502020204030204" pitchFamily="34" charset="0"/>
                <a:cs typeface="Calibri" panose="020F0502020204030204" pitchFamily="34" charset="0"/>
              </a:rPr>
              <a:t>to the</a:t>
            </a:r>
            <a:r>
              <a:rPr lang="en-GB" sz="1600" b="1" dirty="0">
                <a:solidFill>
                  <a:srgbClr val="BF9000"/>
                </a:solidFill>
                <a:latin typeface="Calibri" panose="020F0502020204030204" pitchFamily="34" charset="0"/>
                <a:cs typeface="Calibri" panose="020F0502020204030204" pitchFamily="34" charset="0"/>
              </a:rPr>
              <a:t> application and underlying device characteristics</a:t>
            </a:r>
            <a:endParaRPr lang="en-US" sz="1600" b="1" dirty="0">
              <a:solidFill>
                <a:schemeClr val="accent4">
                  <a:lumMod val="75000"/>
                </a:schemeClr>
              </a:solidFill>
              <a:latin typeface="Calibri" panose="020F0502020204030204" pitchFamily="34" charset="0"/>
              <a:cs typeface="Calibri" panose="020F0502020204030204" pitchFamily="34" charset="0"/>
            </a:endParaRPr>
          </a:p>
          <a:p>
            <a:pPr marL="536575" lvl="1" indent="-179388" algn="just"/>
            <a:r>
              <a:rPr lang="en-US" sz="1600" b="1" i="1" dirty="0">
                <a:solidFill>
                  <a:srgbClr val="C09000"/>
                </a:solidFill>
                <a:latin typeface="Calibri" panose="020F0502020204030204" pitchFamily="34" charset="0"/>
                <a:cs typeface="Calibri" panose="020F0502020204030204" pitchFamily="34" charset="0"/>
              </a:rPr>
              <a:t>Easy </a:t>
            </a:r>
            <a:r>
              <a:rPr lang="en-GB" sz="1600" b="1" i="1" dirty="0">
                <a:solidFill>
                  <a:srgbClr val="C09000"/>
                </a:solidFill>
                <a:latin typeface="Calibri" panose="020F0502020204030204" pitchFamily="34" charset="0"/>
                <a:cs typeface="Calibri" panose="020F0502020204030204" pitchFamily="34" charset="0"/>
              </a:rPr>
              <a:t>extensibility </a:t>
            </a:r>
            <a:r>
              <a:rPr lang="en-GB" sz="1600" dirty="0">
                <a:latin typeface="Calibri" panose="020F0502020204030204" pitchFamily="34" charset="0"/>
                <a:cs typeface="Calibri" panose="020F0502020204030204" pitchFamily="34" charset="0"/>
              </a:rPr>
              <a:t>to incorporate a wide range of hybrid storage configurations</a:t>
            </a:r>
            <a:endParaRPr lang="en-US" sz="1600" dirty="0">
              <a:latin typeface="Calibri" panose="020F0502020204030204" pitchFamily="34" charset="0"/>
              <a:cs typeface="Calibri" panose="020F0502020204030204" pitchFamily="34" charset="0"/>
            </a:endParaRPr>
          </a:p>
          <a:p>
            <a:pPr marL="120600" algn="just"/>
            <a:r>
              <a:rPr lang="en-US" sz="1800" b="1" dirty="0">
                <a:solidFill>
                  <a:srgbClr val="00B050"/>
                </a:solidFill>
                <a:latin typeface="Calibri" panose="020F0502020204030204" pitchFamily="34" charset="0"/>
                <a:cs typeface="Calibri" panose="020F0502020204030204" pitchFamily="34" charset="0"/>
              </a:rPr>
              <a:t>Contribution</a:t>
            </a:r>
            <a:r>
              <a:rPr lang="en-US" sz="1800" dirty="0">
                <a:solidFill>
                  <a:srgbClr val="00B050"/>
                </a:solidFill>
                <a:latin typeface="Calibri" panose="020F0502020204030204" pitchFamily="34" charset="0"/>
                <a:cs typeface="Calibri" panose="020F0502020204030204" pitchFamily="34" charset="0"/>
              </a:rPr>
              <a:t>: </a:t>
            </a:r>
            <a:r>
              <a:rPr lang="en-GB" sz="1800" dirty="0">
                <a:latin typeface="Calibri" panose="020F0502020204030204" pitchFamily="34" charset="0"/>
                <a:cs typeface="Calibri" panose="020F0502020204030204" pitchFamily="34" charset="0"/>
              </a:rPr>
              <a:t>Sibyl, the first reinforcement learning-based data placement technique in hybrid storage systems that:</a:t>
            </a:r>
            <a:endParaRPr lang="en-US" sz="1800" dirty="0">
              <a:latin typeface="Calibri" panose="020F0502020204030204" pitchFamily="34" charset="0"/>
              <a:cs typeface="Calibri" panose="020F0502020204030204" pitchFamily="34" charset="0"/>
            </a:endParaRPr>
          </a:p>
          <a:p>
            <a:pPr marL="536575" lvl="1" indent="-179388" algn="just"/>
            <a:r>
              <a:rPr lang="en-US" sz="1600" dirty="0">
                <a:latin typeface="Calibri" panose="020F0502020204030204" pitchFamily="34" charset="0"/>
                <a:cs typeface="Calibri" panose="020F0502020204030204" pitchFamily="34" charset="0"/>
              </a:rPr>
              <a:t>Provides </a:t>
            </a:r>
            <a:r>
              <a:rPr lang="en" sz="1600" b="1" dirty="0">
                <a:solidFill>
                  <a:srgbClr val="00B050"/>
                </a:solidFill>
                <a:latin typeface="Calibri" panose="020F0502020204030204" pitchFamily="34" charset="0"/>
                <a:cs typeface="Calibri" panose="020F0502020204030204" pitchFamily="34" charset="0"/>
              </a:rPr>
              <a:t>adaptivity</a:t>
            </a:r>
            <a:r>
              <a:rPr lang="en" sz="1600" b="1" dirty="0">
                <a:solidFill>
                  <a:srgbClr val="38761D"/>
                </a:solidFill>
                <a:latin typeface="Calibri" panose="020F0502020204030204" pitchFamily="34" charset="0"/>
                <a:cs typeface="Calibri" panose="020F0502020204030204" pitchFamily="34" charset="0"/>
              </a:rPr>
              <a:t> </a:t>
            </a:r>
            <a:r>
              <a:rPr lang="en" sz="1600" dirty="0">
                <a:latin typeface="Calibri" panose="020F0502020204030204" pitchFamily="34" charset="0"/>
                <a:cs typeface="Calibri" panose="020F0502020204030204" pitchFamily="34" charset="0"/>
              </a:rPr>
              <a:t>to changing workload demands and underlying device characteristics </a:t>
            </a:r>
          </a:p>
          <a:p>
            <a:pPr marL="536575" lvl="1" indent="-179388" algn="just"/>
            <a:r>
              <a:rPr lang="en" sz="1600" dirty="0">
                <a:latin typeface="Calibri" panose="020F0502020204030204" pitchFamily="34" charset="0"/>
                <a:cs typeface="Calibri" panose="020F0502020204030204" pitchFamily="34" charset="0"/>
              </a:rPr>
              <a:t>Can </a:t>
            </a:r>
            <a:r>
              <a:rPr lang="en" sz="1600" b="1" dirty="0">
                <a:solidFill>
                  <a:srgbClr val="00B050"/>
                </a:solidFill>
                <a:latin typeface="Calibri" panose="020F0502020204030204" pitchFamily="34" charset="0"/>
                <a:cs typeface="Calibri" panose="020F0502020204030204" pitchFamily="34" charset="0"/>
              </a:rPr>
              <a:t>easily extend </a:t>
            </a:r>
            <a:r>
              <a:rPr lang="en" sz="1600" dirty="0">
                <a:latin typeface="Calibri" panose="020F0502020204030204" pitchFamily="34" charset="0"/>
                <a:cs typeface="Calibri" panose="020F0502020204030204" pitchFamily="34" charset="0"/>
              </a:rPr>
              <a:t>to any number of storage devices </a:t>
            </a:r>
          </a:p>
          <a:p>
            <a:pPr marL="536575" lvl="1" indent="-179388" algn="just"/>
            <a:r>
              <a:rPr lang="en" sz="1600" dirty="0">
                <a:latin typeface="Calibri" panose="020F0502020204030204" pitchFamily="34" charset="0"/>
                <a:cs typeface="Calibri" panose="020F0502020204030204" pitchFamily="34" charset="0"/>
              </a:rPr>
              <a:t>Provides </a:t>
            </a:r>
            <a:r>
              <a:rPr lang="en" sz="1600" b="1" dirty="0">
                <a:solidFill>
                  <a:srgbClr val="00B050"/>
                </a:solidFill>
                <a:latin typeface="Calibri" panose="020F0502020204030204" pitchFamily="34" charset="0"/>
                <a:cs typeface="Calibri" panose="020F0502020204030204" pitchFamily="34" charset="0"/>
              </a:rPr>
              <a:t>ease of design and implementation </a:t>
            </a:r>
            <a:r>
              <a:rPr lang="en" sz="1600" dirty="0">
                <a:latin typeface="Calibri" panose="020F0502020204030204" pitchFamily="34" charset="0"/>
                <a:cs typeface="Calibri" panose="020F0502020204030204" pitchFamily="34" charset="0"/>
              </a:rPr>
              <a:t>t</a:t>
            </a:r>
            <a:r>
              <a:rPr lang="en-GB" sz="1600" dirty="0">
                <a:latin typeface="Calibri" panose="020F0502020204030204" pitchFamily="34" charset="0"/>
                <a:cs typeface="Calibri" panose="020F0502020204030204" pitchFamily="34" charset="0"/>
              </a:rPr>
              <a:t>ha</a:t>
            </a:r>
            <a:r>
              <a:rPr lang="en" sz="1600" dirty="0">
                <a:latin typeface="Calibri" panose="020F0502020204030204" pitchFamily="34" charset="0"/>
                <a:cs typeface="Calibri" panose="020F0502020204030204" pitchFamily="34" charset="0"/>
              </a:rPr>
              <a:t>t requires only a small computation over</a:t>
            </a:r>
            <a:r>
              <a:rPr lang="en-GB" sz="1600" dirty="0">
                <a:latin typeface="Calibri" panose="020F0502020204030204" pitchFamily="34" charset="0"/>
                <a:cs typeface="Calibri" panose="020F0502020204030204" pitchFamily="34" charset="0"/>
              </a:rPr>
              <a:t>he</a:t>
            </a:r>
            <a:r>
              <a:rPr lang="en" sz="1600" dirty="0">
                <a:latin typeface="Calibri" panose="020F0502020204030204" pitchFamily="34" charset="0"/>
                <a:cs typeface="Calibri" panose="020F0502020204030204" pitchFamily="34" charset="0"/>
              </a:rPr>
              <a:t>ad                                          </a:t>
            </a:r>
            <a:endParaRPr lang="en-US" sz="1600" b="1" dirty="0">
              <a:solidFill>
                <a:srgbClr val="7030A0"/>
              </a:solidFill>
              <a:latin typeface="Calibri" panose="020F0502020204030204" pitchFamily="34" charset="0"/>
              <a:cs typeface="Calibri" panose="020F0502020204030204" pitchFamily="34" charset="0"/>
            </a:endParaRPr>
          </a:p>
          <a:p>
            <a:pPr marL="79375" indent="-179388" algn="just"/>
            <a:r>
              <a:rPr lang="en-US" sz="1800" b="1" dirty="0">
                <a:solidFill>
                  <a:srgbClr val="7030A0"/>
                </a:solidFill>
                <a:latin typeface="Calibri" panose="020F0502020204030204" pitchFamily="34" charset="0"/>
                <a:cs typeface="Calibri" panose="020F0502020204030204" pitchFamily="34" charset="0"/>
              </a:rPr>
              <a:t>Key Results</a:t>
            </a:r>
            <a:r>
              <a:rPr lang="en-US" sz="1800" dirty="0">
                <a:latin typeface="Calibri" panose="020F0502020204030204" pitchFamily="34" charset="0"/>
                <a:cs typeface="Calibri" panose="020F0502020204030204" pitchFamily="34" charset="0"/>
              </a:rPr>
              <a:t>: Evaluate on </a:t>
            </a:r>
            <a:r>
              <a:rPr lang="en-US" sz="1800" b="1" dirty="0">
                <a:solidFill>
                  <a:srgbClr val="702FA1"/>
                </a:solidFill>
                <a:latin typeface="Calibri" panose="020F0502020204030204" pitchFamily="34" charset="0"/>
                <a:cs typeface="Calibri" panose="020F0502020204030204" pitchFamily="34" charset="0"/>
              </a:rPr>
              <a:t>real systems </a:t>
            </a:r>
            <a:r>
              <a:rPr lang="en-US" sz="1800" dirty="0">
                <a:latin typeface="Calibri" panose="020F0502020204030204" pitchFamily="34" charset="0"/>
                <a:cs typeface="Calibri" panose="020F0502020204030204" pitchFamily="34" charset="0"/>
              </a:rPr>
              <a:t>using a wide range of workloads</a:t>
            </a:r>
            <a:endParaRPr lang="en-US" sz="1600" dirty="0">
              <a:latin typeface="Calibri" panose="020F0502020204030204" pitchFamily="34" charset="0"/>
              <a:cs typeface="Calibri" panose="020F0502020204030204" pitchFamily="34" charset="0"/>
            </a:endParaRPr>
          </a:p>
          <a:p>
            <a:pPr marL="536575" lvl="1" indent="-179388" algn="just"/>
            <a:r>
              <a:rPr lang="en-GB" sz="1600" dirty="0">
                <a:latin typeface="Calibri" panose="020F0502020204030204" pitchFamily="34" charset="0"/>
                <a:cs typeface="Calibri" panose="020F0502020204030204" pitchFamily="34" charset="0"/>
              </a:rPr>
              <a:t>Sibyl </a:t>
            </a:r>
            <a:r>
              <a:rPr lang="en-GB" sz="1600" b="1" dirty="0">
                <a:solidFill>
                  <a:srgbClr val="7030A0"/>
                </a:solidFill>
                <a:latin typeface="Calibri" panose="020F0502020204030204" pitchFamily="34" charset="0"/>
                <a:cs typeface="Calibri" panose="020F0502020204030204" pitchFamily="34" charset="0"/>
              </a:rPr>
              <a:t>improves performance by 21.6% </a:t>
            </a:r>
            <a:r>
              <a:rPr lang="en-GB" sz="1600" dirty="0">
                <a:latin typeface="Calibri" panose="020F0502020204030204" pitchFamily="34" charset="0"/>
                <a:cs typeface="Calibri" panose="020F0502020204030204" pitchFamily="34" charset="0"/>
              </a:rPr>
              <a:t>compared to the best previous data placement technique in dual-HSS configuration</a:t>
            </a:r>
          </a:p>
          <a:p>
            <a:pPr marL="536575" lvl="1" indent="-179388" algn="just"/>
            <a:r>
              <a:rPr lang="en-US" sz="1600" dirty="0">
                <a:latin typeface="Calibri" panose="020F0502020204030204" pitchFamily="34" charset="0"/>
                <a:cs typeface="Calibri" panose="020F0502020204030204" pitchFamily="34" charset="0"/>
              </a:rPr>
              <a:t>In </a:t>
            </a:r>
            <a:r>
              <a:rPr lang="en" sz="1600" dirty="0">
                <a:latin typeface="Calibri" panose="020F0502020204030204" pitchFamily="34" charset="0"/>
                <a:cs typeface="Calibri" panose="020F0502020204030204" pitchFamily="34" charset="0"/>
              </a:rPr>
              <a:t>a tri-HSS configuration, Sibyl outperforms the state-of-the-art-policy policy by </a:t>
            </a:r>
            <a:r>
              <a:rPr lang="en" sz="1600" b="1" dirty="0">
                <a:solidFill>
                  <a:srgbClr val="674EA7"/>
                </a:solidFill>
                <a:latin typeface="Calibri" panose="020F0502020204030204" pitchFamily="34" charset="0"/>
                <a:cs typeface="Calibri" panose="020F0502020204030204" pitchFamily="34" charset="0"/>
              </a:rPr>
              <a:t>48.2%</a:t>
            </a:r>
            <a:r>
              <a:rPr lang="en" sz="1600" dirty="0">
                <a:latin typeface="Calibri" panose="020F0502020204030204" pitchFamily="34" charset="0"/>
                <a:cs typeface="Calibri" panose="020F0502020204030204" pitchFamily="34" charset="0"/>
              </a:rPr>
              <a:t> </a:t>
            </a:r>
          </a:p>
          <a:p>
            <a:pPr marL="536575" lvl="1" indent="-179388" algn="just"/>
            <a:r>
              <a:rPr lang="en-US" sz="1600" dirty="0">
                <a:latin typeface="Calibri" panose="020F0502020204030204" pitchFamily="34" charset="0"/>
                <a:cs typeface="Calibri" panose="020F0502020204030204" pitchFamily="34" charset="0"/>
              </a:rPr>
              <a:t>Sibyl </a:t>
            </a:r>
            <a:r>
              <a:rPr lang="en" sz="1600" dirty="0">
                <a:latin typeface="Calibri" panose="020F0502020204030204" pitchFamily="34" charset="0"/>
                <a:cs typeface="Calibri" panose="020F0502020204030204" pitchFamily="34" charset="0"/>
              </a:rPr>
              <a:t>achieves </a:t>
            </a:r>
            <a:r>
              <a:rPr lang="en" sz="1600" b="1" dirty="0">
                <a:solidFill>
                  <a:srgbClr val="7030A0"/>
                </a:solidFill>
                <a:latin typeface="Calibri" panose="020F0502020204030204" pitchFamily="34" charset="0"/>
                <a:cs typeface="Calibri" panose="020F0502020204030204" pitchFamily="34" charset="0"/>
              </a:rPr>
              <a:t>80% of the </a:t>
            </a:r>
            <a:r>
              <a:rPr lang="en" sz="1600" b="1" dirty="0">
                <a:solidFill>
                  <a:srgbClr val="702FA1"/>
                </a:solidFill>
                <a:latin typeface="Calibri" panose="020F0502020204030204" pitchFamily="34" charset="0"/>
                <a:cs typeface="Calibri" panose="020F0502020204030204" pitchFamily="34" charset="0"/>
              </a:rPr>
              <a:t>performance</a:t>
            </a:r>
            <a:r>
              <a:rPr lang="en" sz="1600" dirty="0">
                <a:latin typeface="Calibri" panose="020F0502020204030204" pitchFamily="34" charset="0"/>
                <a:cs typeface="Calibri" panose="020F0502020204030204" pitchFamily="34" charset="0"/>
              </a:rPr>
              <a:t> of an oracle policy with storage overhead of only </a:t>
            </a:r>
            <a:r>
              <a:rPr lang="en" sz="1600" b="1" dirty="0">
                <a:solidFill>
                  <a:srgbClr val="7030A0"/>
                </a:solidFill>
                <a:latin typeface="Calibri" panose="020F0502020204030204" pitchFamily="34" charset="0"/>
                <a:cs typeface="Calibri" panose="020F0502020204030204" pitchFamily="34" charset="0"/>
              </a:rPr>
              <a:t>124.4 KiB</a:t>
            </a:r>
            <a:endParaRPr lang="en-US" sz="1600" dirty="0">
              <a:latin typeface="Calibri" panose="020F0502020204030204" pitchFamily="34" charset="0"/>
              <a:cs typeface="Calibri" panose="020F0502020204030204" pitchFamily="34" charset="0"/>
            </a:endParaRPr>
          </a:p>
        </p:txBody>
      </p:sp>
      <p:sp>
        <p:nvSpPr>
          <p:cNvPr id="13" name="Title 3">
            <a:extLst>
              <a:ext uri="{FF2B5EF4-FFF2-40B4-BE49-F238E27FC236}">
                <a16:creationId xmlns:a16="http://schemas.microsoft.com/office/drawing/2014/main" id="{CD69E8DC-5681-2035-5488-5B1740A892AE}"/>
              </a:ext>
            </a:extLst>
          </p:cNvPr>
          <p:cNvSpPr txBox="1">
            <a:spLocks/>
          </p:cNvSpPr>
          <p:nvPr/>
        </p:nvSpPr>
        <p:spPr>
          <a:xfrm>
            <a:off x="-3187922" y="1302921"/>
            <a:ext cx="8894602" cy="606084"/>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Lato Black" panose="020F0502020204030203" pitchFamily="34" charset="77"/>
                <a:ea typeface="+mj-ea"/>
                <a:cs typeface="+mj-cs"/>
              </a:defRPr>
            </a:lvl1pPr>
          </a:lstStyle>
          <a:p>
            <a:endParaRPr lang="en-US" sz="3400" dirty="0"/>
          </a:p>
        </p:txBody>
      </p:sp>
      <p:sp>
        <p:nvSpPr>
          <p:cNvPr id="14" name="TextBox 13">
            <a:extLst>
              <a:ext uri="{FF2B5EF4-FFF2-40B4-BE49-F238E27FC236}">
                <a16:creationId xmlns:a16="http://schemas.microsoft.com/office/drawing/2014/main" id="{AD4014DC-6A31-44C1-AE15-6B85E8E5A42D}"/>
              </a:ext>
            </a:extLst>
          </p:cNvPr>
          <p:cNvSpPr txBox="1"/>
          <p:nvPr/>
        </p:nvSpPr>
        <p:spPr>
          <a:xfrm>
            <a:off x="2735294" y="6535208"/>
            <a:ext cx="3663182" cy="340519"/>
          </a:xfrm>
          <a:prstGeom prst="roundRect">
            <a:avLst/>
          </a:prstGeom>
          <a:solidFill>
            <a:schemeClr val="bg1">
              <a:lumMod val="95000"/>
            </a:schemeClr>
          </a:solidFill>
        </p:spPr>
        <p:txBody>
          <a:bodyPr wrap="none" rtlCol="0">
            <a:spAutoFit/>
          </a:bodyPr>
          <a:lstStyle/>
          <a:p>
            <a:r>
              <a:rPr lang="en-US" sz="1400" b="1" u="sng" dirty="0">
                <a:solidFill>
                  <a:srgbClr val="00B0F0"/>
                </a:solidFill>
                <a:latin typeface="Consolas" panose="020B0609020204030204" pitchFamily="49" charset="0"/>
                <a:cs typeface="Consolas" panose="020B0609020204030204" pitchFamily="49" charset="0"/>
                <a:hlinkClick r:id="rId3">
                  <a:extLst>
                    <a:ext uri="{A12FA001-AC4F-418D-AE19-62706E023703}">
                      <ahyp:hlinkClr xmlns:ahyp="http://schemas.microsoft.com/office/drawing/2018/hyperlinkcolor" val="tx"/>
                    </a:ext>
                  </a:extLst>
                </a:hlinkClick>
              </a:rPr>
              <a:t>https://github.com/CMU-SAFARI/Sibyl</a:t>
            </a:r>
            <a:endParaRPr lang="en-US" sz="1400" b="1" u="sng" dirty="0">
              <a:solidFill>
                <a:srgbClr val="00B0F0"/>
              </a:solidFill>
              <a:latin typeface="Consolas" panose="020B0609020204030204" pitchFamily="49" charset="0"/>
              <a:cs typeface="Consolas" panose="020B0609020204030204" pitchFamily="49" charset="0"/>
            </a:endParaRPr>
          </a:p>
        </p:txBody>
      </p:sp>
      <p:sp>
        <p:nvSpPr>
          <p:cNvPr id="12" name="Slide Number Placeholder 5">
            <a:extLst>
              <a:ext uri="{FF2B5EF4-FFF2-40B4-BE49-F238E27FC236}">
                <a16:creationId xmlns:a16="http://schemas.microsoft.com/office/drawing/2014/main" id="{92DB735E-C030-E1C6-C4CF-D384EA055065}"/>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2</a:t>
            </a:fld>
            <a:endParaRPr lang="en-CH"/>
          </a:p>
        </p:txBody>
      </p:sp>
    </p:spTree>
    <p:extLst>
      <p:ext uri="{BB962C8B-B14F-4D97-AF65-F5344CB8AC3E}">
        <p14:creationId xmlns:p14="http://schemas.microsoft.com/office/powerpoint/2010/main" val="126372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P spid="6" grpId="0" animBg="1"/>
      <p:bldP spid="4"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6E1681-0436-2046-A6E8-E391907CBE2D}"/>
              </a:ext>
            </a:extLst>
          </p:cNvPr>
          <p:cNvSpPr>
            <a:spLocks noGrp="1"/>
          </p:cNvSpPr>
          <p:nvPr>
            <p:ph type="title"/>
          </p:nvPr>
        </p:nvSpPr>
        <p:spPr/>
        <p:txBody>
          <a:bodyPr/>
          <a:lstStyle/>
          <a:p>
            <a:r>
              <a:rPr lang="en-US" dirty="0"/>
              <a:t>Formulating Data Placement as RL</a:t>
            </a:r>
          </a:p>
        </p:txBody>
      </p:sp>
      <p:cxnSp>
        <p:nvCxnSpPr>
          <p:cNvPr id="29" name="Straight Connector 28">
            <a:extLst>
              <a:ext uri="{FF2B5EF4-FFF2-40B4-BE49-F238E27FC236}">
                <a16:creationId xmlns:a16="http://schemas.microsoft.com/office/drawing/2014/main" id="{ED122E0C-22F0-6747-A99C-5BF96DC1691A}"/>
              </a:ext>
            </a:extLst>
          </p:cNvPr>
          <p:cNvCxnSpPr/>
          <p:nvPr/>
        </p:nvCxnSpPr>
        <p:spPr>
          <a:xfrm>
            <a:off x="954157" y="3548920"/>
            <a:ext cx="7243638" cy="0"/>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3A11CBA-4E5A-685C-6709-FCF3820FB6E1}"/>
              </a:ext>
            </a:extLst>
          </p:cNvPr>
          <p:cNvSpPr txBox="1"/>
          <p:nvPr/>
        </p:nvSpPr>
        <p:spPr>
          <a:xfrm>
            <a:off x="5420139" y="-278296"/>
            <a:ext cx="184731" cy="369332"/>
          </a:xfrm>
          <a:prstGeom prst="rect">
            <a:avLst/>
          </a:prstGeom>
          <a:noFill/>
        </p:spPr>
        <p:txBody>
          <a:bodyPr wrap="none" rtlCol="0">
            <a:spAutoFit/>
          </a:bodyPr>
          <a:lstStyle/>
          <a:p>
            <a:endParaRPr lang="en-CH" dirty="0"/>
          </a:p>
        </p:txBody>
      </p:sp>
      <p:sp>
        <p:nvSpPr>
          <p:cNvPr id="40" name="Rounded Rectangle 39">
            <a:extLst>
              <a:ext uri="{FF2B5EF4-FFF2-40B4-BE49-F238E27FC236}">
                <a16:creationId xmlns:a16="http://schemas.microsoft.com/office/drawing/2014/main" id="{60BEEFF9-D470-28C0-9859-231C154854D7}"/>
              </a:ext>
            </a:extLst>
          </p:cNvPr>
          <p:cNvSpPr/>
          <p:nvPr/>
        </p:nvSpPr>
        <p:spPr>
          <a:xfrm>
            <a:off x="2985601" y="1103314"/>
            <a:ext cx="2631969" cy="5603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400" dirty="0">
                <a:solidFill>
                  <a:schemeClr val="tx1"/>
                </a:solidFill>
              </a:rPr>
              <a:t>Agent</a:t>
            </a:r>
          </a:p>
        </p:txBody>
      </p:sp>
      <p:sp>
        <p:nvSpPr>
          <p:cNvPr id="42" name="Rounded Rectangle 41">
            <a:extLst>
              <a:ext uri="{FF2B5EF4-FFF2-40B4-BE49-F238E27FC236}">
                <a16:creationId xmlns:a16="http://schemas.microsoft.com/office/drawing/2014/main" id="{8BE6B2B1-D9C0-A79E-AFBE-C47CD9CD47B9}"/>
              </a:ext>
            </a:extLst>
          </p:cNvPr>
          <p:cNvSpPr/>
          <p:nvPr/>
        </p:nvSpPr>
        <p:spPr>
          <a:xfrm>
            <a:off x="2987891" y="2705877"/>
            <a:ext cx="2631969" cy="67424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400" dirty="0">
                <a:solidFill>
                  <a:schemeClr val="tx1"/>
                </a:solidFill>
              </a:rPr>
              <a:t>Environment</a:t>
            </a:r>
          </a:p>
        </p:txBody>
      </p:sp>
      <p:cxnSp>
        <p:nvCxnSpPr>
          <p:cNvPr id="45" name="Elbow Connector 44">
            <a:extLst>
              <a:ext uri="{FF2B5EF4-FFF2-40B4-BE49-F238E27FC236}">
                <a16:creationId xmlns:a16="http://schemas.microsoft.com/office/drawing/2014/main" id="{EC720AE5-6DDD-91F7-8F5F-B75E5DEB75B7}"/>
              </a:ext>
            </a:extLst>
          </p:cNvPr>
          <p:cNvCxnSpPr>
            <a:cxnSpLocks/>
            <a:stCxn id="42" idx="1"/>
            <a:endCxn id="40" idx="1"/>
          </p:cNvCxnSpPr>
          <p:nvPr/>
        </p:nvCxnSpPr>
        <p:spPr>
          <a:xfrm rot="10800000">
            <a:off x="2985601" y="1383485"/>
            <a:ext cx="2290" cy="1659516"/>
          </a:xfrm>
          <a:prstGeom prst="bentConnector3">
            <a:avLst>
              <a:gd name="adj1" fmla="val 4608510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54E6533C-B269-C9B5-21BB-F9CC887114D3}"/>
              </a:ext>
            </a:extLst>
          </p:cNvPr>
          <p:cNvCxnSpPr>
            <a:cxnSpLocks/>
            <a:stCxn id="40" idx="3"/>
            <a:endCxn id="42" idx="3"/>
          </p:cNvCxnSpPr>
          <p:nvPr/>
        </p:nvCxnSpPr>
        <p:spPr>
          <a:xfrm>
            <a:off x="5617570" y="1383485"/>
            <a:ext cx="2290" cy="1659516"/>
          </a:xfrm>
          <a:prstGeom prst="bentConnector3">
            <a:avLst>
              <a:gd name="adj1" fmla="val 6148847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6B8B8A-52CE-0D99-5A81-F003D28DACDA}"/>
              </a:ext>
            </a:extLst>
          </p:cNvPr>
          <p:cNvSpPr txBox="1"/>
          <p:nvPr/>
        </p:nvSpPr>
        <p:spPr>
          <a:xfrm>
            <a:off x="1242533" y="1964429"/>
            <a:ext cx="1730366" cy="400110"/>
          </a:xfrm>
          <a:prstGeom prst="rect">
            <a:avLst/>
          </a:prstGeom>
          <a:solidFill>
            <a:schemeClr val="bg1"/>
          </a:solidFill>
        </p:spPr>
        <p:txBody>
          <a:bodyPr wrap="square">
            <a:spAutoFit/>
          </a:bodyPr>
          <a:lstStyle/>
          <a:p>
            <a:r>
              <a:rPr lang="en-US" sz="2000" i="1" dirty="0"/>
              <a:t>State (S</a:t>
            </a:r>
            <a:r>
              <a:rPr lang="en-US" sz="2000" i="1" baseline="-25000" dirty="0"/>
              <a:t>t</a:t>
            </a:r>
            <a:r>
              <a:rPr lang="en-US" sz="2000" i="1" dirty="0"/>
              <a:t>)</a:t>
            </a:r>
            <a:endParaRPr lang="en-CH" sz="2000" i="1" dirty="0"/>
          </a:p>
        </p:txBody>
      </p:sp>
      <p:sp>
        <p:nvSpPr>
          <p:cNvPr id="68" name="TextBox 67">
            <a:extLst>
              <a:ext uri="{FF2B5EF4-FFF2-40B4-BE49-F238E27FC236}">
                <a16:creationId xmlns:a16="http://schemas.microsoft.com/office/drawing/2014/main" id="{C28D1FE8-A954-FAEA-E568-09B3AC5FF802}"/>
              </a:ext>
            </a:extLst>
          </p:cNvPr>
          <p:cNvSpPr txBox="1"/>
          <p:nvPr/>
        </p:nvSpPr>
        <p:spPr>
          <a:xfrm>
            <a:off x="6246688" y="2007611"/>
            <a:ext cx="1730366" cy="400110"/>
          </a:xfrm>
          <a:prstGeom prst="rect">
            <a:avLst/>
          </a:prstGeom>
          <a:solidFill>
            <a:schemeClr val="bg1"/>
          </a:solidFill>
        </p:spPr>
        <p:txBody>
          <a:bodyPr wrap="square">
            <a:spAutoFit/>
          </a:bodyPr>
          <a:lstStyle/>
          <a:p>
            <a:r>
              <a:rPr lang="en-US" sz="2000" i="1" dirty="0"/>
              <a:t>Action (A</a:t>
            </a:r>
            <a:r>
              <a:rPr lang="en-US" sz="2000" i="1" baseline="-25000" dirty="0"/>
              <a:t>t</a:t>
            </a:r>
            <a:r>
              <a:rPr lang="en-US" sz="2000" i="1" dirty="0"/>
              <a:t>)</a:t>
            </a:r>
            <a:endParaRPr lang="en-CH" sz="2000" i="1" dirty="0"/>
          </a:p>
        </p:txBody>
      </p:sp>
      <p:cxnSp>
        <p:nvCxnSpPr>
          <p:cNvPr id="69" name="Elbow Connector 68">
            <a:extLst>
              <a:ext uri="{FF2B5EF4-FFF2-40B4-BE49-F238E27FC236}">
                <a16:creationId xmlns:a16="http://schemas.microsoft.com/office/drawing/2014/main" id="{188FCD6E-FD60-DF66-3F34-1D0AD863F376}"/>
              </a:ext>
            </a:extLst>
          </p:cNvPr>
          <p:cNvCxnSpPr>
            <a:cxnSpLocks/>
            <a:stCxn id="42" idx="0"/>
            <a:endCxn id="40" idx="2"/>
          </p:cNvCxnSpPr>
          <p:nvPr/>
        </p:nvCxnSpPr>
        <p:spPr>
          <a:xfrm rot="16200000" flipV="1">
            <a:off x="3781620" y="2183621"/>
            <a:ext cx="1042222" cy="229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1D22670-1F5D-DDCC-B34A-27C547D662A9}"/>
              </a:ext>
            </a:extLst>
          </p:cNvPr>
          <p:cNvSpPr txBox="1"/>
          <p:nvPr/>
        </p:nvSpPr>
        <p:spPr>
          <a:xfrm>
            <a:off x="3229117" y="1980137"/>
            <a:ext cx="2147226" cy="400110"/>
          </a:xfrm>
          <a:prstGeom prst="rect">
            <a:avLst/>
          </a:prstGeom>
          <a:solidFill>
            <a:schemeClr val="bg1"/>
          </a:solidFill>
        </p:spPr>
        <p:txBody>
          <a:bodyPr wrap="square">
            <a:spAutoFit/>
          </a:bodyPr>
          <a:lstStyle/>
          <a:p>
            <a:r>
              <a:rPr lang="en-US" sz="2000" i="1" dirty="0"/>
              <a:t>Reward (R</a:t>
            </a:r>
            <a:r>
              <a:rPr lang="en-US" sz="2000" i="1" baseline="-25000" dirty="0"/>
              <a:t>t+1</a:t>
            </a:r>
            <a:r>
              <a:rPr lang="en-US" sz="2000" i="1" dirty="0"/>
              <a:t>)</a:t>
            </a:r>
            <a:endParaRPr lang="en-CH" sz="2000" i="1" dirty="0"/>
          </a:p>
        </p:txBody>
      </p:sp>
      <p:sp>
        <p:nvSpPr>
          <p:cNvPr id="41" name="Rounded Rectangle 40">
            <a:extLst>
              <a:ext uri="{FF2B5EF4-FFF2-40B4-BE49-F238E27FC236}">
                <a16:creationId xmlns:a16="http://schemas.microsoft.com/office/drawing/2014/main" id="{740AD724-A7E5-2FAD-6395-F43001BBBDFB}"/>
              </a:ext>
            </a:extLst>
          </p:cNvPr>
          <p:cNvSpPr/>
          <p:nvPr/>
        </p:nvSpPr>
        <p:spPr>
          <a:xfrm>
            <a:off x="3074029" y="5803603"/>
            <a:ext cx="2631969" cy="8920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400" dirty="0">
                <a:solidFill>
                  <a:schemeClr val="tx1"/>
                </a:solidFill>
              </a:rPr>
              <a:t>Hybrid Storage System</a:t>
            </a:r>
          </a:p>
        </p:txBody>
      </p:sp>
      <p:sp>
        <p:nvSpPr>
          <p:cNvPr id="43" name="Rounded Rectangle 42">
            <a:extLst>
              <a:ext uri="{FF2B5EF4-FFF2-40B4-BE49-F238E27FC236}">
                <a16:creationId xmlns:a16="http://schemas.microsoft.com/office/drawing/2014/main" id="{69F3DCBE-1CE4-1DD2-FC2C-4A0FA09C76A1}"/>
              </a:ext>
            </a:extLst>
          </p:cNvPr>
          <p:cNvSpPr/>
          <p:nvPr/>
        </p:nvSpPr>
        <p:spPr>
          <a:xfrm>
            <a:off x="3080329" y="3886042"/>
            <a:ext cx="2631969" cy="70510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400" dirty="0">
                <a:solidFill>
                  <a:schemeClr val="tx1"/>
                </a:solidFill>
              </a:rPr>
              <a:t>Sibyl</a:t>
            </a:r>
          </a:p>
        </p:txBody>
      </p:sp>
      <p:cxnSp>
        <p:nvCxnSpPr>
          <p:cNvPr id="60" name="Elbow Connector 59">
            <a:extLst>
              <a:ext uri="{FF2B5EF4-FFF2-40B4-BE49-F238E27FC236}">
                <a16:creationId xmlns:a16="http://schemas.microsoft.com/office/drawing/2014/main" id="{994453D9-47FB-B2B0-9CCC-F08D86F6D452}"/>
              </a:ext>
            </a:extLst>
          </p:cNvPr>
          <p:cNvCxnSpPr>
            <a:cxnSpLocks/>
            <a:stCxn id="41" idx="1"/>
            <a:endCxn id="43" idx="1"/>
          </p:cNvCxnSpPr>
          <p:nvPr/>
        </p:nvCxnSpPr>
        <p:spPr>
          <a:xfrm rot="10800000" flipH="1">
            <a:off x="3074029" y="4238593"/>
            <a:ext cx="6300" cy="2011050"/>
          </a:xfrm>
          <a:prstGeom prst="bentConnector3">
            <a:avLst>
              <a:gd name="adj1" fmla="val -1814285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82BE644A-8B17-FABE-7BA1-148CA97A7E75}"/>
              </a:ext>
            </a:extLst>
          </p:cNvPr>
          <p:cNvCxnSpPr>
            <a:cxnSpLocks/>
            <a:stCxn id="43" idx="3"/>
            <a:endCxn id="41" idx="3"/>
          </p:cNvCxnSpPr>
          <p:nvPr/>
        </p:nvCxnSpPr>
        <p:spPr>
          <a:xfrm flipH="1">
            <a:off x="5705998" y="4238593"/>
            <a:ext cx="6300" cy="2011050"/>
          </a:xfrm>
          <a:prstGeom prst="bentConnector3">
            <a:avLst>
              <a:gd name="adj1" fmla="val -2059287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ACBCC6DB-0576-62BC-F55E-CA2F8AED27DE}"/>
              </a:ext>
            </a:extLst>
          </p:cNvPr>
          <p:cNvCxnSpPr>
            <a:cxnSpLocks/>
            <a:stCxn id="41" idx="0"/>
            <a:endCxn id="43" idx="2"/>
          </p:cNvCxnSpPr>
          <p:nvPr/>
        </p:nvCxnSpPr>
        <p:spPr>
          <a:xfrm rot="5400000" flipH="1" flipV="1">
            <a:off x="3786934" y="5194223"/>
            <a:ext cx="1212460" cy="63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AA5A27F-C74D-EC56-6227-141B9F9CB494}"/>
              </a:ext>
            </a:extLst>
          </p:cNvPr>
          <p:cNvSpPr txBox="1"/>
          <p:nvPr/>
        </p:nvSpPr>
        <p:spPr>
          <a:xfrm>
            <a:off x="1074744" y="4787940"/>
            <a:ext cx="1850496" cy="1015663"/>
          </a:xfrm>
          <a:prstGeom prst="rect">
            <a:avLst/>
          </a:prstGeom>
          <a:solidFill>
            <a:schemeClr val="bg1"/>
          </a:solidFill>
        </p:spPr>
        <p:txBody>
          <a:bodyPr wrap="square">
            <a:spAutoFit/>
          </a:bodyPr>
          <a:lstStyle/>
          <a:p>
            <a:pPr algn="ctr"/>
            <a:r>
              <a:rPr lang="en-US" sz="2000" i="1" dirty="0"/>
              <a:t>Features of the current request and system</a:t>
            </a:r>
            <a:endParaRPr lang="en-CH" sz="2000" i="1" dirty="0"/>
          </a:p>
        </p:txBody>
      </p:sp>
      <p:sp>
        <p:nvSpPr>
          <p:cNvPr id="79" name="TextBox 78">
            <a:extLst>
              <a:ext uri="{FF2B5EF4-FFF2-40B4-BE49-F238E27FC236}">
                <a16:creationId xmlns:a16="http://schemas.microsoft.com/office/drawing/2014/main" id="{308ACA3C-C184-3C17-01B8-840E819FB116}"/>
              </a:ext>
            </a:extLst>
          </p:cNvPr>
          <p:cNvSpPr txBox="1"/>
          <p:nvPr/>
        </p:nvSpPr>
        <p:spPr>
          <a:xfrm>
            <a:off x="3222815" y="4919442"/>
            <a:ext cx="2631968" cy="707886"/>
          </a:xfrm>
          <a:prstGeom prst="rect">
            <a:avLst/>
          </a:prstGeom>
          <a:solidFill>
            <a:schemeClr val="bg1"/>
          </a:solidFill>
        </p:spPr>
        <p:txBody>
          <a:bodyPr wrap="square">
            <a:spAutoFit/>
          </a:bodyPr>
          <a:lstStyle/>
          <a:p>
            <a:pPr algn="ctr"/>
            <a:r>
              <a:rPr lang="en-US" sz="2000" i="1" dirty="0"/>
              <a:t>Request latency</a:t>
            </a:r>
          </a:p>
          <a:p>
            <a:pPr algn="ctr"/>
            <a:r>
              <a:rPr lang="en-US" sz="2000" i="1" dirty="0"/>
              <a:t>(of last served request)</a:t>
            </a:r>
            <a:endParaRPr lang="en-CH" sz="2000" i="1" dirty="0"/>
          </a:p>
        </p:txBody>
      </p:sp>
      <p:sp>
        <p:nvSpPr>
          <p:cNvPr id="100" name="TextBox 99">
            <a:extLst>
              <a:ext uri="{FF2B5EF4-FFF2-40B4-BE49-F238E27FC236}">
                <a16:creationId xmlns:a16="http://schemas.microsoft.com/office/drawing/2014/main" id="{172EC3CA-0AB7-CD27-DF9E-6706ACF095B4}"/>
              </a:ext>
            </a:extLst>
          </p:cNvPr>
          <p:cNvSpPr txBox="1"/>
          <p:nvPr/>
        </p:nvSpPr>
        <p:spPr>
          <a:xfrm>
            <a:off x="5840386" y="4890175"/>
            <a:ext cx="2631968" cy="707886"/>
          </a:xfrm>
          <a:prstGeom prst="rect">
            <a:avLst/>
          </a:prstGeom>
          <a:solidFill>
            <a:schemeClr val="bg1"/>
          </a:solidFill>
        </p:spPr>
        <p:txBody>
          <a:bodyPr wrap="square">
            <a:spAutoFit/>
          </a:bodyPr>
          <a:lstStyle/>
          <a:p>
            <a:pPr algn="ctr"/>
            <a:r>
              <a:rPr lang="en-US" sz="2000" i="1" dirty="0"/>
              <a:t>Select storage device to place the current page</a:t>
            </a:r>
            <a:endParaRPr lang="en-CH" sz="2000" i="1" dirty="0"/>
          </a:p>
        </p:txBody>
      </p:sp>
      <p:sp>
        <p:nvSpPr>
          <p:cNvPr id="22" name="Slide Number Placeholder 5">
            <a:extLst>
              <a:ext uri="{FF2B5EF4-FFF2-40B4-BE49-F238E27FC236}">
                <a16:creationId xmlns:a16="http://schemas.microsoft.com/office/drawing/2014/main" id="{1A00DF3B-E228-1B78-9957-4CEB271DC185}"/>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20</a:t>
            </a:fld>
            <a:endParaRPr lang="en-CH"/>
          </a:p>
        </p:txBody>
      </p:sp>
    </p:spTree>
    <p:extLst>
      <p:ext uri="{BB962C8B-B14F-4D97-AF65-F5344CB8AC3E}">
        <p14:creationId xmlns:p14="http://schemas.microsoft.com/office/powerpoint/2010/main" val="143925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67" grpId="0" animBg="1"/>
      <p:bldP spid="68" grpId="0" animBg="1"/>
      <p:bldP spid="77" grpId="0" animBg="1"/>
      <p:bldP spid="41" grpId="0" animBg="1"/>
      <p:bldP spid="43" grpId="0" animBg="1"/>
      <p:bldP spid="78" grpId="0" animBg="1"/>
      <p:bldP spid="79" grpId="0" animBg="1"/>
      <p:bldP spid="10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3464D-E8C5-F846-A6A2-D57C7D040E38}"/>
              </a:ext>
            </a:extLst>
          </p:cNvPr>
          <p:cNvSpPr>
            <a:spLocks noGrp="1"/>
          </p:cNvSpPr>
          <p:nvPr>
            <p:ph type="title"/>
          </p:nvPr>
        </p:nvSpPr>
        <p:spPr/>
        <p:txBody>
          <a:bodyPr/>
          <a:lstStyle/>
          <a:p>
            <a:r>
              <a:rPr lang="en-US" dirty="0"/>
              <a:t>What is State?</a:t>
            </a:r>
          </a:p>
        </p:txBody>
      </p:sp>
      <p:grpSp>
        <p:nvGrpSpPr>
          <p:cNvPr id="21" name="Group 20">
            <a:extLst>
              <a:ext uri="{FF2B5EF4-FFF2-40B4-BE49-F238E27FC236}">
                <a16:creationId xmlns:a16="http://schemas.microsoft.com/office/drawing/2014/main" id="{DCE908F3-BCB7-3A10-9024-3A5EE55FBB7D}"/>
              </a:ext>
            </a:extLst>
          </p:cNvPr>
          <p:cNvGrpSpPr/>
          <p:nvPr/>
        </p:nvGrpSpPr>
        <p:grpSpPr>
          <a:xfrm>
            <a:off x="5696264" y="87364"/>
            <a:ext cx="3582329" cy="1686275"/>
            <a:chOff x="1056563" y="3886042"/>
            <a:chExt cx="7207112" cy="3219864"/>
          </a:xfrm>
        </p:grpSpPr>
        <p:sp>
          <p:nvSpPr>
            <p:cNvPr id="22" name="Rounded Rectangle 21">
              <a:extLst>
                <a:ext uri="{FF2B5EF4-FFF2-40B4-BE49-F238E27FC236}">
                  <a16:creationId xmlns:a16="http://schemas.microsoft.com/office/drawing/2014/main" id="{483E2EB3-A31A-8BC0-2EC2-5C27562A3CB5}"/>
                </a:ext>
              </a:extLst>
            </p:cNvPr>
            <p:cNvSpPr/>
            <p:nvPr/>
          </p:nvSpPr>
          <p:spPr>
            <a:xfrm>
              <a:off x="3074030" y="6213828"/>
              <a:ext cx="2631969" cy="89207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Hybrid Storage System</a:t>
              </a:r>
            </a:p>
          </p:txBody>
        </p:sp>
        <p:sp>
          <p:nvSpPr>
            <p:cNvPr id="23" name="Rounded Rectangle 22">
              <a:extLst>
                <a:ext uri="{FF2B5EF4-FFF2-40B4-BE49-F238E27FC236}">
                  <a16:creationId xmlns:a16="http://schemas.microsoft.com/office/drawing/2014/main" id="{4DE55E83-C306-0A62-AF5E-EE6DC70158C0}"/>
                </a:ext>
              </a:extLst>
            </p:cNvPr>
            <p:cNvSpPr/>
            <p:nvPr/>
          </p:nvSpPr>
          <p:spPr>
            <a:xfrm>
              <a:off x="3080329" y="3886042"/>
              <a:ext cx="2631969" cy="70510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Sibyl</a:t>
              </a:r>
            </a:p>
          </p:txBody>
        </p:sp>
        <p:cxnSp>
          <p:nvCxnSpPr>
            <p:cNvPr id="24" name="Elbow Connector 23">
              <a:extLst>
                <a:ext uri="{FF2B5EF4-FFF2-40B4-BE49-F238E27FC236}">
                  <a16:creationId xmlns:a16="http://schemas.microsoft.com/office/drawing/2014/main" id="{2C94E4F5-8376-30E4-8DBD-922F93517D61}"/>
                </a:ext>
              </a:extLst>
            </p:cNvPr>
            <p:cNvCxnSpPr>
              <a:cxnSpLocks/>
              <a:stCxn id="22" idx="1"/>
              <a:endCxn id="23" idx="1"/>
            </p:cNvCxnSpPr>
            <p:nvPr/>
          </p:nvCxnSpPr>
          <p:spPr>
            <a:xfrm rot="10800000" flipH="1">
              <a:off x="3074030" y="4238595"/>
              <a:ext cx="6299" cy="2421274"/>
            </a:xfrm>
            <a:prstGeom prst="bentConnector3">
              <a:avLst>
                <a:gd name="adj1" fmla="val -1974278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266026CB-7394-36EB-8C17-3B87BD68D938}"/>
                </a:ext>
              </a:extLst>
            </p:cNvPr>
            <p:cNvCxnSpPr>
              <a:cxnSpLocks/>
            </p:cNvCxnSpPr>
            <p:nvPr/>
          </p:nvCxnSpPr>
          <p:spPr>
            <a:xfrm flipH="1">
              <a:off x="5678155" y="4238592"/>
              <a:ext cx="6299" cy="2421273"/>
            </a:xfrm>
            <a:prstGeom prst="bentConnector3">
              <a:avLst>
                <a:gd name="adj1" fmla="val -2022139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C70F615-FE9B-9CD9-1931-C9DA18CD9CD6}"/>
                </a:ext>
              </a:extLst>
            </p:cNvPr>
            <p:cNvCxnSpPr>
              <a:cxnSpLocks/>
              <a:stCxn id="22" idx="0"/>
              <a:endCxn id="23" idx="2"/>
            </p:cNvCxnSpPr>
            <p:nvPr/>
          </p:nvCxnSpPr>
          <p:spPr>
            <a:xfrm rot="5400000" flipH="1" flipV="1">
              <a:off x="3581821" y="5399336"/>
              <a:ext cx="1622686" cy="629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4D886FF-1CCB-445E-D387-33DD52BA39CD}"/>
                </a:ext>
              </a:extLst>
            </p:cNvPr>
            <p:cNvSpPr txBox="1"/>
            <p:nvPr/>
          </p:nvSpPr>
          <p:spPr>
            <a:xfrm>
              <a:off x="1056563" y="4668073"/>
              <a:ext cx="2128053" cy="1516104"/>
            </a:xfrm>
            <a:prstGeom prst="rect">
              <a:avLst/>
            </a:prstGeom>
            <a:solidFill>
              <a:schemeClr val="bg1"/>
            </a:solidFill>
          </p:spPr>
          <p:txBody>
            <a:bodyPr wrap="square">
              <a:spAutoFit/>
            </a:bodyPr>
            <a:lstStyle/>
            <a:p>
              <a:r>
                <a:rPr lang="en-US" sz="1200" i="1" dirty="0"/>
                <a:t>Features of the current request and system</a:t>
              </a:r>
              <a:endParaRPr lang="en-CH" sz="1200" i="1" dirty="0"/>
            </a:p>
          </p:txBody>
        </p:sp>
        <p:sp>
          <p:nvSpPr>
            <p:cNvPr id="28" name="TextBox 27">
              <a:extLst>
                <a:ext uri="{FF2B5EF4-FFF2-40B4-BE49-F238E27FC236}">
                  <a16:creationId xmlns:a16="http://schemas.microsoft.com/office/drawing/2014/main" id="{5AD35A31-F2F1-213F-DC98-547075E0B10A}"/>
                </a:ext>
              </a:extLst>
            </p:cNvPr>
            <p:cNvSpPr txBox="1"/>
            <p:nvPr/>
          </p:nvSpPr>
          <p:spPr>
            <a:xfrm>
              <a:off x="3222814" y="4830796"/>
              <a:ext cx="2631969" cy="1179192"/>
            </a:xfrm>
            <a:prstGeom prst="rect">
              <a:avLst/>
            </a:prstGeom>
            <a:solidFill>
              <a:schemeClr val="bg1"/>
            </a:solidFill>
          </p:spPr>
          <p:txBody>
            <a:bodyPr wrap="square">
              <a:spAutoFit/>
            </a:bodyPr>
            <a:lstStyle/>
            <a:p>
              <a:r>
                <a:rPr lang="en-US" sz="1200" i="1" dirty="0"/>
                <a:t>Request latency</a:t>
              </a:r>
            </a:p>
            <a:p>
              <a:r>
                <a:rPr lang="en-US" sz="1200" i="1" dirty="0"/>
                <a:t>(of last served request)</a:t>
              </a:r>
              <a:endParaRPr lang="en-CH" sz="1200" i="1" dirty="0"/>
            </a:p>
          </p:txBody>
        </p:sp>
        <p:sp>
          <p:nvSpPr>
            <p:cNvPr id="29" name="TextBox 28">
              <a:extLst>
                <a:ext uri="{FF2B5EF4-FFF2-40B4-BE49-F238E27FC236}">
                  <a16:creationId xmlns:a16="http://schemas.microsoft.com/office/drawing/2014/main" id="{239CB715-E79C-EFC2-C181-93DA7A39C8E1}"/>
                </a:ext>
              </a:extLst>
            </p:cNvPr>
            <p:cNvSpPr txBox="1"/>
            <p:nvPr/>
          </p:nvSpPr>
          <p:spPr>
            <a:xfrm>
              <a:off x="5631707" y="4880302"/>
              <a:ext cx="2631968" cy="1234139"/>
            </a:xfrm>
            <a:prstGeom prst="rect">
              <a:avLst/>
            </a:prstGeom>
            <a:solidFill>
              <a:schemeClr val="bg1"/>
            </a:solidFill>
          </p:spPr>
          <p:txBody>
            <a:bodyPr wrap="square">
              <a:spAutoFit/>
            </a:bodyPr>
            <a:lstStyle/>
            <a:p>
              <a:r>
                <a:rPr lang="en-US" sz="1200" i="1" dirty="0"/>
                <a:t>Select storage device to place </a:t>
              </a:r>
            </a:p>
            <a:p>
              <a:r>
                <a:rPr lang="en-US" sz="1200" i="1" dirty="0"/>
                <a:t>the current page</a:t>
              </a:r>
              <a:endParaRPr lang="en-CH" sz="1200" i="1" dirty="0"/>
            </a:p>
          </p:txBody>
        </p:sp>
      </p:grpSp>
      <p:pic>
        <p:nvPicPr>
          <p:cNvPr id="12" name="Picture 11">
            <a:extLst>
              <a:ext uri="{FF2B5EF4-FFF2-40B4-BE49-F238E27FC236}">
                <a16:creationId xmlns:a16="http://schemas.microsoft.com/office/drawing/2014/main" id="{80E192D2-1AC0-5A4A-8331-5D2444C9F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58321" flipH="1">
            <a:off x="5152800" y="219496"/>
            <a:ext cx="1473091" cy="1205745"/>
          </a:xfrm>
          <a:prstGeom prst="rect">
            <a:avLst/>
          </a:prstGeom>
        </p:spPr>
      </p:pic>
      <p:pic>
        <p:nvPicPr>
          <p:cNvPr id="30" name="Picture 29">
            <a:extLst>
              <a:ext uri="{FF2B5EF4-FFF2-40B4-BE49-F238E27FC236}">
                <a16:creationId xmlns:a16="http://schemas.microsoft.com/office/drawing/2014/main" id="{8F4A272B-C4B5-93D0-8A1E-BB7F8B813509}"/>
              </a:ext>
            </a:extLst>
          </p:cNvPr>
          <p:cNvPicPr>
            <a:picLocks noChangeAspect="1"/>
          </p:cNvPicPr>
          <p:nvPr/>
        </p:nvPicPr>
        <p:blipFill rotWithShape="1">
          <a:blip r:embed="rId4"/>
          <a:srcRect t="9235" b="1"/>
          <a:stretch/>
        </p:blipFill>
        <p:spPr>
          <a:xfrm>
            <a:off x="654197" y="3971077"/>
            <a:ext cx="4449192" cy="354974"/>
          </a:xfrm>
          <a:prstGeom prst="rect">
            <a:avLst/>
          </a:prstGeom>
        </p:spPr>
      </p:pic>
      <p:sp>
        <p:nvSpPr>
          <p:cNvPr id="5" name="Content Placeholder 4">
            <a:extLst>
              <a:ext uri="{FF2B5EF4-FFF2-40B4-BE49-F238E27FC236}">
                <a16:creationId xmlns:a16="http://schemas.microsoft.com/office/drawing/2014/main" id="{47CBB5E1-34CD-1E40-B494-0360BBA12ACB}"/>
              </a:ext>
            </a:extLst>
          </p:cNvPr>
          <p:cNvSpPr>
            <a:spLocks noGrp="1"/>
          </p:cNvSpPr>
          <p:nvPr>
            <p:ph idx="1"/>
          </p:nvPr>
        </p:nvSpPr>
        <p:spPr>
          <a:xfrm>
            <a:off x="169011" y="936172"/>
            <a:ext cx="8894602" cy="5834464"/>
          </a:xfrm>
        </p:spPr>
        <p:txBody>
          <a:bodyPr>
            <a:normAutofit/>
          </a:bodyPr>
          <a:lstStyle/>
          <a:p>
            <a:r>
              <a:rPr lang="en-US" sz="3000" b="1" dirty="0">
                <a:solidFill>
                  <a:srgbClr val="C00000"/>
                </a:solidFill>
                <a:latin typeface="Calibri" panose="020F0502020204030204" pitchFamily="34" charset="0"/>
                <a:ea typeface="Lato" panose="020F0502020204030203" pitchFamily="34" charset="0"/>
                <a:cs typeface="Calibri" panose="020F0502020204030204" pitchFamily="34" charset="0"/>
              </a:rPr>
              <a:t>Limited number of state features:</a:t>
            </a:r>
          </a:p>
          <a:p>
            <a:pPr lvl="1"/>
            <a:r>
              <a:rPr lang="en-US" sz="2600" dirty="0">
                <a:latin typeface="Calibri" panose="020F0502020204030204" pitchFamily="34" charset="0"/>
                <a:ea typeface="Lato" panose="020F0502020204030203" pitchFamily="34" charset="0"/>
                <a:cs typeface="Calibri" panose="020F0502020204030204" pitchFamily="34" charset="0"/>
              </a:rPr>
              <a:t>Reduce the implementation overhead</a:t>
            </a:r>
          </a:p>
          <a:p>
            <a:pPr lvl="1"/>
            <a:r>
              <a:rPr lang="en-US" sz="2600" dirty="0">
                <a:latin typeface="Calibri" panose="020F0502020204030204" pitchFamily="34" charset="0"/>
                <a:ea typeface="Lato" panose="020F0502020204030203" pitchFamily="34" charset="0"/>
                <a:cs typeface="Calibri" panose="020F0502020204030204" pitchFamily="34" charset="0"/>
              </a:rPr>
              <a:t>RL agent is more sensitive to reward</a:t>
            </a:r>
          </a:p>
          <a:p>
            <a:endParaRPr lang="en-US" sz="3200" dirty="0">
              <a:latin typeface="Calibri" panose="020F0502020204030204" pitchFamily="34" charset="0"/>
              <a:ea typeface="Lato" panose="020F0502020204030203" pitchFamily="34" charset="0"/>
              <a:cs typeface="Calibri" panose="020F0502020204030204" pitchFamily="34" charset="0"/>
            </a:endParaRPr>
          </a:p>
          <a:p>
            <a:endParaRPr lang="en-US" sz="3000" b="1" i="1" dirty="0">
              <a:solidFill>
                <a:srgbClr val="C00000"/>
              </a:solidFill>
              <a:latin typeface="Calibri" panose="020F0502020204030204" pitchFamily="34" charset="0"/>
              <a:ea typeface="Lato" panose="020F0502020204030203" pitchFamily="34" charset="0"/>
              <a:cs typeface="Calibri" panose="020F0502020204030204" pitchFamily="34" charset="0"/>
            </a:endParaRPr>
          </a:p>
          <a:p>
            <a:r>
              <a:rPr lang="en-US" sz="3000" b="1" i="1" dirty="0">
                <a:solidFill>
                  <a:srgbClr val="C00000"/>
                </a:solidFill>
                <a:latin typeface="Calibri" panose="020F0502020204030204" pitchFamily="34" charset="0"/>
                <a:ea typeface="Lato" panose="020F0502020204030203" pitchFamily="34" charset="0"/>
                <a:cs typeface="Calibri" panose="020F0502020204030204" pitchFamily="34" charset="0"/>
              </a:rPr>
              <a:t>6</a:t>
            </a:r>
            <a:r>
              <a:rPr lang="en-US" sz="3000" b="1" dirty="0">
                <a:solidFill>
                  <a:srgbClr val="C00000"/>
                </a:solidFill>
                <a:latin typeface="Calibri" panose="020F0502020204030204" pitchFamily="34" charset="0"/>
                <a:ea typeface="Lato" panose="020F0502020204030203" pitchFamily="34" charset="0"/>
                <a:cs typeface="Calibri" panose="020F0502020204030204" pitchFamily="34" charset="0"/>
              </a:rPr>
              <a:t>-dimensional</a:t>
            </a:r>
            <a:r>
              <a:rPr lang="en-US" sz="3000" dirty="0">
                <a:solidFill>
                  <a:srgbClr val="C00000"/>
                </a:solidFill>
                <a:latin typeface="Calibri" panose="020F0502020204030204" pitchFamily="34" charset="0"/>
                <a:ea typeface="Lato" panose="020F0502020204030203" pitchFamily="34" charset="0"/>
                <a:cs typeface="Calibri" panose="020F0502020204030204" pitchFamily="34" charset="0"/>
              </a:rPr>
              <a:t> </a:t>
            </a:r>
            <a:r>
              <a:rPr lang="en-US" sz="3000" dirty="0">
                <a:latin typeface="Calibri" panose="020F0502020204030204" pitchFamily="34" charset="0"/>
                <a:ea typeface="Lato" panose="020F0502020204030203" pitchFamily="34" charset="0"/>
                <a:cs typeface="Calibri" panose="020F0502020204030204" pitchFamily="34" charset="0"/>
              </a:rPr>
              <a:t>vector of state features</a:t>
            </a:r>
          </a:p>
          <a:p>
            <a:endParaRPr lang="en-US" sz="3000" b="1" i="1" dirty="0">
              <a:solidFill>
                <a:srgbClr val="C00000"/>
              </a:solidFill>
              <a:latin typeface="Calibri" panose="020F0502020204030204" pitchFamily="34" charset="0"/>
              <a:ea typeface="Lato" panose="020F0502020204030203" pitchFamily="34" charset="0"/>
              <a:cs typeface="Calibri" panose="020F0502020204030204" pitchFamily="34" charset="0"/>
            </a:endParaRPr>
          </a:p>
          <a:p>
            <a:endParaRPr lang="en-US" sz="3000" b="1" i="1" dirty="0">
              <a:solidFill>
                <a:srgbClr val="C00000"/>
              </a:solidFill>
              <a:latin typeface="Calibri" panose="020F0502020204030204" pitchFamily="34" charset="0"/>
              <a:ea typeface="Lato" panose="020F0502020204030203" pitchFamily="34" charset="0"/>
              <a:cs typeface="Calibri" panose="020F0502020204030204" pitchFamily="34" charset="0"/>
            </a:endParaRPr>
          </a:p>
          <a:p>
            <a:pPr marL="457200" lvl="1" indent="0">
              <a:buNone/>
            </a:pPr>
            <a:endParaRPr lang="en-US" sz="2600" dirty="0">
              <a:latin typeface="Calibri" panose="020F0502020204030204" pitchFamily="34" charset="0"/>
              <a:ea typeface="Lato" panose="020F0502020204030203" pitchFamily="34" charset="0"/>
              <a:cs typeface="Calibri" panose="020F0502020204030204" pitchFamily="34" charset="0"/>
            </a:endParaRPr>
          </a:p>
          <a:p>
            <a:pPr algn="just"/>
            <a:r>
              <a:rPr lang="en-US" sz="3000" dirty="0">
                <a:latin typeface="Calibri" panose="020F0502020204030204" pitchFamily="34" charset="0"/>
                <a:ea typeface="Lato" panose="020F0502020204030203" pitchFamily="34" charset="0"/>
                <a:cs typeface="Calibri" panose="020F0502020204030204" pitchFamily="34" charset="0"/>
              </a:rPr>
              <a:t>We </a:t>
            </a:r>
            <a:r>
              <a:rPr lang="en-US" sz="3000" b="1" dirty="0">
                <a:solidFill>
                  <a:srgbClr val="C00000"/>
                </a:solidFill>
                <a:latin typeface="Calibri" panose="020F0502020204030204" pitchFamily="34" charset="0"/>
                <a:ea typeface="Lato" panose="020F0502020204030203" pitchFamily="34" charset="0"/>
                <a:cs typeface="Calibri" panose="020F0502020204030204" pitchFamily="34" charset="0"/>
              </a:rPr>
              <a:t>quantize the state representation </a:t>
            </a:r>
            <a:r>
              <a:rPr lang="en-US" sz="3000" dirty="0">
                <a:latin typeface="Calibri" panose="020F0502020204030204" pitchFamily="34" charset="0"/>
                <a:ea typeface="Lato" panose="020F0502020204030203" pitchFamily="34" charset="0"/>
                <a:cs typeface="Calibri" panose="020F0502020204030204" pitchFamily="34" charset="0"/>
              </a:rPr>
              <a:t>into bins to reduce storage overhead</a:t>
            </a:r>
          </a:p>
          <a:p>
            <a:pPr lvl="1"/>
            <a:endParaRPr lang="en-US" sz="2600" dirty="0">
              <a:latin typeface="Calibri" panose="020F0502020204030204" pitchFamily="34" charset="0"/>
              <a:ea typeface="Lato" panose="020F0502020204030203" pitchFamily="34" charset="0"/>
              <a:cs typeface="Calibri" panose="020F0502020204030204" pitchFamily="34" charset="0"/>
            </a:endParaRPr>
          </a:p>
          <a:p>
            <a:endParaRPr lang="en-US" sz="1400" dirty="0">
              <a:latin typeface="Calibri" panose="020F0502020204030204" pitchFamily="34" charset="0"/>
              <a:ea typeface="Lato" panose="020F0502020204030203" pitchFamily="34" charset="0"/>
              <a:cs typeface="Calibri" panose="020F0502020204030204" pitchFamily="34" charset="0"/>
            </a:endParaRPr>
          </a:p>
        </p:txBody>
      </p:sp>
      <p:sp>
        <p:nvSpPr>
          <p:cNvPr id="17" name="Slide Number Placeholder 5">
            <a:extLst>
              <a:ext uri="{FF2B5EF4-FFF2-40B4-BE49-F238E27FC236}">
                <a16:creationId xmlns:a16="http://schemas.microsoft.com/office/drawing/2014/main" id="{0E69682B-997F-0E16-F6B0-0ECBBE94E046}"/>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21</a:t>
            </a:fld>
            <a:endParaRPr lang="en-CH"/>
          </a:p>
        </p:txBody>
      </p:sp>
    </p:spTree>
    <p:extLst>
      <p:ext uri="{BB962C8B-B14F-4D97-AF65-F5344CB8AC3E}">
        <p14:creationId xmlns:p14="http://schemas.microsoft.com/office/powerpoint/2010/main" val="34584548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2F76FD-4BFA-E34F-834F-47578491C1FE}"/>
              </a:ext>
            </a:extLst>
          </p:cNvPr>
          <p:cNvSpPr>
            <a:spLocks noGrp="1"/>
          </p:cNvSpPr>
          <p:nvPr>
            <p:ph type="title"/>
          </p:nvPr>
        </p:nvSpPr>
        <p:spPr/>
        <p:txBody>
          <a:bodyPr/>
          <a:lstStyle/>
          <a:p>
            <a:r>
              <a:rPr lang="en-US" dirty="0"/>
              <a:t>What is Reward?</a:t>
            </a:r>
          </a:p>
        </p:txBody>
      </p:sp>
      <p:sp>
        <p:nvSpPr>
          <p:cNvPr id="5" name="Content Placeholder 4">
            <a:extLst>
              <a:ext uri="{FF2B5EF4-FFF2-40B4-BE49-F238E27FC236}">
                <a16:creationId xmlns:a16="http://schemas.microsoft.com/office/drawing/2014/main" id="{1E369784-F53F-BE49-AD5C-10EBE35B9584}"/>
              </a:ext>
            </a:extLst>
          </p:cNvPr>
          <p:cNvSpPr>
            <a:spLocks noGrp="1"/>
          </p:cNvSpPr>
          <p:nvPr>
            <p:ph idx="1"/>
          </p:nvPr>
        </p:nvSpPr>
        <p:spPr>
          <a:xfrm>
            <a:off x="169011" y="936172"/>
            <a:ext cx="8894602" cy="5921828"/>
          </a:xfrm>
        </p:spPr>
        <p:txBody>
          <a:bodyPr>
            <a:normAutofit lnSpcReduction="10000"/>
          </a:bodyPr>
          <a:lstStyle/>
          <a:p>
            <a:r>
              <a:rPr lang="en-US" sz="3000" dirty="0">
                <a:latin typeface="Calibri" panose="020F0502020204030204" pitchFamily="34" charset="0"/>
                <a:cs typeface="Calibri" panose="020F0502020204030204" pitchFamily="34" charset="0"/>
              </a:rPr>
              <a:t>Defines the </a:t>
            </a:r>
            <a:r>
              <a:rPr lang="en-US" sz="3000" b="1" dirty="0">
                <a:solidFill>
                  <a:srgbClr val="000CFF"/>
                </a:solidFill>
                <a:latin typeface="Calibri" panose="020F0502020204030204" pitchFamily="34" charset="0"/>
                <a:cs typeface="Calibri" panose="020F0502020204030204" pitchFamily="34" charset="0"/>
              </a:rPr>
              <a:t>objective</a:t>
            </a:r>
            <a:r>
              <a:rPr lang="en-US" sz="3000" dirty="0">
                <a:latin typeface="Calibri" panose="020F0502020204030204" pitchFamily="34" charset="0"/>
                <a:cs typeface="Calibri" panose="020F0502020204030204" pitchFamily="34" charset="0"/>
              </a:rPr>
              <a:t> of Sibyl</a:t>
            </a:r>
          </a:p>
          <a:p>
            <a:pPr marL="457200" lvl="1" indent="0">
              <a:buNone/>
            </a:pPr>
            <a:endParaRPr lang="en-US" dirty="0">
              <a:latin typeface="Calibri" panose="020F0502020204030204" pitchFamily="34" charset="0"/>
              <a:cs typeface="Calibri" panose="020F0502020204030204" pitchFamily="34" charset="0"/>
            </a:endParaRPr>
          </a:p>
          <a:p>
            <a:pPr marL="457200" lvl="1" indent="0">
              <a:buNone/>
            </a:pPr>
            <a:endParaRPr lang="en-US" dirty="0">
              <a:latin typeface="Calibri" panose="020F0502020204030204" pitchFamily="34" charset="0"/>
              <a:cs typeface="Calibri" panose="020F0502020204030204" pitchFamily="34" charset="0"/>
            </a:endParaRPr>
          </a:p>
          <a:p>
            <a:r>
              <a:rPr lang="en-US" sz="3000" dirty="0">
                <a:latin typeface="Calibri" panose="020F0502020204030204" pitchFamily="34" charset="0"/>
                <a:cs typeface="Calibri" panose="020F0502020204030204" pitchFamily="34" charset="0"/>
              </a:rPr>
              <a:t>We formulate the reward as a function of the     </a:t>
            </a:r>
            <a:r>
              <a:rPr lang="en-US" sz="3000" b="1" dirty="0">
                <a:solidFill>
                  <a:srgbClr val="00B050"/>
                </a:solidFill>
                <a:latin typeface="Calibri" panose="020F0502020204030204" pitchFamily="34" charset="0"/>
                <a:cs typeface="Calibri" panose="020F0502020204030204" pitchFamily="34" charset="0"/>
              </a:rPr>
              <a:t>request latency</a:t>
            </a:r>
          </a:p>
          <a:p>
            <a:pPr marL="0" indent="0">
              <a:buNone/>
            </a:pPr>
            <a:endParaRPr lang="en-US" sz="3000" dirty="0">
              <a:latin typeface="Calibri" panose="020F0502020204030204" pitchFamily="34" charset="0"/>
              <a:cs typeface="Calibri" panose="020F0502020204030204" pitchFamily="34" charset="0"/>
            </a:endParaRPr>
          </a:p>
          <a:p>
            <a:r>
              <a:rPr lang="en-US" sz="3000" dirty="0">
                <a:latin typeface="Calibri" panose="020F0502020204030204" pitchFamily="34" charset="0"/>
                <a:cs typeface="Calibri" panose="020F0502020204030204" pitchFamily="34" charset="0"/>
              </a:rPr>
              <a:t>Encapsulates three key aspects:</a:t>
            </a:r>
          </a:p>
          <a:p>
            <a:pPr lvl="1">
              <a:lnSpc>
                <a:spcPct val="100000"/>
              </a:lnSpc>
            </a:pPr>
            <a:r>
              <a:rPr lang="en-US" sz="2600" b="1" dirty="0">
                <a:solidFill>
                  <a:srgbClr val="C00000"/>
                </a:solidFill>
                <a:latin typeface="Calibri" panose="020F0502020204030204" pitchFamily="34" charset="0"/>
                <a:cs typeface="Calibri" panose="020F0502020204030204" pitchFamily="34" charset="0"/>
              </a:rPr>
              <a:t>Internal state of the device </a:t>
            </a:r>
            <a:r>
              <a:rPr lang="en-US" sz="2600" dirty="0">
                <a:latin typeface="Calibri" panose="020F0502020204030204" pitchFamily="34" charset="0"/>
                <a:cs typeface="Calibri" panose="020F0502020204030204" pitchFamily="34" charset="0"/>
              </a:rPr>
              <a:t>(e.g., read/write latencies, the latency of garbage collection, queuing delays, …)</a:t>
            </a:r>
            <a:endParaRPr lang="en-US" sz="2600" b="1" dirty="0">
              <a:solidFill>
                <a:srgbClr val="C00000"/>
              </a:solidFill>
              <a:latin typeface="Calibri" panose="020F0502020204030204" pitchFamily="34" charset="0"/>
              <a:cs typeface="Calibri" panose="020F0502020204030204" pitchFamily="34" charset="0"/>
            </a:endParaRPr>
          </a:p>
          <a:p>
            <a:pPr lvl="1">
              <a:lnSpc>
                <a:spcPct val="100000"/>
              </a:lnSpc>
            </a:pPr>
            <a:r>
              <a:rPr lang="en-US" sz="2600" b="1" dirty="0">
                <a:solidFill>
                  <a:srgbClr val="C00000"/>
                </a:solidFill>
                <a:latin typeface="Calibri" panose="020F0502020204030204" pitchFamily="34" charset="0"/>
                <a:cs typeface="Calibri" panose="020F0502020204030204" pitchFamily="34" charset="0"/>
              </a:rPr>
              <a:t>Throughput</a:t>
            </a:r>
          </a:p>
          <a:p>
            <a:pPr lvl="1">
              <a:lnSpc>
                <a:spcPct val="100000"/>
              </a:lnSpc>
            </a:pPr>
            <a:r>
              <a:rPr lang="en-US" sz="2600" b="1" dirty="0">
                <a:solidFill>
                  <a:srgbClr val="C00000"/>
                </a:solidFill>
                <a:latin typeface="Calibri" panose="020F0502020204030204" pitchFamily="34" charset="0"/>
                <a:cs typeface="Calibri" panose="020F0502020204030204" pitchFamily="34" charset="0"/>
              </a:rPr>
              <a:t>Evictions</a:t>
            </a:r>
          </a:p>
          <a:p>
            <a:pPr marL="457200" lvl="1" indent="0">
              <a:lnSpc>
                <a:spcPct val="100000"/>
              </a:lnSpc>
              <a:buNone/>
            </a:pPr>
            <a:r>
              <a:rPr lang="en-US" sz="2600" b="1" dirty="0">
                <a:solidFill>
                  <a:srgbClr val="C00000"/>
                </a:solidFill>
                <a:latin typeface="Calibri" panose="020F0502020204030204" pitchFamily="34" charset="0"/>
                <a:cs typeface="Calibri" panose="020F0502020204030204" pitchFamily="34" charset="0"/>
              </a:rPr>
              <a:t> </a:t>
            </a:r>
            <a:endParaRPr lang="en-US" sz="3000" b="1" dirty="0">
              <a:solidFill>
                <a:srgbClr val="C00000"/>
              </a:solidFill>
              <a:latin typeface="Calibri" panose="020F0502020204030204" pitchFamily="34" charset="0"/>
              <a:cs typeface="Calibri" panose="020F0502020204030204" pitchFamily="34" charset="0"/>
            </a:endParaRPr>
          </a:p>
          <a:p>
            <a:pPr>
              <a:lnSpc>
                <a:spcPct val="100000"/>
              </a:lnSpc>
            </a:pPr>
            <a:r>
              <a:rPr lang="en-US" sz="3000" b="1" dirty="0">
                <a:latin typeface="Calibri" panose="020F0502020204030204" pitchFamily="34" charset="0"/>
                <a:cs typeface="Calibri" panose="020F0502020204030204" pitchFamily="34" charset="0"/>
              </a:rPr>
              <a:t>More details in the paper</a:t>
            </a:r>
          </a:p>
        </p:txBody>
      </p:sp>
      <p:sp>
        <p:nvSpPr>
          <p:cNvPr id="9" name="Rectangle 8">
            <a:extLst>
              <a:ext uri="{FF2B5EF4-FFF2-40B4-BE49-F238E27FC236}">
                <a16:creationId xmlns:a16="http://schemas.microsoft.com/office/drawing/2014/main" id="{B0C27802-FC06-1144-877A-A3E6E143C52D}"/>
              </a:ext>
            </a:extLst>
          </p:cNvPr>
          <p:cNvSpPr/>
          <p:nvPr/>
        </p:nvSpPr>
        <p:spPr>
          <a:xfrm>
            <a:off x="6496214" y="991830"/>
            <a:ext cx="954157" cy="107550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A81345-D771-524E-AA7A-E1D042D90BAF}"/>
              </a:ext>
            </a:extLst>
          </p:cNvPr>
          <p:cNvSpPr/>
          <p:nvPr/>
        </p:nvSpPr>
        <p:spPr>
          <a:xfrm>
            <a:off x="7450371" y="1667926"/>
            <a:ext cx="676538" cy="39565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D5EFDC-C65C-B14B-96C7-F52EEED8CF6F}"/>
              </a:ext>
            </a:extLst>
          </p:cNvPr>
          <p:cNvSpPr/>
          <p:nvPr/>
        </p:nvSpPr>
        <p:spPr>
          <a:xfrm>
            <a:off x="7450371" y="991830"/>
            <a:ext cx="676538" cy="240622"/>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FE03BE-37EF-8E47-8482-E4D73E487E8F}"/>
              </a:ext>
            </a:extLst>
          </p:cNvPr>
          <p:cNvSpPr/>
          <p:nvPr/>
        </p:nvSpPr>
        <p:spPr>
          <a:xfrm>
            <a:off x="8126909" y="991830"/>
            <a:ext cx="954157" cy="107175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F6716AF-EDE4-5E82-19CA-61800C1E0BFF}"/>
              </a:ext>
            </a:extLst>
          </p:cNvPr>
          <p:cNvGrpSpPr/>
          <p:nvPr/>
        </p:nvGrpSpPr>
        <p:grpSpPr>
          <a:xfrm>
            <a:off x="5696264" y="87364"/>
            <a:ext cx="3582329" cy="1686275"/>
            <a:chOff x="1056563" y="3886042"/>
            <a:chExt cx="7207112" cy="3219864"/>
          </a:xfrm>
        </p:grpSpPr>
        <p:sp>
          <p:nvSpPr>
            <p:cNvPr id="15" name="Rounded Rectangle 14">
              <a:extLst>
                <a:ext uri="{FF2B5EF4-FFF2-40B4-BE49-F238E27FC236}">
                  <a16:creationId xmlns:a16="http://schemas.microsoft.com/office/drawing/2014/main" id="{42FEEC79-0CFD-7613-0CA8-F54FA2F73FB6}"/>
                </a:ext>
              </a:extLst>
            </p:cNvPr>
            <p:cNvSpPr/>
            <p:nvPr/>
          </p:nvSpPr>
          <p:spPr>
            <a:xfrm>
              <a:off x="3074030" y="6213828"/>
              <a:ext cx="2631969" cy="89207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Hybrid Storage System</a:t>
              </a:r>
            </a:p>
          </p:txBody>
        </p:sp>
        <p:sp>
          <p:nvSpPr>
            <p:cNvPr id="16" name="Rounded Rectangle 15">
              <a:extLst>
                <a:ext uri="{FF2B5EF4-FFF2-40B4-BE49-F238E27FC236}">
                  <a16:creationId xmlns:a16="http://schemas.microsoft.com/office/drawing/2014/main" id="{05DCBB5F-6654-F30F-892C-93284E68277C}"/>
                </a:ext>
              </a:extLst>
            </p:cNvPr>
            <p:cNvSpPr/>
            <p:nvPr/>
          </p:nvSpPr>
          <p:spPr>
            <a:xfrm>
              <a:off x="3080329" y="3886042"/>
              <a:ext cx="2631969" cy="70510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Sibyl</a:t>
              </a:r>
            </a:p>
          </p:txBody>
        </p:sp>
        <p:cxnSp>
          <p:nvCxnSpPr>
            <p:cNvPr id="17" name="Elbow Connector 16">
              <a:extLst>
                <a:ext uri="{FF2B5EF4-FFF2-40B4-BE49-F238E27FC236}">
                  <a16:creationId xmlns:a16="http://schemas.microsoft.com/office/drawing/2014/main" id="{CBFDF969-7BC7-93A7-8183-81AC633FF5D2}"/>
                </a:ext>
              </a:extLst>
            </p:cNvPr>
            <p:cNvCxnSpPr>
              <a:cxnSpLocks/>
              <a:stCxn id="15" idx="1"/>
              <a:endCxn id="16" idx="1"/>
            </p:cNvCxnSpPr>
            <p:nvPr/>
          </p:nvCxnSpPr>
          <p:spPr>
            <a:xfrm rot="10800000" flipH="1">
              <a:off x="3074030" y="4238595"/>
              <a:ext cx="6299" cy="2421274"/>
            </a:xfrm>
            <a:prstGeom prst="bentConnector3">
              <a:avLst>
                <a:gd name="adj1" fmla="val -1974278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76EE8A20-4F1F-382F-1B25-C6D36880171B}"/>
                </a:ext>
              </a:extLst>
            </p:cNvPr>
            <p:cNvCxnSpPr>
              <a:cxnSpLocks/>
            </p:cNvCxnSpPr>
            <p:nvPr/>
          </p:nvCxnSpPr>
          <p:spPr>
            <a:xfrm flipH="1">
              <a:off x="5678155" y="4238592"/>
              <a:ext cx="6299" cy="2421273"/>
            </a:xfrm>
            <a:prstGeom prst="bentConnector3">
              <a:avLst>
                <a:gd name="adj1" fmla="val -2022139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D9476E80-B684-A47F-CEC6-30978AF212A7}"/>
                </a:ext>
              </a:extLst>
            </p:cNvPr>
            <p:cNvCxnSpPr>
              <a:cxnSpLocks/>
              <a:stCxn id="15" idx="0"/>
              <a:endCxn id="16" idx="2"/>
            </p:cNvCxnSpPr>
            <p:nvPr/>
          </p:nvCxnSpPr>
          <p:spPr>
            <a:xfrm rot="5400000" flipH="1" flipV="1">
              <a:off x="3581821" y="5399336"/>
              <a:ext cx="1622686" cy="629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1EE2DEC-5DFE-88E8-1A28-28335BD48DDB}"/>
                </a:ext>
              </a:extLst>
            </p:cNvPr>
            <p:cNvSpPr txBox="1"/>
            <p:nvPr/>
          </p:nvSpPr>
          <p:spPr>
            <a:xfrm>
              <a:off x="1056563" y="4668073"/>
              <a:ext cx="2128053" cy="1516104"/>
            </a:xfrm>
            <a:prstGeom prst="rect">
              <a:avLst/>
            </a:prstGeom>
            <a:solidFill>
              <a:schemeClr val="bg1"/>
            </a:solidFill>
          </p:spPr>
          <p:txBody>
            <a:bodyPr wrap="square">
              <a:spAutoFit/>
            </a:bodyPr>
            <a:lstStyle/>
            <a:p>
              <a:r>
                <a:rPr lang="en-US" sz="1200" i="1" dirty="0"/>
                <a:t>Features of the current request and system</a:t>
              </a:r>
              <a:endParaRPr lang="en-CH" sz="1200" i="1" dirty="0"/>
            </a:p>
          </p:txBody>
        </p:sp>
        <p:sp>
          <p:nvSpPr>
            <p:cNvPr id="21" name="TextBox 20">
              <a:extLst>
                <a:ext uri="{FF2B5EF4-FFF2-40B4-BE49-F238E27FC236}">
                  <a16:creationId xmlns:a16="http://schemas.microsoft.com/office/drawing/2014/main" id="{D0BA0B8C-5B8F-A93C-3E72-4960B379FBED}"/>
                </a:ext>
              </a:extLst>
            </p:cNvPr>
            <p:cNvSpPr txBox="1"/>
            <p:nvPr/>
          </p:nvSpPr>
          <p:spPr>
            <a:xfrm>
              <a:off x="3222814" y="4830796"/>
              <a:ext cx="2631969" cy="1179192"/>
            </a:xfrm>
            <a:prstGeom prst="rect">
              <a:avLst/>
            </a:prstGeom>
            <a:solidFill>
              <a:schemeClr val="bg1"/>
            </a:solidFill>
          </p:spPr>
          <p:txBody>
            <a:bodyPr wrap="square">
              <a:spAutoFit/>
            </a:bodyPr>
            <a:lstStyle/>
            <a:p>
              <a:r>
                <a:rPr lang="en-US" sz="1200" i="1" dirty="0"/>
                <a:t>Request latency</a:t>
              </a:r>
            </a:p>
            <a:p>
              <a:r>
                <a:rPr lang="en-US" sz="1200" i="1" dirty="0"/>
                <a:t>(of last served request)</a:t>
              </a:r>
              <a:endParaRPr lang="en-CH" sz="1200" i="1" dirty="0"/>
            </a:p>
          </p:txBody>
        </p:sp>
        <p:sp>
          <p:nvSpPr>
            <p:cNvPr id="22" name="TextBox 21">
              <a:extLst>
                <a:ext uri="{FF2B5EF4-FFF2-40B4-BE49-F238E27FC236}">
                  <a16:creationId xmlns:a16="http://schemas.microsoft.com/office/drawing/2014/main" id="{CAB80405-92E0-99ED-E0FE-E213F1E7AEB8}"/>
                </a:ext>
              </a:extLst>
            </p:cNvPr>
            <p:cNvSpPr txBox="1"/>
            <p:nvPr/>
          </p:nvSpPr>
          <p:spPr>
            <a:xfrm>
              <a:off x="5631707" y="4880302"/>
              <a:ext cx="2631968" cy="1234139"/>
            </a:xfrm>
            <a:prstGeom prst="rect">
              <a:avLst/>
            </a:prstGeom>
            <a:solidFill>
              <a:schemeClr val="bg1"/>
            </a:solidFill>
          </p:spPr>
          <p:txBody>
            <a:bodyPr wrap="square">
              <a:spAutoFit/>
            </a:bodyPr>
            <a:lstStyle/>
            <a:p>
              <a:r>
                <a:rPr lang="en-US" sz="1200" i="1" dirty="0"/>
                <a:t>Select storage device to place </a:t>
              </a:r>
            </a:p>
            <a:p>
              <a:r>
                <a:rPr lang="en-US" sz="1200" i="1" dirty="0"/>
                <a:t>the current page</a:t>
              </a:r>
              <a:endParaRPr lang="en-CH" sz="1200" i="1" dirty="0"/>
            </a:p>
          </p:txBody>
        </p:sp>
      </p:grpSp>
      <p:pic>
        <p:nvPicPr>
          <p:cNvPr id="24" name="Picture 23">
            <a:extLst>
              <a:ext uri="{FF2B5EF4-FFF2-40B4-BE49-F238E27FC236}">
                <a16:creationId xmlns:a16="http://schemas.microsoft.com/office/drawing/2014/main" id="{91B393AC-05D7-0C09-8811-6DF188220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58321" flipH="1">
            <a:off x="6329914" y="196139"/>
            <a:ext cx="1473091" cy="1205745"/>
          </a:xfrm>
          <a:prstGeom prst="rect">
            <a:avLst/>
          </a:prstGeom>
        </p:spPr>
      </p:pic>
      <p:sp>
        <p:nvSpPr>
          <p:cNvPr id="23" name="Slide Number Placeholder 5">
            <a:extLst>
              <a:ext uri="{FF2B5EF4-FFF2-40B4-BE49-F238E27FC236}">
                <a16:creationId xmlns:a16="http://schemas.microsoft.com/office/drawing/2014/main" id="{0370C0C4-AFF5-AB5B-44F6-92191E69688D}"/>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22</a:t>
            </a:fld>
            <a:endParaRPr lang="en-CH"/>
          </a:p>
        </p:txBody>
      </p:sp>
    </p:spTree>
    <p:extLst>
      <p:ext uri="{BB962C8B-B14F-4D97-AF65-F5344CB8AC3E}">
        <p14:creationId xmlns:p14="http://schemas.microsoft.com/office/powerpoint/2010/main" val="4777077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398EB7-C480-E248-AAA0-053789CF853F}"/>
              </a:ext>
            </a:extLst>
          </p:cNvPr>
          <p:cNvSpPr>
            <a:spLocks noGrp="1"/>
          </p:cNvSpPr>
          <p:nvPr>
            <p:ph type="title"/>
          </p:nvPr>
        </p:nvSpPr>
        <p:spPr/>
        <p:txBody>
          <a:bodyPr/>
          <a:lstStyle/>
          <a:p>
            <a:r>
              <a:rPr lang="en-US" dirty="0"/>
              <a:t>What is Action?</a:t>
            </a:r>
          </a:p>
        </p:txBody>
      </p:sp>
      <p:sp>
        <p:nvSpPr>
          <p:cNvPr id="5" name="Content Placeholder 4">
            <a:extLst>
              <a:ext uri="{FF2B5EF4-FFF2-40B4-BE49-F238E27FC236}">
                <a16:creationId xmlns:a16="http://schemas.microsoft.com/office/drawing/2014/main" id="{65401E91-B6BC-F74A-A960-415F9C172F1B}"/>
              </a:ext>
            </a:extLst>
          </p:cNvPr>
          <p:cNvSpPr>
            <a:spLocks noGrp="1"/>
          </p:cNvSpPr>
          <p:nvPr>
            <p:ph idx="1"/>
          </p:nvPr>
        </p:nvSpPr>
        <p:spPr>
          <a:xfrm>
            <a:off x="169011" y="936172"/>
            <a:ext cx="8894602" cy="5654409"/>
          </a:xfrm>
        </p:spPr>
        <p:txBody>
          <a:bodyPr>
            <a:normAutofit/>
          </a:bodyPr>
          <a:lstStyle/>
          <a:p>
            <a:pPr>
              <a:lnSpc>
                <a:spcPct val="100000"/>
              </a:lnSpc>
            </a:pPr>
            <a:r>
              <a:rPr lang="en-US" sz="3000" dirty="0">
                <a:latin typeface="Calibri" panose="020F0502020204030204" pitchFamily="34" charset="0"/>
                <a:cs typeface="Calibri" panose="020F0502020204030204" pitchFamily="34" charset="0"/>
              </a:rPr>
              <a:t>At every new page request, the                                     action is to </a:t>
            </a:r>
            <a:r>
              <a:rPr lang="en-US" sz="3000" b="1" dirty="0">
                <a:solidFill>
                  <a:srgbClr val="000CFF"/>
                </a:solidFill>
                <a:latin typeface="Calibri" panose="020F0502020204030204" pitchFamily="34" charset="0"/>
                <a:cs typeface="Calibri" panose="020F0502020204030204" pitchFamily="34" charset="0"/>
              </a:rPr>
              <a:t>select a storage device</a:t>
            </a:r>
          </a:p>
          <a:p>
            <a:pPr>
              <a:lnSpc>
                <a:spcPct val="100000"/>
              </a:lnSpc>
            </a:pPr>
            <a:endParaRPr lang="en-US" sz="3000" b="1" dirty="0">
              <a:solidFill>
                <a:srgbClr val="000CFF"/>
              </a:solidFill>
              <a:latin typeface="Calibri" panose="020F0502020204030204" pitchFamily="34" charset="0"/>
              <a:cs typeface="Calibri" panose="020F0502020204030204" pitchFamily="34" charset="0"/>
            </a:endParaRPr>
          </a:p>
          <a:p>
            <a:pPr>
              <a:lnSpc>
                <a:spcPct val="100000"/>
              </a:lnSpc>
            </a:pPr>
            <a:endParaRPr lang="en-US" sz="3000" b="1" dirty="0">
              <a:solidFill>
                <a:srgbClr val="000CFF"/>
              </a:solidFill>
              <a:latin typeface="Calibri" panose="020F0502020204030204" pitchFamily="34" charset="0"/>
              <a:cs typeface="Calibri" panose="020F0502020204030204" pitchFamily="34" charset="0"/>
            </a:endParaRPr>
          </a:p>
          <a:p>
            <a:pPr>
              <a:lnSpc>
                <a:spcPct val="100000"/>
              </a:lnSpc>
            </a:pPr>
            <a:r>
              <a:rPr lang="en-US" sz="3000" dirty="0">
                <a:latin typeface="Calibri" panose="020F0502020204030204" pitchFamily="34" charset="0"/>
                <a:cs typeface="Calibri" panose="020F0502020204030204" pitchFamily="34" charset="0"/>
              </a:rPr>
              <a:t>Action can be </a:t>
            </a:r>
            <a:r>
              <a:rPr lang="en-US" sz="3000" b="1" dirty="0">
                <a:solidFill>
                  <a:srgbClr val="00B050"/>
                </a:solidFill>
                <a:latin typeface="Calibri" panose="020F0502020204030204" pitchFamily="34" charset="0"/>
                <a:cs typeface="Calibri" panose="020F0502020204030204" pitchFamily="34" charset="0"/>
              </a:rPr>
              <a:t>easily extended</a:t>
            </a:r>
            <a:r>
              <a:rPr lang="en-US" sz="3000" dirty="0">
                <a:solidFill>
                  <a:srgbClr val="00B050"/>
                </a:solidFill>
                <a:latin typeface="Calibri" panose="020F0502020204030204" pitchFamily="34" charset="0"/>
                <a:cs typeface="Calibri" panose="020F0502020204030204" pitchFamily="34" charset="0"/>
              </a:rPr>
              <a:t> </a:t>
            </a:r>
            <a:r>
              <a:rPr lang="en-US" sz="3000" dirty="0">
                <a:latin typeface="Calibri" panose="020F0502020204030204" pitchFamily="34" charset="0"/>
                <a:cs typeface="Calibri" panose="020F0502020204030204" pitchFamily="34" charset="0"/>
              </a:rPr>
              <a:t>to any number of storage devices</a:t>
            </a:r>
          </a:p>
          <a:p>
            <a:pPr>
              <a:lnSpc>
                <a:spcPct val="100000"/>
              </a:lnSpc>
            </a:pPr>
            <a:endParaRPr lang="en-US" sz="3000" dirty="0">
              <a:latin typeface="Calibri" panose="020F0502020204030204" pitchFamily="34" charset="0"/>
              <a:cs typeface="Calibri" panose="020F0502020204030204" pitchFamily="34" charset="0"/>
            </a:endParaRPr>
          </a:p>
          <a:p>
            <a:pPr>
              <a:lnSpc>
                <a:spcPct val="100000"/>
              </a:lnSpc>
            </a:pPr>
            <a:endParaRPr lang="en-US" sz="3000" dirty="0">
              <a:latin typeface="Calibri" panose="020F0502020204030204" pitchFamily="34" charset="0"/>
              <a:cs typeface="Calibri" panose="020F0502020204030204" pitchFamily="34" charset="0"/>
            </a:endParaRPr>
          </a:p>
          <a:p>
            <a:pPr>
              <a:lnSpc>
                <a:spcPct val="100000"/>
              </a:lnSpc>
            </a:pPr>
            <a:r>
              <a:rPr lang="en-US" sz="3000" dirty="0">
                <a:latin typeface="Calibri" panose="020F0502020204030204" pitchFamily="34" charset="0"/>
                <a:cs typeface="Calibri" panose="020F0502020204030204" pitchFamily="34" charset="0"/>
              </a:rPr>
              <a:t>Sibyl learns to </a:t>
            </a:r>
            <a:r>
              <a:rPr lang="en-US" sz="3000" b="1" dirty="0">
                <a:solidFill>
                  <a:srgbClr val="C00000"/>
                </a:solidFill>
                <a:latin typeface="Calibri" panose="020F0502020204030204" pitchFamily="34" charset="0"/>
                <a:cs typeface="Calibri" panose="020F0502020204030204" pitchFamily="34" charset="0"/>
              </a:rPr>
              <a:t>proactively evict or promote</a:t>
            </a:r>
            <a:r>
              <a:rPr lang="en-US" sz="3000" dirty="0">
                <a:latin typeface="Calibri" panose="020F0502020204030204" pitchFamily="34" charset="0"/>
                <a:cs typeface="Calibri" panose="020F0502020204030204" pitchFamily="34" charset="0"/>
              </a:rPr>
              <a:t> a page</a:t>
            </a:r>
          </a:p>
        </p:txBody>
      </p:sp>
      <p:grpSp>
        <p:nvGrpSpPr>
          <p:cNvPr id="7" name="Group 6">
            <a:extLst>
              <a:ext uri="{FF2B5EF4-FFF2-40B4-BE49-F238E27FC236}">
                <a16:creationId xmlns:a16="http://schemas.microsoft.com/office/drawing/2014/main" id="{E5757DC4-0CF8-A57F-5FB3-68F04E4C84F4}"/>
              </a:ext>
            </a:extLst>
          </p:cNvPr>
          <p:cNvGrpSpPr/>
          <p:nvPr/>
        </p:nvGrpSpPr>
        <p:grpSpPr>
          <a:xfrm>
            <a:off x="5696264" y="87364"/>
            <a:ext cx="3582329" cy="1686275"/>
            <a:chOff x="1056563" y="3886042"/>
            <a:chExt cx="7207112" cy="3219864"/>
          </a:xfrm>
        </p:grpSpPr>
        <p:sp>
          <p:nvSpPr>
            <p:cNvPr id="11" name="Rounded Rectangle 10">
              <a:extLst>
                <a:ext uri="{FF2B5EF4-FFF2-40B4-BE49-F238E27FC236}">
                  <a16:creationId xmlns:a16="http://schemas.microsoft.com/office/drawing/2014/main" id="{3E44A074-6DFE-9002-5C0A-5AB32B2BAA24}"/>
                </a:ext>
              </a:extLst>
            </p:cNvPr>
            <p:cNvSpPr/>
            <p:nvPr/>
          </p:nvSpPr>
          <p:spPr>
            <a:xfrm>
              <a:off x="3074030" y="6213828"/>
              <a:ext cx="2631969" cy="89207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Hybrid Storage System</a:t>
              </a:r>
            </a:p>
          </p:txBody>
        </p:sp>
        <p:sp>
          <p:nvSpPr>
            <p:cNvPr id="12" name="Rounded Rectangle 11">
              <a:extLst>
                <a:ext uri="{FF2B5EF4-FFF2-40B4-BE49-F238E27FC236}">
                  <a16:creationId xmlns:a16="http://schemas.microsoft.com/office/drawing/2014/main" id="{AA5EC240-33D4-08B1-968E-39E4EBF3A2FA}"/>
                </a:ext>
              </a:extLst>
            </p:cNvPr>
            <p:cNvSpPr/>
            <p:nvPr/>
          </p:nvSpPr>
          <p:spPr>
            <a:xfrm>
              <a:off x="3080329" y="3886042"/>
              <a:ext cx="2631969" cy="70510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Sibyl</a:t>
              </a:r>
            </a:p>
          </p:txBody>
        </p:sp>
        <p:cxnSp>
          <p:nvCxnSpPr>
            <p:cNvPr id="13" name="Elbow Connector 12">
              <a:extLst>
                <a:ext uri="{FF2B5EF4-FFF2-40B4-BE49-F238E27FC236}">
                  <a16:creationId xmlns:a16="http://schemas.microsoft.com/office/drawing/2014/main" id="{48F0AEF8-C658-B8E4-14FC-DBA2146EA8E2}"/>
                </a:ext>
              </a:extLst>
            </p:cNvPr>
            <p:cNvCxnSpPr>
              <a:cxnSpLocks/>
              <a:stCxn id="11" idx="1"/>
              <a:endCxn id="12" idx="1"/>
            </p:cNvCxnSpPr>
            <p:nvPr/>
          </p:nvCxnSpPr>
          <p:spPr>
            <a:xfrm rot="10800000" flipH="1">
              <a:off x="3074030" y="4238595"/>
              <a:ext cx="6299" cy="2421274"/>
            </a:xfrm>
            <a:prstGeom prst="bentConnector3">
              <a:avLst>
                <a:gd name="adj1" fmla="val -1974278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E7DF71D3-6EC6-5777-852C-54F77AFBA66B}"/>
                </a:ext>
              </a:extLst>
            </p:cNvPr>
            <p:cNvCxnSpPr>
              <a:cxnSpLocks/>
            </p:cNvCxnSpPr>
            <p:nvPr/>
          </p:nvCxnSpPr>
          <p:spPr>
            <a:xfrm flipH="1">
              <a:off x="5678155" y="4238592"/>
              <a:ext cx="6299" cy="2421273"/>
            </a:xfrm>
            <a:prstGeom prst="bentConnector3">
              <a:avLst>
                <a:gd name="adj1" fmla="val -2022139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6BA8AC69-FEF1-2298-BD86-F120FD7AF8C3}"/>
                </a:ext>
              </a:extLst>
            </p:cNvPr>
            <p:cNvCxnSpPr>
              <a:cxnSpLocks/>
              <a:stCxn id="11" idx="0"/>
              <a:endCxn id="12" idx="2"/>
            </p:cNvCxnSpPr>
            <p:nvPr/>
          </p:nvCxnSpPr>
          <p:spPr>
            <a:xfrm rot="5400000" flipH="1" flipV="1">
              <a:off x="3581821" y="5399336"/>
              <a:ext cx="1622686" cy="629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2932478-DD9D-740A-07FB-2D5C934901C2}"/>
                </a:ext>
              </a:extLst>
            </p:cNvPr>
            <p:cNvSpPr txBox="1"/>
            <p:nvPr/>
          </p:nvSpPr>
          <p:spPr>
            <a:xfrm>
              <a:off x="1056563" y="4668073"/>
              <a:ext cx="2128053" cy="1516104"/>
            </a:xfrm>
            <a:prstGeom prst="rect">
              <a:avLst/>
            </a:prstGeom>
            <a:solidFill>
              <a:schemeClr val="bg1"/>
            </a:solidFill>
          </p:spPr>
          <p:txBody>
            <a:bodyPr wrap="square">
              <a:spAutoFit/>
            </a:bodyPr>
            <a:lstStyle/>
            <a:p>
              <a:r>
                <a:rPr lang="en-US" sz="1200" i="1" dirty="0"/>
                <a:t>Features of the current request and system</a:t>
              </a:r>
              <a:endParaRPr lang="en-CH" sz="1200" i="1" dirty="0"/>
            </a:p>
          </p:txBody>
        </p:sp>
        <p:sp>
          <p:nvSpPr>
            <p:cNvPr id="17" name="TextBox 16">
              <a:extLst>
                <a:ext uri="{FF2B5EF4-FFF2-40B4-BE49-F238E27FC236}">
                  <a16:creationId xmlns:a16="http://schemas.microsoft.com/office/drawing/2014/main" id="{44733476-8D34-60FA-B4E4-1A1D512FCA26}"/>
                </a:ext>
              </a:extLst>
            </p:cNvPr>
            <p:cNvSpPr txBox="1"/>
            <p:nvPr/>
          </p:nvSpPr>
          <p:spPr>
            <a:xfrm>
              <a:off x="3222814" y="4830796"/>
              <a:ext cx="2631969" cy="1179192"/>
            </a:xfrm>
            <a:prstGeom prst="rect">
              <a:avLst/>
            </a:prstGeom>
            <a:solidFill>
              <a:schemeClr val="bg1"/>
            </a:solidFill>
          </p:spPr>
          <p:txBody>
            <a:bodyPr wrap="square">
              <a:spAutoFit/>
            </a:bodyPr>
            <a:lstStyle/>
            <a:p>
              <a:r>
                <a:rPr lang="en-US" sz="1200" i="1" dirty="0"/>
                <a:t>Request latency</a:t>
              </a:r>
            </a:p>
            <a:p>
              <a:r>
                <a:rPr lang="en-US" sz="1200" i="1" dirty="0"/>
                <a:t>(of last served request)</a:t>
              </a:r>
              <a:endParaRPr lang="en-CH" sz="1200" i="1" dirty="0"/>
            </a:p>
          </p:txBody>
        </p:sp>
        <p:sp>
          <p:nvSpPr>
            <p:cNvPr id="18" name="TextBox 17">
              <a:extLst>
                <a:ext uri="{FF2B5EF4-FFF2-40B4-BE49-F238E27FC236}">
                  <a16:creationId xmlns:a16="http://schemas.microsoft.com/office/drawing/2014/main" id="{88A2BE58-A60D-283D-5B8A-7C3887EBC67A}"/>
                </a:ext>
              </a:extLst>
            </p:cNvPr>
            <p:cNvSpPr txBox="1"/>
            <p:nvPr/>
          </p:nvSpPr>
          <p:spPr>
            <a:xfrm>
              <a:off x="5631707" y="4880302"/>
              <a:ext cx="2631968" cy="1234139"/>
            </a:xfrm>
            <a:prstGeom prst="rect">
              <a:avLst/>
            </a:prstGeom>
            <a:solidFill>
              <a:schemeClr val="bg1"/>
            </a:solidFill>
          </p:spPr>
          <p:txBody>
            <a:bodyPr wrap="square">
              <a:spAutoFit/>
            </a:bodyPr>
            <a:lstStyle/>
            <a:p>
              <a:r>
                <a:rPr lang="en-US" sz="1200" i="1" dirty="0"/>
                <a:t>Select storage device to place </a:t>
              </a:r>
            </a:p>
            <a:p>
              <a:r>
                <a:rPr lang="en-US" sz="1200" i="1" dirty="0"/>
                <a:t>the current page</a:t>
              </a:r>
              <a:endParaRPr lang="en-CH" sz="1200" i="1" dirty="0"/>
            </a:p>
          </p:txBody>
        </p:sp>
      </p:grpSp>
      <p:pic>
        <p:nvPicPr>
          <p:cNvPr id="20" name="Picture 19">
            <a:extLst>
              <a:ext uri="{FF2B5EF4-FFF2-40B4-BE49-F238E27FC236}">
                <a16:creationId xmlns:a16="http://schemas.microsoft.com/office/drawing/2014/main" id="{3753296C-D900-910B-254F-B295CDEC4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58321" flipH="1">
            <a:off x="7505840" y="202766"/>
            <a:ext cx="1473091" cy="1205745"/>
          </a:xfrm>
          <a:prstGeom prst="rect">
            <a:avLst/>
          </a:prstGeom>
        </p:spPr>
      </p:pic>
      <p:sp>
        <p:nvSpPr>
          <p:cNvPr id="19" name="Slide Number Placeholder 5">
            <a:extLst>
              <a:ext uri="{FF2B5EF4-FFF2-40B4-BE49-F238E27FC236}">
                <a16:creationId xmlns:a16="http://schemas.microsoft.com/office/drawing/2014/main" id="{83F32CBA-3C26-CFAC-72CD-D0715FACAF14}"/>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23</a:t>
            </a:fld>
            <a:endParaRPr lang="en-CH"/>
          </a:p>
        </p:txBody>
      </p:sp>
    </p:spTree>
    <p:extLst>
      <p:ext uri="{BB962C8B-B14F-4D97-AF65-F5344CB8AC3E}">
        <p14:creationId xmlns:p14="http://schemas.microsoft.com/office/powerpoint/2010/main" val="16243011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0D1F9-9212-2D45-90EF-EDC817A9EDDA}"/>
              </a:ext>
            </a:extLst>
          </p:cNvPr>
          <p:cNvSpPr>
            <a:spLocks noGrp="1"/>
          </p:cNvSpPr>
          <p:nvPr>
            <p:ph type="title"/>
          </p:nvPr>
        </p:nvSpPr>
        <p:spPr/>
        <p:txBody>
          <a:bodyPr/>
          <a:lstStyle/>
          <a:p>
            <a:r>
              <a:rPr lang="en-US" dirty="0"/>
              <a:t>Talk Outline</a:t>
            </a:r>
          </a:p>
        </p:txBody>
      </p:sp>
      <p:sp>
        <p:nvSpPr>
          <p:cNvPr id="6" name="Rounded Rectangle 5">
            <a:extLst>
              <a:ext uri="{FF2B5EF4-FFF2-40B4-BE49-F238E27FC236}">
                <a16:creationId xmlns:a16="http://schemas.microsoft.com/office/drawing/2014/main" id="{211133FC-0FE8-0946-AB0D-6EF7893C7DC5}"/>
              </a:ext>
            </a:extLst>
          </p:cNvPr>
          <p:cNvSpPr/>
          <p:nvPr/>
        </p:nvSpPr>
        <p:spPr>
          <a:xfrm>
            <a:off x="169011" y="970059"/>
            <a:ext cx="8823914" cy="707666"/>
          </a:xfrm>
          <a:prstGeom prst="roundRect">
            <a:avLst/>
          </a:prstGeom>
          <a:solidFill>
            <a:srgbClr val="D0CECE"/>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Lato" panose="020F0502020204030203" pitchFamily="34" charset="77"/>
              </a:rPr>
              <a:t>Key Shortcomings of Prior Data Placement Techniques</a:t>
            </a:r>
          </a:p>
        </p:txBody>
      </p:sp>
      <p:sp>
        <p:nvSpPr>
          <p:cNvPr id="7" name="Rounded Rectangle 6">
            <a:extLst>
              <a:ext uri="{FF2B5EF4-FFF2-40B4-BE49-F238E27FC236}">
                <a16:creationId xmlns:a16="http://schemas.microsoft.com/office/drawing/2014/main" id="{000E7B37-6684-1A4C-B53C-84BECF24DDA8}"/>
              </a:ext>
            </a:extLst>
          </p:cNvPr>
          <p:cNvSpPr/>
          <p:nvPr/>
        </p:nvSpPr>
        <p:spPr>
          <a:xfrm>
            <a:off x="169011" y="2068664"/>
            <a:ext cx="8823914" cy="707666"/>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Lato" panose="020F0502020204030203" pitchFamily="34" charset="77"/>
              </a:rPr>
              <a:t>Formulating Data Placement as Reinforcement Learning</a:t>
            </a:r>
          </a:p>
        </p:txBody>
      </p:sp>
      <p:sp>
        <p:nvSpPr>
          <p:cNvPr id="8" name="Rounded Rectangle 7">
            <a:extLst>
              <a:ext uri="{FF2B5EF4-FFF2-40B4-BE49-F238E27FC236}">
                <a16:creationId xmlns:a16="http://schemas.microsoft.com/office/drawing/2014/main" id="{3A9011E7-C9BC-194E-93C2-6A4DE5AEBD1C}"/>
              </a:ext>
            </a:extLst>
          </p:cNvPr>
          <p:cNvSpPr/>
          <p:nvPr/>
        </p:nvSpPr>
        <p:spPr>
          <a:xfrm>
            <a:off x="160043" y="3167269"/>
            <a:ext cx="8823914" cy="707666"/>
          </a:xfrm>
          <a:prstGeom prst="roundRect">
            <a:avLst/>
          </a:prstGeom>
          <a:solidFill>
            <a:srgbClr val="002060"/>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ato" panose="020F0502020204030203" pitchFamily="34" charset="77"/>
              </a:rPr>
              <a:t>Sybil: Overview</a:t>
            </a:r>
          </a:p>
        </p:txBody>
      </p:sp>
      <p:sp>
        <p:nvSpPr>
          <p:cNvPr id="9" name="Rounded Rectangle 8">
            <a:extLst>
              <a:ext uri="{FF2B5EF4-FFF2-40B4-BE49-F238E27FC236}">
                <a16:creationId xmlns:a16="http://schemas.microsoft.com/office/drawing/2014/main" id="{57B26EDE-586D-884B-BFE4-2CBBDF1B59B8}"/>
              </a:ext>
            </a:extLst>
          </p:cNvPr>
          <p:cNvSpPr/>
          <p:nvPr/>
        </p:nvSpPr>
        <p:spPr>
          <a:xfrm>
            <a:off x="160043" y="4265874"/>
            <a:ext cx="8823914" cy="7076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ato" panose="020F0502020204030203" pitchFamily="34" charset="77"/>
              </a:rPr>
              <a:t>Evaluation </a:t>
            </a:r>
            <a:r>
              <a:rPr lang="en-US" sz="2800" b="1">
                <a:latin typeface="Lato" panose="020F0502020204030203" pitchFamily="34" charset="77"/>
              </a:rPr>
              <a:t>of Sybil </a:t>
            </a:r>
            <a:r>
              <a:rPr lang="en-US" sz="2800" b="1" dirty="0">
                <a:latin typeface="Lato" panose="020F0502020204030203" pitchFamily="34" charset="77"/>
              </a:rPr>
              <a:t>and Key Results</a:t>
            </a:r>
          </a:p>
        </p:txBody>
      </p:sp>
      <p:sp>
        <p:nvSpPr>
          <p:cNvPr id="10" name="Rounded Rectangle 9">
            <a:extLst>
              <a:ext uri="{FF2B5EF4-FFF2-40B4-BE49-F238E27FC236}">
                <a16:creationId xmlns:a16="http://schemas.microsoft.com/office/drawing/2014/main" id="{33E098C2-A80A-F146-9159-8778760AA3B7}"/>
              </a:ext>
            </a:extLst>
          </p:cNvPr>
          <p:cNvSpPr/>
          <p:nvPr/>
        </p:nvSpPr>
        <p:spPr>
          <a:xfrm>
            <a:off x="160043" y="5364479"/>
            <a:ext cx="8823914" cy="7076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Lato" panose="020F0502020204030203" pitchFamily="34" charset="77"/>
              </a:rPr>
              <a:t>Conclusion</a:t>
            </a:r>
            <a:endParaRPr lang="en-US" sz="2800" b="1" dirty="0">
              <a:latin typeface="Lato" panose="020F0502020204030203" pitchFamily="34" charset="77"/>
            </a:endParaRPr>
          </a:p>
        </p:txBody>
      </p:sp>
      <p:sp>
        <p:nvSpPr>
          <p:cNvPr id="11" name="Slide Number Placeholder 5">
            <a:extLst>
              <a:ext uri="{FF2B5EF4-FFF2-40B4-BE49-F238E27FC236}">
                <a16:creationId xmlns:a16="http://schemas.microsoft.com/office/drawing/2014/main" id="{FEE99BB1-F693-BBA7-D16E-25A7DC2A5C0E}"/>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24</a:t>
            </a:fld>
            <a:endParaRPr lang="en-CH"/>
          </a:p>
        </p:txBody>
      </p:sp>
    </p:spTree>
    <p:extLst>
      <p:ext uri="{BB962C8B-B14F-4D97-AF65-F5344CB8AC3E}">
        <p14:creationId xmlns:p14="http://schemas.microsoft.com/office/powerpoint/2010/main" val="1554797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E85E612E-99F1-67DA-E586-D5C9D640EA58}"/>
              </a:ext>
            </a:extLst>
          </p:cNvPr>
          <p:cNvSpPr/>
          <p:nvPr/>
        </p:nvSpPr>
        <p:spPr>
          <a:xfrm>
            <a:off x="2434222" y="1336432"/>
            <a:ext cx="4332339" cy="4895556"/>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800" b="1" dirty="0">
              <a:solidFill>
                <a:schemeClr val="tx1"/>
              </a:solidFill>
            </a:endParaRPr>
          </a:p>
        </p:txBody>
      </p:sp>
      <p:sp>
        <p:nvSpPr>
          <p:cNvPr id="18" name="Rounded Rectangle 17">
            <a:extLst>
              <a:ext uri="{FF2B5EF4-FFF2-40B4-BE49-F238E27FC236}">
                <a16:creationId xmlns:a16="http://schemas.microsoft.com/office/drawing/2014/main" id="{F2EB44F9-51AE-39B7-8DE9-A73ADD2315ED}"/>
              </a:ext>
            </a:extLst>
          </p:cNvPr>
          <p:cNvSpPr/>
          <p:nvPr/>
        </p:nvSpPr>
        <p:spPr>
          <a:xfrm>
            <a:off x="3490026" y="4136136"/>
            <a:ext cx="2163948" cy="1510641"/>
          </a:xfrm>
          <a:prstGeom prst="roundRect">
            <a:avLst/>
          </a:prstGeom>
          <a:solidFill>
            <a:srgbClr val="EDF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800" b="1" dirty="0">
                <a:solidFill>
                  <a:schemeClr val="tx1"/>
                </a:solidFill>
              </a:rPr>
              <a:t>RL Decision Thread</a:t>
            </a:r>
          </a:p>
        </p:txBody>
      </p:sp>
      <p:sp>
        <p:nvSpPr>
          <p:cNvPr id="4" name="Title 3">
            <a:extLst>
              <a:ext uri="{FF2B5EF4-FFF2-40B4-BE49-F238E27FC236}">
                <a16:creationId xmlns:a16="http://schemas.microsoft.com/office/drawing/2014/main" id="{1F317348-C403-CF11-8BC6-8BDDB9BCF3DD}"/>
              </a:ext>
            </a:extLst>
          </p:cNvPr>
          <p:cNvSpPr>
            <a:spLocks noGrp="1"/>
          </p:cNvSpPr>
          <p:nvPr>
            <p:ph type="title"/>
          </p:nvPr>
        </p:nvSpPr>
        <p:spPr/>
        <p:txBody>
          <a:bodyPr/>
          <a:lstStyle/>
          <a:p>
            <a:r>
              <a:rPr lang="en-CH" dirty="0"/>
              <a:t>Sibyl Execution</a:t>
            </a:r>
          </a:p>
        </p:txBody>
      </p:sp>
      <p:sp>
        <p:nvSpPr>
          <p:cNvPr id="48" name="TextBox 47">
            <a:extLst>
              <a:ext uri="{FF2B5EF4-FFF2-40B4-BE49-F238E27FC236}">
                <a16:creationId xmlns:a16="http://schemas.microsoft.com/office/drawing/2014/main" id="{1470FA86-0121-ECB5-DD3E-6985DDF83CD3}"/>
              </a:ext>
            </a:extLst>
          </p:cNvPr>
          <p:cNvSpPr txBox="1"/>
          <p:nvPr/>
        </p:nvSpPr>
        <p:spPr>
          <a:xfrm>
            <a:off x="697909" y="4136136"/>
            <a:ext cx="1424876" cy="1200329"/>
          </a:xfrm>
          <a:prstGeom prst="rect">
            <a:avLst/>
          </a:prstGeom>
          <a:noFill/>
        </p:spPr>
        <p:txBody>
          <a:bodyPr wrap="square">
            <a:spAutoFit/>
          </a:bodyPr>
          <a:lstStyle/>
          <a:p>
            <a:pPr algn="ctr"/>
            <a:r>
              <a:rPr lang="en-CH" sz="2400" b="1" dirty="0"/>
              <a:t>Storage</a:t>
            </a:r>
          </a:p>
          <a:p>
            <a:pPr algn="ctr"/>
            <a:r>
              <a:rPr lang="en-CH" sz="2400" b="1" dirty="0"/>
              <a:t>Request</a:t>
            </a:r>
          </a:p>
          <a:p>
            <a:pPr algn="ctr"/>
            <a:r>
              <a:rPr lang="en-CH" sz="2400" b="1" dirty="0"/>
              <a:t>(from OS)</a:t>
            </a:r>
          </a:p>
        </p:txBody>
      </p:sp>
      <p:sp>
        <p:nvSpPr>
          <p:cNvPr id="50" name="Rounded Rectangle 49">
            <a:extLst>
              <a:ext uri="{FF2B5EF4-FFF2-40B4-BE49-F238E27FC236}">
                <a16:creationId xmlns:a16="http://schemas.microsoft.com/office/drawing/2014/main" id="{22926551-8D61-8894-CFFC-9EF9ABB49000}"/>
              </a:ext>
            </a:extLst>
          </p:cNvPr>
          <p:cNvSpPr/>
          <p:nvPr/>
        </p:nvSpPr>
        <p:spPr>
          <a:xfrm>
            <a:off x="3445689" y="1486722"/>
            <a:ext cx="2163948" cy="1510641"/>
          </a:xfrm>
          <a:prstGeom prst="roundRect">
            <a:avLst/>
          </a:prstGeom>
          <a:solidFill>
            <a:srgbClr val="C4C4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800" b="1" dirty="0">
                <a:solidFill>
                  <a:schemeClr val="tx1"/>
                </a:solidFill>
              </a:rPr>
              <a:t>RL Training Thread</a:t>
            </a:r>
          </a:p>
        </p:txBody>
      </p:sp>
      <p:cxnSp>
        <p:nvCxnSpPr>
          <p:cNvPr id="3" name="Curved Connector 2">
            <a:extLst>
              <a:ext uri="{FF2B5EF4-FFF2-40B4-BE49-F238E27FC236}">
                <a16:creationId xmlns:a16="http://schemas.microsoft.com/office/drawing/2014/main" id="{9A3F527C-4DF0-5E1B-4BD4-08A592060771}"/>
              </a:ext>
            </a:extLst>
          </p:cNvPr>
          <p:cNvCxnSpPr>
            <a:cxnSpLocks/>
          </p:cNvCxnSpPr>
          <p:nvPr/>
        </p:nvCxnSpPr>
        <p:spPr>
          <a:xfrm rot="16200000" flipV="1">
            <a:off x="3568830" y="3418234"/>
            <a:ext cx="1164343" cy="271462"/>
          </a:xfrm>
          <a:prstGeom prst="curvedConnector3">
            <a:avLst/>
          </a:prstGeom>
          <a:ln w="762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5E5B092E-95C4-52FD-58DE-5C85E56B306C}"/>
              </a:ext>
            </a:extLst>
          </p:cNvPr>
          <p:cNvCxnSpPr>
            <a:cxnSpLocks/>
          </p:cNvCxnSpPr>
          <p:nvPr/>
        </p:nvCxnSpPr>
        <p:spPr>
          <a:xfrm rot="16200000" flipH="1">
            <a:off x="4421501" y="3418233"/>
            <a:ext cx="1164343" cy="271462"/>
          </a:xfrm>
          <a:prstGeom prst="curvedConnector3">
            <a:avLst/>
          </a:prstGeom>
          <a:ln w="762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BE93C79-8514-D5AE-5D93-7FED68642B74}"/>
              </a:ext>
            </a:extLst>
          </p:cNvPr>
          <p:cNvSpPr txBox="1"/>
          <p:nvPr/>
        </p:nvSpPr>
        <p:spPr>
          <a:xfrm>
            <a:off x="5171445" y="3382083"/>
            <a:ext cx="1777800" cy="646331"/>
          </a:xfrm>
          <a:prstGeom prst="rect">
            <a:avLst/>
          </a:prstGeom>
          <a:noFill/>
        </p:spPr>
        <p:txBody>
          <a:bodyPr wrap="square">
            <a:spAutoFit/>
          </a:bodyPr>
          <a:lstStyle/>
          <a:p>
            <a:pPr algn="ctr"/>
            <a:r>
              <a:rPr lang="en-CH" i="1" dirty="0"/>
              <a:t>Periodic Policy</a:t>
            </a:r>
          </a:p>
          <a:p>
            <a:pPr algn="ctr"/>
            <a:r>
              <a:rPr lang="en-CH" i="1" dirty="0"/>
              <a:t>Weight Update</a:t>
            </a:r>
          </a:p>
        </p:txBody>
      </p:sp>
      <p:sp>
        <p:nvSpPr>
          <p:cNvPr id="55" name="TextBox 54">
            <a:extLst>
              <a:ext uri="{FF2B5EF4-FFF2-40B4-BE49-F238E27FC236}">
                <a16:creationId xmlns:a16="http://schemas.microsoft.com/office/drawing/2014/main" id="{D428AC81-1D78-B261-B81D-ED1A1A7192F3}"/>
              </a:ext>
            </a:extLst>
          </p:cNvPr>
          <p:cNvSpPr txBox="1"/>
          <p:nvPr/>
        </p:nvSpPr>
        <p:spPr>
          <a:xfrm>
            <a:off x="2237470" y="3243584"/>
            <a:ext cx="1777800" cy="923330"/>
          </a:xfrm>
          <a:prstGeom prst="rect">
            <a:avLst/>
          </a:prstGeom>
          <a:noFill/>
        </p:spPr>
        <p:txBody>
          <a:bodyPr wrap="square">
            <a:spAutoFit/>
          </a:bodyPr>
          <a:lstStyle/>
          <a:p>
            <a:pPr algn="ctr"/>
            <a:r>
              <a:rPr lang="en-CH" i="1" dirty="0"/>
              <a:t>State, Reward, and Action Information</a:t>
            </a:r>
          </a:p>
        </p:txBody>
      </p:sp>
      <p:cxnSp>
        <p:nvCxnSpPr>
          <p:cNvPr id="19" name="Straight Arrow Connector 18">
            <a:extLst>
              <a:ext uri="{FF2B5EF4-FFF2-40B4-BE49-F238E27FC236}">
                <a16:creationId xmlns:a16="http://schemas.microsoft.com/office/drawing/2014/main" id="{F6269D57-C54F-0AA1-C808-4A2C2F0ADEC3}"/>
              </a:ext>
            </a:extLst>
          </p:cNvPr>
          <p:cNvCxnSpPr/>
          <p:nvPr/>
        </p:nvCxnSpPr>
        <p:spPr>
          <a:xfrm>
            <a:off x="2016026" y="4891456"/>
            <a:ext cx="147060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34CC480-AE45-F2B4-073C-7DDDD9C5B1F4}"/>
              </a:ext>
            </a:extLst>
          </p:cNvPr>
          <p:cNvCxnSpPr/>
          <p:nvPr/>
        </p:nvCxnSpPr>
        <p:spPr>
          <a:xfrm>
            <a:off x="5653974" y="4820394"/>
            <a:ext cx="147060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87B686F-DA29-C954-56DF-F3CD5D551AE5}"/>
              </a:ext>
            </a:extLst>
          </p:cNvPr>
          <p:cNvSpPr txBox="1"/>
          <p:nvPr/>
        </p:nvSpPr>
        <p:spPr>
          <a:xfrm>
            <a:off x="6963480" y="4220229"/>
            <a:ext cx="1837619" cy="1200329"/>
          </a:xfrm>
          <a:prstGeom prst="rect">
            <a:avLst/>
          </a:prstGeom>
          <a:noFill/>
        </p:spPr>
        <p:txBody>
          <a:bodyPr wrap="square">
            <a:spAutoFit/>
          </a:bodyPr>
          <a:lstStyle/>
          <a:p>
            <a:pPr algn="ctr"/>
            <a:r>
              <a:rPr lang="en-CH" sz="2400" b="1" dirty="0"/>
              <a:t>Data Placement Decision</a:t>
            </a:r>
          </a:p>
        </p:txBody>
      </p:sp>
      <p:sp>
        <p:nvSpPr>
          <p:cNvPr id="69" name="TextBox 68">
            <a:extLst>
              <a:ext uri="{FF2B5EF4-FFF2-40B4-BE49-F238E27FC236}">
                <a16:creationId xmlns:a16="http://schemas.microsoft.com/office/drawing/2014/main" id="{21561CB8-E130-F770-14FD-E05F114996E8}"/>
              </a:ext>
            </a:extLst>
          </p:cNvPr>
          <p:cNvSpPr txBox="1"/>
          <p:nvPr/>
        </p:nvSpPr>
        <p:spPr>
          <a:xfrm>
            <a:off x="5921074" y="2323829"/>
            <a:ext cx="3922430" cy="954107"/>
          </a:xfrm>
          <a:prstGeom prst="rect">
            <a:avLst/>
          </a:prstGeom>
          <a:noFill/>
        </p:spPr>
        <p:txBody>
          <a:bodyPr wrap="square">
            <a:spAutoFit/>
          </a:bodyPr>
          <a:lstStyle/>
          <a:p>
            <a:pPr algn="ctr"/>
            <a:r>
              <a:rPr lang="en-CH" sz="2800" b="1" i="1" dirty="0">
                <a:solidFill>
                  <a:schemeClr val="accent1"/>
                </a:solidFill>
              </a:rPr>
              <a:t>Asynchronous </a:t>
            </a:r>
          </a:p>
          <a:p>
            <a:pPr algn="ctr"/>
            <a:r>
              <a:rPr lang="en-CH" sz="2800" b="1" i="1" dirty="0">
                <a:solidFill>
                  <a:schemeClr val="accent1"/>
                </a:solidFill>
              </a:rPr>
              <a:t>Execution</a:t>
            </a:r>
          </a:p>
        </p:txBody>
      </p:sp>
      <p:sp>
        <p:nvSpPr>
          <p:cNvPr id="16" name="TextBox 15">
            <a:extLst>
              <a:ext uri="{FF2B5EF4-FFF2-40B4-BE49-F238E27FC236}">
                <a16:creationId xmlns:a16="http://schemas.microsoft.com/office/drawing/2014/main" id="{7990C49A-E44F-7181-9625-6DD27CEE60E2}"/>
              </a:ext>
            </a:extLst>
          </p:cNvPr>
          <p:cNvSpPr txBox="1"/>
          <p:nvPr/>
        </p:nvSpPr>
        <p:spPr>
          <a:xfrm>
            <a:off x="2639176" y="5685248"/>
            <a:ext cx="3922430" cy="523220"/>
          </a:xfrm>
          <a:prstGeom prst="rect">
            <a:avLst/>
          </a:prstGeom>
          <a:noFill/>
        </p:spPr>
        <p:txBody>
          <a:bodyPr wrap="square">
            <a:spAutoFit/>
          </a:bodyPr>
          <a:lstStyle/>
          <a:p>
            <a:pPr algn="ctr"/>
            <a:r>
              <a:rPr lang="en-CH" sz="2800" b="1" i="1" dirty="0">
                <a:solidFill>
                  <a:schemeClr val="accent1"/>
                </a:solidFill>
              </a:rPr>
              <a:t>Sibyl</a:t>
            </a:r>
          </a:p>
        </p:txBody>
      </p:sp>
      <p:sp>
        <p:nvSpPr>
          <p:cNvPr id="17" name="Slide Number Placeholder 5">
            <a:extLst>
              <a:ext uri="{FF2B5EF4-FFF2-40B4-BE49-F238E27FC236}">
                <a16:creationId xmlns:a16="http://schemas.microsoft.com/office/drawing/2014/main" id="{7E634696-C17C-B546-5F97-26AE1E31155D}"/>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25</a:t>
            </a:fld>
            <a:endParaRPr lang="en-CH"/>
          </a:p>
        </p:txBody>
      </p:sp>
    </p:spTree>
    <p:extLst>
      <p:ext uri="{BB962C8B-B14F-4D97-AF65-F5344CB8AC3E}">
        <p14:creationId xmlns:p14="http://schemas.microsoft.com/office/powerpoint/2010/main" val="308381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48" grpId="0"/>
      <p:bldP spid="50" grpId="0" animBg="1"/>
      <p:bldP spid="54" grpId="0"/>
      <p:bldP spid="55" grpId="0"/>
      <p:bldP spid="60" grpId="0"/>
      <p:bldP spid="69" grpId="1"/>
      <p:bldP spid="1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2EB44F9-51AE-39B7-8DE9-A73ADD2315ED}"/>
              </a:ext>
            </a:extLst>
          </p:cNvPr>
          <p:cNvSpPr/>
          <p:nvPr/>
        </p:nvSpPr>
        <p:spPr>
          <a:xfrm>
            <a:off x="811727" y="2920042"/>
            <a:ext cx="8155721" cy="2592375"/>
          </a:xfrm>
          <a:prstGeom prst="roundRect">
            <a:avLst/>
          </a:prstGeom>
          <a:solidFill>
            <a:srgbClr val="EDF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4" name="Title 3">
            <a:extLst>
              <a:ext uri="{FF2B5EF4-FFF2-40B4-BE49-F238E27FC236}">
                <a16:creationId xmlns:a16="http://schemas.microsoft.com/office/drawing/2014/main" id="{1F317348-C403-CF11-8BC6-8BDDB9BCF3DD}"/>
              </a:ext>
            </a:extLst>
          </p:cNvPr>
          <p:cNvSpPr>
            <a:spLocks noGrp="1"/>
          </p:cNvSpPr>
          <p:nvPr>
            <p:ph type="title"/>
          </p:nvPr>
        </p:nvSpPr>
        <p:spPr/>
        <p:txBody>
          <a:bodyPr/>
          <a:lstStyle/>
          <a:p>
            <a:r>
              <a:rPr lang="en-CH" dirty="0"/>
              <a:t>Sibyl Design: Overview</a:t>
            </a:r>
          </a:p>
        </p:txBody>
      </p:sp>
      <p:sp>
        <p:nvSpPr>
          <p:cNvPr id="6" name="Rounded Rectangle 5">
            <a:extLst>
              <a:ext uri="{FF2B5EF4-FFF2-40B4-BE49-F238E27FC236}">
                <a16:creationId xmlns:a16="http://schemas.microsoft.com/office/drawing/2014/main" id="{99283521-417F-FB36-4A09-DC07D1EC7138}"/>
              </a:ext>
            </a:extLst>
          </p:cNvPr>
          <p:cNvSpPr/>
          <p:nvPr/>
        </p:nvSpPr>
        <p:spPr>
          <a:xfrm>
            <a:off x="870715" y="4296178"/>
            <a:ext cx="1129928" cy="794479"/>
          </a:xfrm>
          <a:prstGeom prst="roundRect">
            <a:avLst/>
          </a:prstGeom>
          <a:solidFill>
            <a:srgbClr val="D0E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7" name="Rounded Rectangle 6">
            <a:extLst>
              <a:ext uri="{FF2B5EF4-FFF2-40B4-BE49-F238E27FC236}">
                <a16:creationId xmlns:a16="http://schemas.microsoft.com/office/drawing/2014/main" id="{2951E36A-0BC2-9934-38AE-C19ABCBB4DAF}"/>
              </a:ext>
            </a:extLst>
          </p:cNvPr>
          <p:cNvSpPr/>
          <p:nvPr/>
        </p:nvSpPr>
        <p:spPr>
          <a:xfrm>
            <a:off x="2443319" y="3269859"/>
            <a:ext cx="2650761" cy="1325026"/>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10" name="TextBox 9">
            <a:extLst>
              <a:ext uri="{FF2B5EF4-FFF2-40B4-BE49-F238E27FC236}">
                <a16:creationId xmlns:a16="http://schemas.microsoft.com/office/drawing/2014/main" id="{1579F42E-0783-0CC0-3DE4-088A6CF3175B}"/>
              </a:ext>
            </a:extLst>
          </p:cNvPr>
          <p:cNvSpPr txBox="1"/>
          <p:nvPr/>
        </p:nvSpPr>
        <p:spPr>
          <a:xfrm>
            <a:off x="2635694" y="4178692"/>
            <a:ext cx="1184222" cy="489878"/>
          </a:xfrm>
          <a:prstGeom prst="rect">
            <a:avLst/>
          </a:prstGeom>
          <a:noFill/>
          <a:ln>
            <a:noFill/>
          </a:ln>
        </p:spPr>
        <p:txBody>
          <a:bodyPr wrap="square">
            <a:spAutoFit/>
          </a:bodyPr>
          <a:lstStyle/>
          <a:p>
            <a:pPr>
              <a:lnSpc>
                <a:spcPts val="1460"/>
              </a:lnSpc>
            </a:pPr>
            <a:r>
              <a:rPr lang="en-CH" dirty="0"/>
              <a:t>Inference </a:t>
            </a:r>
          </a:p>
          <a:p>
            <a:pPr>
              <a:lnSpc>
                <a:spcPts val="1460"/>
              </a:lnSpc>
            </a:pPr>
            <a:r>
              <a:rPr lang="en-CH" dirty="0"/>
              <a:t>Network</a:t>
            </a:r>
          </a:p>
        </p:txBody>
      </p:sp>
      <p:sp>
        <p:nvSpPr>
          <p:cNvPr id="12" name="Rounded Rectangle 11">
            <a:extLst>
              <a:ext uri="{FF2B5EF4-FFF2-40B4-BE49-F238E27FC236}">
                <a16:creationId xmlns:a16="http://schemas.microsoft.com/office/drawing/2014/main" id="{A26A6F7B-1E99-4099-00D9-4B1F3D5F900A}"/>
              </a:ext>
            </a:extLst>
          </p:cNvPr>
          <p:cNvSpPr/>
          <p:nvPr/>
        </p:nvSpPr>
        <p:spPr>
          <a:xfrm>
            <a:off x="4012291" y="3736697"/>
            <a:ext cx="759500" cy="471975"/>
          </a:xfrm>
          <a:prstGeom prst="roundRect">
            <a:avLst/>
          </a:prstGeom>
          <a:solidFill>
            <a:srgbClr val="99D6C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Max</a:t>
            </a:r>
          </a:p>
        </p:txBody>
      </p:sp>
      <p:sp>
        <p:nvSpPr>
          <p:cNvPr id="13" name="Rounded Rectangle 12">
            <a:extLst>
              <a:ext uri="{FF2B5EF4-FFF2-40B4-BE49-F238E27FC236}">
                <a16:creationId xmlns:a16="http://schemas.microsoft.com/office/drawing/2014/main" id="{B81644D6-8A04-952C-1B70-F3BDFFF2671F}"/>
              </a:ext>
            </a:extLst>
          </p:cNvPr>
          <p:cNvSpPr/>
          <p:nvPr/>
        </p:nvSpPr>
        <p:spPr>
          <a:xfrm>
            <a:off x="5314378" y="4594884"/>
            <a:ext cx="1049311" cy="606085"/>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HSS</a:t>
            </a:r>
          </a:p>
        </p:txBody>
      </p:sp>
      <p:sp>
        <p:nvSpPr>
          <p:cNvPr id="14" name="Rounded Rectangle 13">
            <a:extLst>
              <a:ext uri="{FF2B5EF4-FFF2-40B4-BE49-F238E27FC236}">
                <a16:creationId xmlns:a16="http://schemas.microsoft.com/office/drawing/2014/main" id="{5F35D7B4-6836-8900-8BDC-7FAB01481E57}"/>
              </a:ext>
            </a:extLst>
          </p:cNvPr>
          <p:cNvSpPr/>
          <p:nvPr/>
        </p:nvSpPr>
        <p:spPr>
          <a:xfrm>
            <a:off x="7308070" y="4594883"/>
            <a:ext cx="1216701" cy="606085"/>
          </a:xfrm>
          <a:prstGeom prst="roundRect">
            <a:avLst/>
          </a:prstGeom>
          <a:solidFill>
            <a:srgbClr val="CED5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15" name="TextBox 14">
            <a:extLst>
              <a:ext uri="{FF2B5EF4-FFF2-40B4-BE49-F238E27FC236}">
                <a16:creationId xmlns:a16="http://schemas.microsoft.com/office/drawing/2014/main" id="{59C66BE2-EB3E-7FBF-5480-E1891A043F8B}"/>
              </a:ext>
            </a:extLst>
          </p:cNvPr>
          <p:cNvSpPr txBox="1"/>
          <p:nvPr/>
        </p:nvSpPr>
        <p:spPr>
          <a:xfrm>
            <a:off x="7203982" y="4668570"/>
            <a:ext cx="1424876" cy="489878"/>
          </a:xfrm>
          <a:prstGeom prst="rect">
            <a:avLst/>
          </a:prstGeom>
          <a:noFill/>
        </p:spPr>
        <p:txBody>
          <a:bodyPr wrap="square">
            <a:spAutoFit/>
          </a:bodyPr>
          <a:lstStyle/>
          <a:p>
            <a:pPr algn="ctr">
              <a:lnSpc>
                <a:spcPts val="1460"/>
              </a:lnSpc>
            </a:pPr>
            <a:r>
              <a:rPr lang="en-CH" dirty="0"/>
              <a:t>Collect</a:t>
            </a:r>
          </a:p>
          <a:p>
            <a:pPr algn="ctr">
              <a:lnSpc>
                <a:spcPts val="1460"/>
              </a:lnSpc>
            </a:pPr>
            <a:r>
              <a:rPr lang="en-CH" dirty="0"/>
              <a:t>Experiences</a:t>
            </a:r>
          </a:p>
        </p:txBody>
      </p:sp>
      <p:sp>
        <p:nvSpPr>
          <p:cNvPr id="16" name="Magnetic Disk 15">
            <a:extLst>
              <a:ext uri="{FF2B5EF4-FFF2-40B4-BE49-F238E27FC236}">
                <a16:creationId xmlns:a16="http://schemas.microsoft.com/office/drawing/2014/main" id="{A281567B-20DC-698E-2C88-67256CB28C1D}"/>
              </a:ext>
            </a:extLst>
          </p:cNvPr>
          <p:cNvSpPr/>
          <p:nvPr/>
        </p:nvSpPr>
        <p:spPr>
          <a:xfrm>
            <a:off x="5839033" y="3112457"/>
            <a:ext cx="1708878" cy="884420"/>
          </a:xfrm>
          <a:prstGeom prst="flowChartMagneticDisk">
            <a:avLst/>
          </a:prstGeom>
          <a:solidFill>
            <a:srgbClr val="FFBC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TextBox 16">
            <a:extLst>
              <a:ext uri="{FF2B5EF4-FFF2-40B4-BE49-F238E27FC236}">
                <a16:creationId xmlns:a16="http://schemas.microsoft.com/office/drawing/2014/main" id="{017DF911-780C-3465-FF64-040451098DED}"/>
              </a:ext>
            </a:extLst>
          </p:cNvPr>
          <p:cNvSpPr txBox="1"/>
          <p:nvPr/>
        </p:nvSpPr>
        <p:spPr>
          <a:xfrm>
            <a:off x="5680129" y="3421262"/>
            <a:ext cx="2023673" cy="489878"/>
          </a:xfrm>
          <a:prstGeom prst="rect">
            <a:avLst/>
          </a:prstGeom>
          <a:noFill/>
        </p:spPr>
        <p:txBody>
          <a:bodyPr wrap="square">
            <a:spAutoFit/>
          </a:bodyPr>
          <a:lstStyle/>
          <a:p>
            <a:pPr algn="ctr">
              <a:lnSpc>
                <a:spcPts val="1460"/>
              </a:lnSpc>
            </a:pPr>
            <a:r>
              <a:rPr lang="en-CH" dirty="0"/>
              <a:t>Experience Buffer (in host DRAM)</a:t>
            </a:r>
          </a:p>
        </p:txBody>
      </p:sp>
      <p:cxnSp>
        <p:nvCxnSpPr>
          <p:cNvPr id="21" name="Elbow Connector 20">
            <a:extLst>
              <a:ext uri="{FF2B5EF4-FFF2-40B4-BE49-F238E27FC236}">
                <a16:creationId xmlns:a16="http://schemas.microsoft.com/office/drawing/2014/main" id="{4A1D85F8-4E1D-4BBE-E68C-A70D60BF4202}"/>
              </a:ext>
            </a:extLst>
          </p:cNvPr>
          <p:cNvCxnSpPr>
            <a:cxnSpLocks/>
            <a:stCxn id="6" idx="3"/>
            <a:endCxn id="7" idx="1"/>
          </p:cNvCxnSpPr>
          <p:nvPr/>
        </p:nvCxnSpPr>
        <p:spPr>
          <a:xfrm flipV="1">
            <a:off x="2000643" y="3932372"/>
            <a:ext cx="442676" cy="76104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A66B46D-85DD-5D37-DD23-D2F9C9ACD717}"/>
              </a:ext>
            </a:extLst>
          </p:cNvPr>
          <p:cNvCxnSpPr>
            <a:cxnSpLocks/>
            <a:stCxn id="6" idx="3"/>
            <a:endCxn id="14" idx="2"/>
          </p:cNvCxnSpPr>
          <p:nvPr/>
        </p:nvCxnSpPr>
        <p:spPr>
          <a:xfrm>
            <a:off x="2000643" y="4693418"/>
            <a:ext cx="5915778" cy="507550"/>
          </a:xfrm>
          <a:prstGeom prst="bentConnector4">
            <a:avLst>
              <a:gd name="adj1" fmla="val 3768"/>
              <a:gd name="adj2" fmla="val 14504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3EDD4E50-52BE-0F3F-AC5C-68286EDC56BF}"/>
              </a:ext>
            </a:extLst>
          </p:cNvPr>
          <p:cNvCxnSpPr>
            <a:cxnSpLocks/>
            <a:endCxn id="13" idx="0"/>
          </p:cNvCxnSpPr>
          <p:nvPr/>
        </p:nvCxnSpPr>
        <p:spPr>
          <a:xfrm>
            <a:off x="5086659" y="4070561"/>
            <a:ext cx="752375" cy="52432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1AEC469C-F529-3183-BB06-D3F7BFEC6EDB}"/>
              </a:ext>
            </a:extLst>
          </p:cNvPr>
          <p:cNvCxnSpPr>
            <a:cxnSpLocks/>
            <a:endCxn id="14" idx="0"/>
          </p:cNvCxnSpPr>
          <p:nvPr/>
        </p:nvCxnSpPr>
        <p:spPr>
          <a:xfrm>
            <a:off x="5793836" y="4070561"/>
            <a:ext cx="2122585" cy="52432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8052DD1-BFA8-0594-F216-9A8BF86B794F}"/>
              </a:ext>
            </a:extLst>
          </p:cNvPr>
          <p:cNvCxnSpPr>
            <a:cxnSpLocks/>
            <a:endCxn id="16" idx="4"/>
          </p:cNvCxnSpPr>
          <p:nvPr/>
        </p:nvCxnSpPr>
        <p:spPr>
          <a:xfrm rot="16200000" flipV="1">
            <a:off x="7389336" y="3713243"/>
            <a:ext cx="1037453" cy="72030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49E19B-2C05-5FBF-65D6-5663899BE3EA}"/>
              </a:ext>
            </a:extLst>
          </p:cNvPr>
          <p:cNvSpPr txBox="1"/>
          <p:nvPr/>
        </p:nvSpPr>
        <p:spPr>
          <a:xfrm>
            <a:off x="728677" y="4403224"/>
            <a:ext cx="1424876" cy="646331"/>
          </a:xfrm>
          <a:prstGeom prst="rect">
            <a:avLst/>
          </a:prstGeom>
          <a:noFill/>
        </p:spPr>
        <p:txBody>
          <a:bodyPr wrap="square">
            <a:spAutoFit/>
          </a:bodyPr>
          <a:lstStyle/>
          <a:p>
            <a:pPr algn="ctr"/>
            <a:r>
              <a:rPr lang="en-CH" dirty="0"/>
              <a:t>Observation </a:t>
            </a:r>
          </a:p>
          <a:p>
            <a:pPr algn="ctr"/>
            <a:r>
              <a:rPr lang="en-CH" dirty="0"/>
              <a:t>Vector</a:t>
            </a:r>
          </a:p>
        </p:txBody>
      </p:sp>
      <p:cxnSp>
        <p:nvCxnSpPr>
          <p:cNvPr id="47" name="Elbow Connector 46">
            <a:extLst>
              <a:ext uri="{FF2B5EF4-FFF2-40B4-BE49-F238E27FC236}">
                <a16:creationId xmlns:a16="http://schemas.microsoft.com/office/drawing/2014/main" id="{650D62B6-5C08-81DA-8F88-9408BF0E3224}"/>
              </a:ext>
            </a:extLst>
          </p:cNvPr>
          <p:cNvCxnSpPr>
            <a:cxnSpLocks/>
            <a:stCxn id="13" idx="3"/>
          </p:cNvCxnSpPr>
          <p:nvPr/>
        </p:nvCxnSpPr>
        <p:spPr>
          <a:xfrm>
            <a:off x="6363689" y="4897927"/>
            <a:ext cx="958523" cy="279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6874DC0F-17C4-A83C-92BA-120CEC6F4066}"/>
              </a:ext>
            </a:extLst>
          </p:cNvPr>
          <p:cNvCxnSpPr>
            <a:cxnSpLocks/>
            <a:endCxn id="6" idx="1"/>
          </p:cNvCxnSpPr>
          <p:nvPr/>
        </p:nvCxnSpPr>
        <p:spPr>
          <a:xfrm flipV="1">
            <a:off x="176552" y="4693418"/>
            <a:ext cx="694163" cy="279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E507305-E185-A5F9-8A6C-DF786499D414}"/>
              </a:ext>
            </a:extLst>
          </p:cNvPr>
          <p:cNvSpPr txBox="1"/>
          <p:nvPr/>
        </p:nvSpPr>
        <p:spPr>
          <a:xfrm>
            <a:off x="-314124" y="4144600"/>
            <a:ext cx="1424876" cy="861774"/>
          </a:xfrm>
          <a:prstGeom prst="rect">
            <a:avLst/>
          </a:prstGeom>
          <a:noFill/>
        </p:spPr>
        <p:txBody>
          <a:bodyPr wrap="square">
            <a:spAutoFit/>
          </a:bodyPr>
          <a:lstStyle/>
          <a:p>
            <a:pPr algn="ctr"/>
            <a:r>
              <a:rPr lang="en-CH" sz="1600" dirty="0"/>
              <a:t>Storage</a:t>
            </a:r>
          </a:p>
          <a:p>
            <a:pPr algn="ctr"/>
            <a:r>
              <a:rPr lang="en-CH" sz="1600" dirty="0"/>
              <a:t>Request</a:t>
            </a:r>
          </a:p>
          <a:p>
            <a:pPr algn="ctr"/>
            <a:r>
              <a:rPr lang="en-CH" sz="1600" dirty="0"/>
              <a:t>(from OS)</a:t>
            </a:r>
          </a:p>
        </p:txBody>
      </p:sp>
      <p:sp>
        <p:nvSpPr>
          <p:cNvPr id="62" name="TextBox 61">
            <a:extLst>
              <a:ext uri="{FF2B5EF4-FFF2-40B4-BE49-F238E27FC236}">
                <a16:creationId xmlns:a16="http://schemas.microsoft.com/office/drawing/2014/main" id="{30C44A6B-317F-B3A4-3EAF-E8A57C1C4F3A}"/>
              </a:ext>
            </a:extLst>
          </p:cNvPr>
          <p:cNvSpPr txBox="1"/>
          <p:nvPr/>
        </p:nvSpPr>
        <p:spPr>
          <a:xfrm>
            <a:off x="1173864" y="3827600"/>
            <a:ext cx="1424876" cy="338554"/>
          </a:xfrm>
          <a:prstGeom prst="rect">
            <a:avLst/>
          </a:prstGeom>
          <a:noFill/>
        </p:spPr>
        <p:txBody>
          <a:bodyPr wrap="square">
            <a:spAutoFit/>
          </a:bodyPr>
          <a:lstStyle/>
          <a:p>
            <a:pPr algn="ctr"/>
            <a:r>
              <a:rPr lang="en-CH" sz="1600" b="1" dirty="0"/>
              <a:t>State</a:t>
            </a:r>
          </a:p>
        </p:txBody>
      </p:sp>
      <p:sp>
        <p:nvSpPr>
          <p:cNvPr id="64" name="TextBox 63">
            <a:extLst>
              <a:ext uri="{FF2B5EF4-FFF2-40B4-BE49-F238E27FC236}">
                <a16:creationId xmlns:a16="http://schemas.microsoft.com/office/drawing/2014/main" id="{02E5EC77-862F-6037-F8D1-4B5817B6F75D}"/>
              </a:ext>
            </a:extLst>
          </p:cNvPr>
          <p:cNvSpPr txBox="1"/>
          <p:nvPr/>
        </p:nvSpPr>
        <p:spPr>
          <a:xfrm>
            <a:off x="1110752" y="5147595"/>
            <a:ext cx="1424876" cy="338554"/>
          </a:xfrm>
          <a:prstGeom prst="rect">
            <a:avLst/>
          </a:prstGeom>
          <a:noFill/>
        </p:spPr>
        <p:txBody>
          <a:bodyPr wrap="square">
            <a:spAutoFit/>
          </a:bodyPr>
          <a:lstStyle/>
          <a:p>
            <a:pPr algn="ctr"/>
            <a:r>
              <a:rPr lang="en-CH" sz="1600" b="1" dirty="0"/>
              <a:t>State</a:t>
            </a:r>
          </a:p>
        </p:txBody>
      </p:sp>
      <p:sp>
        <p:nvSpPr>
          <p:cNvPr id="65" name="TextBox 64">
            <a:extLst>
              <a:ext uri="{FF2B5EF4-FFF2-40B4-BE49-F238E27FC236}">
                <a16:creationId xmlns:a16="http://schemas.microsoft.com/office/drawing/2014/main" id="{F161A1A5-A9B6-8838-F861-F9F8A380DCF2}"/>
              </a:ext>
            </a:extLst>
          </p:cNvPr>
          <p:cNvSpPr txBox="1"/>
          <p:nvPr/>
        </p:nvSpPr>
        <p:spPr>
          <a:xfrm>
            <a:off x="4745935" y="3766711"/>
            <a:ext cx="1424876" cy="338554"/>
          </a:xfrm>
          <a:prstGeom prst="rect">
            <a:avLst/>
          </a:prstGeom>
          <a:noFill/>
        </p:spPr>
        <p:txBody>
          <a:bodyPr wrap="square">
            <a:spAutoFit/>
          </a:bodyPr>
          <a:lstStyle/>
          <a:p>
            <a:pPr algn="ctr"/>
            <a:r>
              <a:rPr lang="en-CH" sz="1600" b="1" dirty="0"/>
              <a:t>Action</a:t>
            </a:r>
          </a:p>
        </p:txBody>
      </p:sp>
      <p:sp>
        <p:nvSpPr>
          <p:cNvPr id="66" name="TextBox 65">
            <a:extLst>
              <a:ext uri="{FF2B5EF4-FFF2-40B4-BE49-F238E27FC236}">
                <a16:creationId xmlns:a16="http://schemas.microsoft.com/office/drawing/2014/main" id="{0F254C6F-DDB4-C22F-0F40-3933226A1E26}"/>
              </a:ext>
            </a:extLst>
          </p:cNvPr>
          <p:cNvSpPr txBox="1"/>
          <p:nvPr/>
        </p:nvSpPr>
        <p:spPr>
          <a:xfrm>
            <a:off x="6100956" y="4553474"/>
            <a:ext cx="1424876" cy="338554"/>
          </a:xfrm>
          <a:prstGeom prst="rect">
            <a:avLst/>
          </a:prstGeom>
          <a:noFill/>
        </p:spPr>
        <p:txBody>
          <a:bodyPr wrap="square">
            <a:spAutoFit/>
          </a:bodyPr>
          <a:lstStyle/>
          <a:p>
            <a:pPr algn="ctr"/>
            <a:r>
              <a:rPr lang="en-CH" sz="1600" b="1" dirty="0"/>
              <a:t>Reward</a:t>
            </a:r>
          </a:p>
        </p:txBody>
      </p:sp>
      <p:sp>
        <p:nvSpPr>
          <p:cNvPr id="67" name="TextBox 66">
            <a:extLst>
              <a:ext uri="{FF2B5EF4-FFF2-40B4-BE49-F238E27FC236}">
                <a16:creationId xmlns:a16="http://schemas.microsoft.com/office/drawing/2014/main" id="{FBE3B5FD-1F55-DDD2-7DC2-43DA944514E2}"/>
              </a:ext>
            </a:extLst>
          </p:cNvPr>
          <p:cNvSpPr txBox="1"/>
          <p:nvPr/>
        </p:nvSpPr>
        <p:spPr>
          <a:xfrm>
            <a:off x="7420548" y="2874734"/>
            <a:ext cx="1424876" cy="707886"/>
          </a:xfrm>
          <a:prstGeom prst="rect">
            <a:avLst/>
          </a:prstGeom>
          <a:noFill/>
        </p:spPr>
        <p:txBody>
          <a:bodyPr wrap="square">
            <a:spAutoFit/>
          </a:bodyPr>
          <a:lstStyle/>
          <a:p>
            <a:pPr algn="ctr"/>
            <a:r>
              <a:rPr lang="en-CH" sz="2000" b="1" i="1" dirty="0">
                <a:solidFill>
                  <a:schemeClr val="accent1"/>
                </a:solidFill>
              </a:rPr>
              <a:t>RL Decision Thread</a:t>
            </a:r>
          </a:p>
        </p:txBody>
      </p:sp>
      <p:cxnSp>
        <p:nvCxnSpPr>
          <p:cNvPr id="68" name="Elbow Connector 67">
            <a:extLst>
              <a:ext uri="{FF2B5EF4-FFF2-40B4-BE49-F238E27FC236}">
                <a16:creationId xmlns:a16="http://schemas.microsoft.com/office/drawing/2014/main" id="{DEE94EA8-ED3C-A39A-213D-3A8479523706}"/>
              </a:ext>
            </a:extLst>
          </p:cNvPr>
          <p:cNvCxnSpPr>
            <a:cxnSpLocks/>
            <a:endCxn id="12" idx="1"/>
          </p:cNvCxnSpPr>
          <p:nvPr/>
        </p:nvCxnSpPr>
        <p:spPr>
          <a:xfrm>
            <a:off x="3526526" y="3972684"/>
            <a:ext cx="485765"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0043EA-D627-14A7-913D-9A45565F4614}"/>
              </a:ext>
            </a:extLst>
          </p:cNvPr>
          <p:cNvSpPr txBox="1"/>
          <p:nvPr/>
        </p:nvSpPr>
        <p:spPr>
          <a:xfrm>
            <a:off x="3771036" y="4225899"/>
            <a:ext cx="1424876" cy="338554"/>
          </a:xfrm>
          <a:prstGeom prst="rect">
            <a:avLst/>
          </a:prstGeom>
          <a:noFill/>
        </p:spPr>
        <p:txBody>
          <a:bodyPr wrap="square">
            <a:spAutoFit/>
          </a:bodyPr>
          <a:lstStyle/>
          <a:p>
            <a:pPr algn="ctr"/>
            <a:r>
              <a:rPr lang="en-CH" sz="1600" b="1" dirty="0"/>
              <a:t>Sibyl Policy</a:t>
            </a:r>
          </a:p>
        </p:txBody>
      </p:sp>
      <p:cxnSp>
        <p:nvCxnSpPr>
          <p:cNvPr id="76" name="Elbow Connector 75">
            <a:extLst>
              <a:ext uri="{FF2B5EF4-FFF2-40B4-BE49-F238E27FC236}">
                <a16:creationId xmlns:a16="http://schemas.microsoft.com/office/drawing/2014/main" id="{674CF30D-306B-CA9D-F9C5-B91BCF68B518}"/>
              </a:ext>
            </a:extLst>
          </p:cNvPr>
          <p:cNvCxnSpPr>
            <a:cxnSpLocks/>
            <a:stCxn id="16" idx="1"/>
          </p:cNvCxnSpPr>
          <p:nvPr/>
        </p:nvCxnSpPr>
        <p:spPr>
          <a:xfrm rot="16200000" flipV="1">
            <a:off x="5652998" y="2071983"/>
            <a:ext cx="968161" cy="111278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1AD2DEC-297F-7ABA-4EA3-24455E4D7040}"/>
              </a:ext>
            </a:extLst>
          </p:cNvPr>
          <p:cNvSpPr txBox="1"/>
          <p:nvPr/>
        </p:nvSpPr>
        <p:spPr>
          <a:xfrm>
            <a:off x="1098927" y="2365193"/>
            <a:ext cx="1777800" cy="584775"/>
          </a:xfrm>
          <a:prstGeom prst="rect">
            <a:avLst/>
          </a:prstGeom>
          <a:noFill/>
        </p:spPr>
        <p:txBody>
          <a:bodyPr wrap="square">
            <a:spAutoFit/>
          </a:bodyPr>
          <a:lstStyle/>
          <a:p>
            <a:pPr algn="ctr"/>
            <a:r>
              <a:rPr lang="en-CH" sz="1600" dirty="0"/>
              <a:t>Periodic Weights update</a:t>
            </a:r>
          </a:p>
        </p:txBody>
      </p:sp>
      <p:pic>
        <p:nvPicPr>
          <p:cNvPr id="106" name="Picture 105">
            <a:extLst>
              <a:ext uri="{FF2B5EF4-FFF2-40B4-BE49-F238E27FC236}">
                <a16:creationId xmlns:a16="http://schemas.microsoft.com/office/drawing/2014/main" id="{49F0D64E-FC49-29EA-F46C-D4832F25FF85}"/>
              </a:ext>
            </a:extLst>
          </p:cNvPr>
          <p:cNvPicPr>
            <a:picLocks noChangeAspect="1"/>
          </p:cNvPicPr>
          <p:nvPr/>
        </p:nvPicPr>
        <p:blipFill rotWithShape="1">
          <a:blip r:embed="rId3"/>
          <a:srcRect l="38572" t="30978" r="47203" b="51531"/>
          <a:stretch/>
        </p:blipFill>
        <p:spPr>
          <a:xfrm>
            <a:off x="2605339" y="3281926"/>
            <a:ext cx="950578" cy="1013037"/>
          </a:xfrm>
          <a:prstGeom prst="rect">
            <a:avLst/>
          </a:prstGeom>
        </p:spPr>
      </p:pic>
      <p:grpSp>
        <p:nvGrpSpPr>
          <p:cNvPr id="155" name="Group 154">
            <a:extLst>
              <a:ext uri="{FF2B5EF4-FFF2-40B4-BE49-F238E27FC236}">
                <a16:creationId xmlns:a16="http://schemas.microsoft.com/office/drawing/2014/main" id="{375397F5-D7AD-1B30-C159-B31D7C5D1BEF}"/>
              </a:ext>
            </a:extLst>
          </p:cNvPr>
          <p:cNvGrpSpPr/>
          <p:nvPr/>
        </p:nvGrpSpPr>
        <p:grpSpPr>
          <a:xfrm>
            <a:off x="3127418" y="2575857"/>
            <a:ext cx="524639" cy="338554"/>
            <a:chOff x="3086606" y="2492382"/>
            <a:chExt cx="524639" cy="338554"/>
          </a:xfrm>
        </p:grpSpPr>
        <p:sp>
          <p:nvSpPr>
            <p:cNvPr id="156" name="Oval 155">
              <a:extLst>
                <a:ext uri="{FF2B5EF4-FFF2-40B4-BE49-F238E27FC236}">
                  <a16:creationId xmlns:a16="http://schemas.microsoft.com/office/drawing/2014/main" id="{15F1007A-F3B7-BA7D-D40A-A12D32A96C17}"/>
                </a:ext>
              </a:extLst>
            </p:cNvPr>
            <p:cNvSpPr/>
            <p:nvPr/>
          </p:nvSpPr>
          <p:spPr>
            <a:xfrm>
              <a:off x="3191320" y="2523296"/>
              <a:ext cx="312627" cy="2516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dirty="0"/>
            </a:p>
          </p:txBody>
        </p:sp>
        <p:sp>
          <p:nvSpPr>
            <p:cNvPr id="157" name="TextBox 156">
              <a:extLst>
                <a:ext uri="{FF2B5EF4-FFF2-40B4-BE49-F238E27FC236}">
                  <a16:creationId xmlns:a16="http://schemas.microsoft.com/office/drawing/2014/main" id="{3AD391AA-FEC9-BEBA-ED4A-1A21933DB253}"/>
                </a:ext>
              </a:extLst>
            </p:cNvPr>
            <p:cNvSpPr txBox="1"/>
            <p:nvPr/>
          </p:nvSpPr>
          <p:spPr>
            <a:xfrm>
              <a:off x="3086606" y="2492382"/>
              <a:ext cx="524639" cy="338554"/>
            </a:xfrm>
            <a:prstGeom prst="rect">
              <a:avLst/>
            </a:prstGeom>
            <a:noFill/>
          </p:spPr>
          <p:txBody>
            <a:bodyPr wrap="square">
              <a:spAutoFit/>
            </a:bodyPr>
            <a:lstStyle/>
            <a:p>
              <a:pPr algn="ctr"/>
              <a:r>
                <a:rPr lang="en-CH" sz="1600" b="1" dirty="0">
                  <a:solidFill>
                    <a:schemeClr val="bg1"/>
                  </a:solidFill>
                </a:rPr>
                <a:t>10</a:t>
              </a:r>
            </a:p>
          </p:txBody>
        </p:sp>
      </p:grpSp>
      <p:sp>
        <p:nvSpPr>
          <p:cNvPr id="186" name="Rounded Rectangle 185">
            <a:extLst>
              <a:ext uri="{FF2B5EF4-FFF2-40B4-BE49-F238E27FC236}">
                <a16:creationId xmlns:a16="http://schemas.microsoft.com/office/drawing/2014/main" id="{2A6C46CC-51A7-F34F-563A-BC0030F4375C}"/>
              </a:ext>
            </a:extLst>
          </p:cNvPr>
          <p:cNvSpPr/>
          <p:nvPr/>
        </p:nvSpPr>
        <p:spPr>
          <a:xfrm>
            <a:off x="811727" y="1555149"/>
            <a:ext cx="8130867" cy="1319585"/>
          </a:xfrm>
          <a:prstGeom prst="roundRect">
            <a:avLst/>
          </a:prstGeom>
          <a:solidFill>
            <a:srgbClr val="D0D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cxnSp>
        <p:nvCxnSpPr>
          <p:cNvPr id="187" name="Elbow Connector 186">
            <a:extLst>
              <a:ext uri="{FF2B5EF4-FFF2-40B4-BE49-F238E27FC236}">
                <a16:creationId xmlns:a16="http://schemas.microsoft.com/office/drawing/2014/main" id="{2E6A2C66-09BA-3D5E-AECD-C2E35BB22455}"/>
              </a:ext>
            </a:extLst>
          </p:cNvPr>
          <p:cNvCxnSpPr>
            <a:cxnSpLocks/>
            <a:endCxn id="199" idx="3"/>
          </p:cNvCxnSpPr>
          <p:nvPr/>
        </p:nvCxnSpPr>
        <p:spPr>
          <a:xfrm rot="16200000" flipV="1">
            <a:off x="5626723" y="2045708"/>
            <a:ext cx="968161" cy="116533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Elbow Connector 187">
            <a:extLst>
              <a:ext uri="{FF2B5EF4-FFF2-40B4-BE49-F238E27FC236}">
                <a16:creationId xmlns:a16="http://schemas.microsoft.com/office/drawing/2014/main" id="{96E34FA3-D3D3-701D-E341-AAE52AB495DE}"/>
              </a:ext>
            </a:extLst>
          </p:cNvPr>
          <p:cNvCxnSpPr>
            <a:cxnSpLocks/>
          </p:cNvCxnSpPr>
          <p:nvPr/>
        </p:nvCxnSpPr>
        <p:spPr>
          <a:xfrm rot="10800000" flipV="1">
            <a:off x="3602882" y="2144296"/>
            <a:ext cx="603017" cy="30938"/>
          </a:xfrm>
          <a:prstGeom prst="bentConnector3">
            <a:avLst>
              <a:gd name="adj1" fmla="val 294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511C62C9-EAA7-364A-DA2D-671DF2D1AED5}"/>
              </a:ext>
            </a:extLst>
          </p:cNvPr>
          <p:cNvSpPr txBox="1"/>
          <p:nvPr/>
        </p:nvSpPr>
        <p:spPr>
          <a:xfrm>
            <a:off x="1665230" y="1749368"/>
            <a:ext cx="1184222" cy="489878"/>
          </a:xfrm>
          <a:prstGeom prst="rect">
            <a:avLst/>
          </a:prstGeom>
          <a:noFill/>
          <a:ln>
            <a:noFill/>
          </a:ln>
        </p:spPr>
        <p:txBody>
          <a:bodyPr wrap="square">
            <a:spAutoFit/>
          </a:bodyPr>
          <a:lstStyle/>
          <a:p>
            <a:pPr>
              <a:lnSpc>
                <a:spcPts val="1460"/>
              </a:lnSpc>
            </a:pPr>
            <a:r>
              <a:rPr lang="en-CH" dirty="0"/>
              <a:t>Training </a:t>
            </a:r>
          </a:p>
          <a:p>
            <a:pPr>
              <a:lnSpc>
                <a:spcPts val="1460"/>
              </a:lnSpc>
            </a:pPr>
            <a:r>
              <a:rPr lang="en-CH" dirty="0"/>
              <a:t>Network</a:t>
            </a:r>
          </a:p>
        </p:txBody>
      </p:sp>
      <p:sp>
        <p:nvSpPr>
          <p:cNvPr id="191" name="TextBox 190">
            <a:extLst>
              <a:ext uri="{FF2B5EF4-FFF2-40B4-BE49-F238E27FC236}">
                <a16:creationId xmlns:a16="http://schemas.microsoft.com/office/drawing/2014/main" id="{77131A3B-152C-8176-D93D-8AD57E9592BA}"/>
              </a:ext>
            </a:extLst>
          </p:cNvPr>
          <p:cNvSpPr txBox="1"/>
          <p:nvPr/>
        </p:nvSpPr>
        <p:spPr>
          <a:xfrm>
            <a:off x="7420548" y="1561838"/>
            <a:ext cx="1424876" cy="707886"/>
          </a:xfrm>
          <a:prstGeom prst="rect">
            <a:avLst/>
          </a:prstGeom>
          <a:noFill/>
        </p:spPr>
        <p:txBody>
          <a:bodyPr wrap="square">
            <a:spAutoFit/>
          </a:bodyPr>
          <a:lstStyle/>
          <a:p>
            <a:pPr algn="ctr"/>
            <a:r>
              <a:rPr lang="en-CH" sz="2000" b="1" i="1" dirty="0">
                <a:solidFill>
                  <a:schemeClr val="accent1"/>
                </a:solidFill>
              </a:rPr>
              <a:t>RL Training Thread</a:t>
            </a:r>
          </a:p>
        </p:txBody>
      </p:sp>
      <p:sp>
        <p:nvSpPr>
          <p:cNvPr id="192" name="TextBox 191">
            <a:extLst>
              <a:ext uri="{FF2B5EF4-FFF2-40B4-BE49-F238E27FC236}">
                <a16:creationId xmlns:a16="http://schemas.microsoft.com/office/drawing/2014/main" id="{4EF89A6D-128C-319D-FFE3-3F9745B0B038}"/>
              </a:ext>
            </a:extLst>
          </p:cNvPr>
          <p:cNvSpPr txBox="1"/>
          <p:nvPr/>
        </p:nvSpPr>
        <p:spPr>
          <a:xfrm>
            <a:off x="5458373" y="1854385"/>
            <a:ext cx="1424876" cy="338554"/>
          </a:xfrm>
          <a:prstGeom prst="rect">
            <a:avLst/>
          </a:prstGeom>
          <a:noFill/>
        </p:spPr>
        <p:txBody>
          <a:bodyPr wrap="square">
            <a:spAutoFit/>
          </a:bodyPr>
          <a:lstStyle/>
          <a:p>
            <a:pPr algn="ctr"/>
            <a:r>
              <a:rPr lang="en-CH" sz="1600" i="1" dirty="0"/>
              <a:t>Batch</a:t>
            </a:r>
          </a:p>
        </p:txBody>
      </p:sp>
      <p:sp>
        <p:nvSpPr>
          <p:cNvPr id="199" name="Rounded Rectangle 198">
            <a:extLst>
              <a:ext uri="{FF2B5EF4-FFF2-40B4-BE49-F238E27FC236}">
                <a16:creationId xmlns:a16="http://schemas.microsoft.com/office/drawing/2014/main" id="{6A44D447-1CFA-4A3D-2D9C-21AA0698F8C5}"/>
              </a:ext>
            </a:extLst>
          </p:cNvPr>
          <p:cNvSpPr/>
          <p:nvPr/>
        </p:nvSpPr>
        <p:spPr>
          <a:xfrm>
            <a:off x="4174368" y="1875170"/>
            <a:ext cx="1353766" cy="538251"/>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Training Dataset</a:t>
            </a:r>
          </a:p>
        </p:txBody>
      </p:sp>
      <p:cxnSp>
        <p:nvCxnSpPr>
          <p:cNvPr id="96" name="Elbow Connector 95">
            <a:extLst>
              <a:ext uri="{FF2B5EF4-FFF2-40B4-BE49-F238E27FC236}">
                <a16:creationId xmlns:a16="http://schemas.microsoft.com/office/drawing/2014/main" id="{BD6BAEED-45F7-F1E4-1E52-26B52B1DC07F}"/>
              </a:ext>
            </a:extLst>
          </p:cNvPr>
          <p:cNvCxnSpPr>
            <a:cxnSpLocks/>
          </p:cNvCxnSpPr>
          <p:nvPr/>
        </p:nvCxnSpPr>
        <p:spPr>
          <a:xfrm rot="16200000" flipH="1">
            <a:off x="2730637" y="2932298"/>
            <a:ext cx="842946" cy="20258"/>
          </a:xfrm>
          <a:prstGeom prst="bentConnector3">
            <a:avLst>
              <a:gd name="adj1" fmla="val 14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3" name="Picture 202">
            <a:extLst>
              <a:ext uri="{FF2B5EF4-FFF2-40B4-BE49-F238E27FC236}">
                <a16:creationId xmlns:a16="http://schemas.microsoft.com/office/drawing/2014/main" id="{A60E3BB0-BE2E-BBA9-32DA-29AB044B46ED}"/>
              </a:ext>
            </a:extLst>
          </p:cNvPr>
          <p:cNvPicPr>
            <a:picLocks noChangeAspect="1"/>
          </p:cNvPicPr>
          <p:nvPr/>
        </p:nvPicPr>
        <p:blipFill rotWithShape="1">
          <a:blip r:embed="rId3"/>
          <a:srcRect l="38572" t="30978" r="47203" b="51531"/>
          <a:stretch/>
        </p:blipFill>
        <p:spPr>
          <a:xfrm>
            <a:off x="2673323" y="1668715"/>
            <a:ext cx="950578" cy="1013037"/>
          </a:xfrm>
          <a:prstGeom prst="rect">
            <a:avLst/>
          </a:prstGeom>
        </p:spPr>
      </p:pic>
      <p:sp>
        <p:nvSpPr>
          <p:cNvPr id="46" name="TextBox 45">
            <a:extLst>
              <a:ext uri="{FF2B5EF4-FFF2-40B4-BE49-F238E27FC236}">
                <a16:creationId xmlns:a16="http://schemas.microsoft.com/office/drawing/2014/main" id="{CE234BED-2E2E-9D91-83FB-BBA4E714E003}"/>
              </a:ext>
            </a:extLst>
          </p:cNvPr>
          <p:cNvSpPr txBox="1"/>
          <p:nvPr/>
        </p:nvSpPr>
        <p:spPr>
          <a:xfrm>
            <a:off x="946529" y="2314394"/>
            <a:ext cx="1777800" cy="584775"/>
          </a:xfrm>
          <a:prstGeom prst="rect">
            <a:avLst/>
          </a:prstGeom>
          <a:noFill/>
        </p:spPr>
        <p:txBody>
          <a:bodyPr wrap="square">
            <a:spAutoFit/>
          </a:bodyPr>
          <a:lstStyle/>
          <a:p>
            <a:pPr algn="ctr"/>
            <a:r>
              <a:rPr lang="en-CH" sz="1600" i="1" dirty="0"/>
              <a:t>Periodic Policy </a:t>
            </a:r>
          </a:p>
          <a:p>
            <a:pPr algn="ctr"/>
            <a:r>
              <a:rPr lang="en-CH" sz="1600" i="1" dirty="0"/>
              <a:t>Weight Update</a:t>
            </a:r>
          </a:p>
        </p:txBody>
      </p:sp>
      <p:sp>
        <p:nvSpPr>
          <p:cNvPr id="48" name="Slide Number Placeholder 5">
            <a:extLst>
              <a:ext uri="{FF2B5EF4-FFF2-40B4-BE49-F238E27FC236}">
                <a16:creationId xmlns:a16="http://schemas.microsoft.com/office/drawing/2014/main" id="{630C58FD-608D-94BB-8450-062B866A150D}"/>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26</a:t>
            </a:fld>
            <a:endParaRPr lang="en-CH"/>
          </a:p>
        </p:txBody>
      </p:sp>
    </p:spTree>
    <p:extLst>
      <p:ext uri="{BB962C8B-B14F-4D97-AF65-F5344CB8AC3E}">
        <p14:creationId xmlns:p14="http://schemas.microsoft.com/office/powerpoint/2010/main" val="2111053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2EB44F9-51AE-39B7-8DE9-A73ADD2315ED}"/>
              </a:ext>
            </a:extLst>
          </p:cNvPr>
          <p:cNvSpPr/>
          <p:nvPr/>
        </p:nvSpPr>
        <p:spPr>
          <a:xfrm>
            <a:off x="811727" y="2920042"/>
            <a:ext cx="8155721" cy="2592375"/>
          </a:xfrm>
          <a:prstGeom prst="roundRect">
            <a:avLst/>
          </a:prstGeom>
          <a:solidFill>
            <a:srgbClr val="EDF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4" name="Title 3">
            <a:extLst>
              <a:ext uri="{FF2B5EF4-FFF2-40B4-BE49-F238E27FC236}">
                <a16:creationId xmlns:a16="http://schemas.microsoft.com/office/drawing/2014/main" id="{1F317348-C403-CF11-8BC6-8BDDB9BCF3DD}"/>
              </a:ext>
            </a:extLst>
          </p:cNvPr>
          <p:cNvSpPr>
            <a:spLocks noGrp="1"/>
          </p:cNvSpPr>
          <p:nvPr>
            <p:ph type="title"/>
          </p:nvPr>
        </p:nvSpPr>
        <p:spPr/>
        <p:txBody>
          <a:bodyPr/>
          <a:lstStyle/>
          <a:p>
            <a:r>
              <a:rPr lang="en-CH" dirty="0"/>
              <a:t>RL Decision Thread</a:t>
            </a:r>
          </a:p>
        </p:txBody>
      </p:sp>
      <p:sp>
        <p:nvSpPr>
          <p:cNvPr id="6" name="Rounded Rectangle 5">
            <a:extLst>
              <a:ext uri="{FF2B5EF4-FFF2-40B4-BE49-F238E27FC236}">
                <a16:creationId xmlns:a16="http://schemas.microsoft.com/office/drawing/2014/main" id="{99283521-417F-FB36-4A09-DC07D1EC7138}"/>
              </a:ext>
            </a:extLst>
          </p:cNvPr>
          <p:cNvSpPr/>
          <p:nvPr/>
        </p:nvSpPr>
        <p:spPr>
          <a:xfrm>
            <a:off x="870715" y="4296178"/>
            <a:ext cx="1129928" cy="794479"/>
          </a:xfrm>
          <a:prstGeom prst="roundRect">
            <a:avLst/>
          </a:prstGeom>
          <a:solidFill>
            <a:srgbClr val="D0E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7" name="Rounded Rectangle 6">
            <a:extLst>
              <a:ext uri="{FF2B5EF4-FFF2-40B4-BE49-F238E27FC236}">
                <a16:creationId xmlns:a16="http://schemas.microsoft.com/office/drawing/2014/main" id="{2951E36A-0BC2-9934-38AE-C19ABCBB4DAF}"/>
              </a:ext>
            </a:extLst>
          </p:cNvPr>
          <p:cNvSpPr/>
          <p:nvPr/>
        </p:nvSpPr>
        <p:spPr>
          <a:xfrm>
            <a:off x="2443319" y="3269859"/>
            <a:ext cx="2650761" cy="1325026"/>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10" name="TextBox 9">
            <a:extLst>
              <a:ext uri="{FF2B5EF4-FFF2-40B4-BE49-F238E27FC236}">
                <a16:creationId xmlns:a16="http://schemas.microsoft.com/office/drawing/2014/main" id="{1579F42E-0783-0CC0-3DE4-088A6CF3175B}"/>
              </a:ext>
            </a:extLst>
          </p:cNvPr>
          <p:cNvSpPr txBox="1"/>
          <p:nvPr/>
        </p:nvSpPr>
        <p:spPr>
          <a:xfrm>
            <a:off x="2635694" y="4178692"/>
            <a:ext cx="1184222" cy="489878"/>
          </a:xfrm>
          <a:prstGeom prst="rect">
            <a:avLst/>
          </a:prstGeom>
          <a:noFill/>
          <a:ln>
            <a:noFill/>
          </a:ln>
        </p:spPr>
        <p:txBody>
          <a:bodyPr wrap="square">
            <a:spAutoFit/>
          </a:bodyPr>
          <a:lstStyle/>
          <a:p>
            <a:pPr>
              <a:lnSpc>
                <a:spcPts val="1460"/>
              </a:lnSpc>
            </a:pPr>
            <a:r>
              <a:rPr lang="en-CH" dirty="0"/>
              <a:t>Inference </a:t>
            </a:r>
          </a:p>
          <a:p>
            <a:pPr>
              <a:lnSpc>
                <a:spcPts val="1460"/>
              </a:lnSpc>
            </a:pPr>
            <a:r>
              <a:rPr lang="en-CH" dirty="0"/>
              <a:t>Network</a:t>
            </a:r>
          </a:p>
        </p:txBody>
      </p:sp>
      <p:sp>
        <p:nvSpPr>
          <p:cNvPr id="12" name="Rounded Rectangle 11">
            <a:extLst>
              <a:ext uri="{FF2B5EF4-FFF2-40B4-BE49-F238E27FC236}">
                <a16:creationId xmlns:a16="http://schemas.microsoft.com/office/drawing/2014/main" id="{A26A6F7B-1E99-4099-00D9-4B1F3D5F900A}"/>
              </a:ext>
            </a:extLst>
          </p:cNvPr>
          <p:cNvSpPr/>
          <p:nvPr/>
        </p:nvSpPr>
        <p:spPr>
          <a:xfrm>
            <a:off x="4012291" y="3736697"/>
            <a:ext cx="759500" cy="471975"/>
          </a:xfrm>
          <a:prstGeom prst="roundRect">
            <a:avLst/>
          </a:prstGeom>
          <a:solidFill>
            <a:srgbClr val="99D6C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Max</a:t>
            </a:r>
          </a:p>
        </p:txBody>
      </p:sp>
      <p:sp>
        <p:nvSpPr>
          <p:cNvPr id="13" name="Rounded Rectangle 12">
            <a:extLst>
              <a:ext uri="{FF2B5EF4-FFF2-40B4-BE49-F238E27FC236}">
                <a16:creationId xmlns:a16="http://schemas.microsoft.com/office/drawing/2014/main" id="{B81644D6-8A04-952C-1B70-F3BDFFF2671F}"/>
              </a:ext>
            </a:extLst>
          </p:cNvPr>
          <p:cNvSpPr/>
          <p:nvPr/>
        </p:nvSpPr>
        <p:spPr>
          <a:xfrm>
            <a:off x="5314378" y="4594884"/>
            <a:ext cx="1049311" cy="606085"/>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HSS</a:t>
            </a:r>
          </a:p>
        </p:txBody>
      </p:sp>
      <p:sp>
        <p:nvSpPr>
          <p:cNvPr id="14" name="Rounded Rectangle 13">
            <a:extLst>
              <a:ext uri="{FF2B5EF4-FFF2-40B4-BE49-F238E27FC236}">
                <a16:creationId xmlns:a16="http://schemas.microsoft.com/office/drawing/2014/main" id="{5F35D7B4-6836-8900-8BDC-7FAB01481E57}"/>
              </a:ext>
            </a:extLst>
          </p:cNvPr>
          <p:cNvSpPr/>
          <p:nvPr/>
        </p:nvSpPr>
        <p:spPr>
          <a:xfrm>
            <a:off x="7308070" y="4594883"/>
            <a:ext cx="1216701" cy="606085"/>
          </a:xfrm>
          <a:prstGeom prst="roundRect">
            <a:avLst/>
          </a:prstGeom>
          <a:solidFill>
            <a:srgbClr val="CED5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15" name="TextBox 14">
            <a:extLst>
              <a:ext uri="{FF2B5EF4-FFF2-40B4-BE49-F238E27FC236}">
                <a16:creationId xmlns:a16="http://schemas.microsoft.com/office/drawing/2014/main" id="{59C66BE2-EB3E-7FBF-5480-E1891A043F8B}"/>
              </a:ext>
            </a:extLst>
          </p:cNvPr>
          <p:cNvSpPr txBox="1"/>
          <p:nvPr/>
        </p:nvSpPr>
        <p:spPr>
          <a:xfrm>
            <a:off x="7203982" y="4668570"/>
            <a:ext cx="1424876" cy="489878"/>
          </a:xfrm>
          <a:prstGeom prst="rect">
            <a:avLst/>
          </a:prstGeom>
          <a:noFill/>
        </p:spPr>
        <p:txBody>
          <a:bodyPr wrap="square">
            <a:spAutoFit/>
          </a:bodyPr>
          <a:lstStyle/>
          <a:p>
            <a:pPr algn="ctr">
              <a:lnSpc>
                <a:spcPts val="1460"/>
              </a:lnSpc>
            </a:pPr>
            <a:r>
              <a:rPr lang="en-CH" dirty="0"/>
              <a:t>Collect</a:t>
            </a:r>
          </a:p>
          <a:p>
            <a:pPr algn="ctr">
              <a:lnSpc>
                <a:spcPts val="1460"/>
              </a:lnSpc>
            </a:pPr>
            <a:r>
              <a:rPr lang="en-CH" dirty="0"/>
              <a:t>Experiences</a:t>
            </a:r>
          </a:p>
        </p:txBody>
      </p:sp>
      <p:sp>
        <p:nvSpPr>
          <p:cNvPr id="16" name="Magnetic Disk 15">
            <a:extLst>
              <a:ext uri="{FF2B5EF4-FFF2-40B4-BE49-F238E27FC236}">
                <a16:creationId xmlns:a16="http://schemas.microsoft.com/office/drawing/2014/main" id="{A281567B-20DC-698E-2C88-67256CB28C1D}"/>
              </a:ext>
            </a:extLst>
          </p:cNvPr>
          <p:cNvSpPr/>
          <p:nvPr/>
        </p:nvSpPr>
        <p:spPr>
          <a:xfrm>
            <a:off x="5839033" y="3112457"/>
            <a:ext cx="1708878" cy="884420"/>
          </a:xfrm>
          <a:prstGeom prst="flowChartMagneticDisk">
            <a:avLst/>
          </a:prstGeom>
          <a:solidFill>
            <a:srgbClr val="FFBC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TextBox 16">
            <a:extLst>
              <a:ext uri="{FF2B5EF4-FFF2-40B4-BE49-F238E27FC236}">
                <a16:creationId xmlns:a16="http://schemas.microsoft.com/office/drawing/2014/main" id="{017DF911-780C-3465-FF64-040451098DED}"/>
              </a:ext>
            </a:extLst>
          </p:cNvPr>
          <p:cNvSpPr txBox="1"/>
          <p:nvPr/>
        </p:nvSpPr>
        <p:spPr>
          <a:xfrm>
            <a:off x="5680129" y="3421262"/>
            <a:ext cx="2023673" cy="489878"/>
          </a:xfrm>
          <a:prstGeom prst="rect">
            <a:avLst/>
          </a:prstGeom>
          <a:noFill/>
        </p:spPr>
        <p:txBody>
          <a:bodyPr wrap="square">
            <a:spAutoFit/>
          </a:bodyPr>
          <a:lstStyle/>
          <a:p>
            <a:pPr algn="ctr">
              <a:lnSpc>
                <a:spcPts val="1460"/>
              </a:lnSpc>
            </a:pPr>
            <a:r>
              <a:rPr lang="en-CH" dirty="0"/>
              <a:t>Experience Buffer (in host DRAM)</a:t>
            </a:r>
          </a:p>
        </p:txBody>
      </p:sp>
      <p:cxnSp>
        <p:nvCxnSpPr>
          <p:cNvPr id="21" name="Elbow Connector 20">
            <a:extLst>
              <a:ext uri="{FF2B5EF4-FFF2-40B4-BE49-F238E27FC236}">
                <a16:creationId xmlns:a16="http://schemas.microsoft.com/office/drawing/2014/main" id="{4A1D85F8-4E1D-4BBE-E68C-A70D60BF4202}"/>
              </a:ext>
            </a:extLst>
          </p:cNvPr>
          <p:cNvCxnSpPr>
            <a:cxnSpLocks/>
            <a:stCxn id="6" idx="3"/>
            <a:endCxn id="7" idx="1"/>
          </p:cNvCxnSpPr>
          <p:nvPr/>
        </p:nvCxnSpPr>
        <p:spPr>
          <a:xfrm flipV="1">
            <a:off x="2000643" y="3932372"/>
            <a:ext cx="442676" cy="76104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A66B46D-85DD-5D37-DD23-D2F9C9ACD717}"/>
              </a:ext>
            </a:extLst>
          </p:cNvPr>
          <p:cNvCxnSpPr>
            <a:cxnSpLocks/>
            <a:stCxn id="6" idx="3"/>
            <a:endCxn id="14" idx="2"/>
          </p:cNvCxnSpPr>
          <p:nvPr/>
        </p:nvCxnSpPr>
        <p:spPr>
          <a:xfrm>
            <a:off x="2000643" y="4693418"/>
            <a:ext cx="5915778" cy="507550"/>
          </a:xfrm>
          <a:prstGeom prst="bentConnector4">
            <a:avLst>
              <a:gd name="adj1" fmla="val 3768"/>
              <a:gd name="adj2" fmla="val 14504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3EDD4E50-52BE-0F3F-AC5C-68286EDC56BF}"/>
              </a:ext>
            </a:extLst>
          </p:cNvPr>
          <p:cNvCxnSpPr>
            <a:cxnSpLocks/>
            <a:endCxn id="13" idx="0"/>
          </p:cNvCxnSpPr>
          <p:nvPr/>
        </p:nvCxnSpPr>
        <p:spPr>
          <a:xfrm>
            <a:off x="5086659" y="4070561"/>
            <a:ext cx="752375" cy="52432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1AEC469C-F529-3183-BB06-D3F7BFEC6EDB}"/>
              </a:ext>
            </a:extLst>
          </p:cNvPr>
          <p:cNvCxnSpPr>
            <a:cxnSpLocks/>
            <a:endCxn id="14" idx="0"/>
          </p:cNvCxnSpPr>
          <p:nvPr/>
        </p:nvCxnSpPr>
        <p:spPr>
          <a:xfrm>
            <a:off x="5793836" y="4070561"/>
            <a:ext cx="2122585" cy="52432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8052DD1-BFA8-0594-F216-9A8BF86B794F}"/>
              </a:ext>
            </a:extLst>
          </p:cNvPr>
          <p:cNvCxnSpPr>
            <a:cxnSpLocks/>
            <a:endCxn id="16" idx="4"/>
          </p:cNvCxnSpPr>
          <p:nvPr/>
        </p:nvCxnSpPr>
        <p:spPr>
          <a:xfrm rot="16200000" flipV="1">
            <a:off x="7389336" y="3713243"/>
            <a:ext cx="1037453" cy="72030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49E19B-2C05-5FBF-65D6-5663899BE3EA}"/>
              </a:ext>
            </a:extLst>
          </p:cNvPr>
          <p:cNvSpPr txBox="1"/>
          <p:nvPr/>
        </p:nvSpPr>
        <p:spPr>
          <a:xfrm>
            <a:off x="728677" y="4403224"/>
            <a:ext cx="1424876" cy="646331"/>
          </a:xfrm>
          <a:prstGeom prst="rect">
            <a:avLst/>
          </a:prstGeom>
          <a:noFill/>
        </p:spPr>
        <p:txBody>
          <a:bodyPr wrap="square">
            <a:spAutoFit/>
          </a:bodyPr>
          <a:lstStyle/>
          <a:p>
            <a:pPr algn="ctr"/>
            <a:r>
              <a:rPr lang="en-CH" dirty="0"/>
              <a:t>Observation </a:t>
            </a:r>
          </a:p>
          <a:p>
            <a:pPr algn="ctr"/>
            <a:r>
              <a:rPr lang="en-CH" dirty="0"/>
              <a:t>Vector</a:t>
            </a:r>
          </a:p>
        </p:txBody>
      </p:sp>
      <p:cxnSp>
        <p:nvCxnSpPr>
          <p:cNvPr id="47" name="Elbow Connector 46">
            <a:extLst>
              <a:ext uri="{FF2B5EF4-FFF2-40B4-BE49-F238E27FC236}">
                <a16:creationId xmlns:a16="http://schemas.microsoft.com/office/drawing/2014/main" id="{650D62B6-5C08-81DA-8F88-9408BF0E3224}"/>
              </a:ext>
            </a:extLst>
          </p:cNvPr>
          <p:cNvCxnSpPr>
            <a:cxnSpLocks/>
            <a:stCxn id="13" idx="3"/>
          </p:cNvCxnSpPr>
          <p:nvPr/>
        </p:nvCxnSpPr>
        <p:spPr>
          <a:xfrm>
            <a:off x="6363689" y="4897927"/>
            <a:ext cx="958523" cy="279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6874DC0F-17C4-A83C-92BA-120CEC6F4066}"/>
              </a:ext>
            </a:extLst>
          </p:cNvPr>
          <p:cNvCxnSpPr>
            <a:cxnSpLocks/>
            <a:endCxn id="6" idx="1"/>
          </p:cNvCxnSpPr>
          <p:nvPr/>
        </p:nvCxnSpPr>
        <p:spPr>
          <a:xfrm flipV="1">
            <a:off x="176552" y="4693418"/>
            <a:ext cx="694163" cy="279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E507305-E185-A5F9-8A6C-DF786499D414}"/>
              </a:ext>
            </a:extLst>
          </p:cNvPr>
          <p:cNvSpPr txBox="1"/>
          <p:nvPr/>
        </p:nvSpPr>
        <p:spPr>
          <a:xfrm>
            <a:off x="-314124" y="4144600"/>
            <a:ext cx="1424876" cy="861774"/>
          </a:xfrm>
          <a:prstGeom prst="rect">
            <a:avLst/>
          </a:prstGeom>
          <a:noFill/>
        </p:spPr>
        <p:txBody>
          <a:bodyPr wrap="square">
            <a:spAutoFit/>
          </a:bodyPr>
          <a:lstStyle/>
          <a:p>
            <a:pPr algn="ctr"/>
            <a:r>
              <a:rPr lang="en-CH" sz="1600" dirty="0"/>
              <a:t>Storage</a:t>
            </a:r>
          </a:p>
          <a:p>
            <a:pPr algn="ctr"/>
            <a:r>
              <a:rPr lang="en-CH" sz="1600" dirty="0"/>
              <a:t>Request</a:t>
            </a:r>
          </a:p>
          <a:p>
            <a:pPr algn="ctr"/>
            <a:r>
              <a:rPr lang="en-CH" sz="1600" dirty="0"/>
              <a:t>(from OS)</a:t>
            </a:r>
          </a:p>
        </p:txBody>
      </p:sp>
      <p:sp>
        <p:nvSpPr>
          <p:cNvPr id="62" name="TextBox 61">
            <a:extLst>
              <a:ext uri="{FF2B5EF4-FFF2-40B4-BE49-F238E27FC236}">
                <a16:creationId xmlns:a16="http://schemas.microsoft.com/office/drawing/2014/main" id="{30C44A6B-317F-B3A4-3EAF-E8A57C1C4F3A}"/>
              </a:ext>
            </a:extLst>
          </p:cNvPr>
          <p:cNvSpPr txBox="1"/>
          <p:nvPr/>
        </p:nvSpPr>
        <p:spPr>
          <a:xfrm>
            <a:off x="1173864" y="3827600"/>
            <a:ext cx="1424876" cy="338554"/>
          </a:xfrm>
          <a:prstGeom prst="rect">
            <a:avLst/>
          </a:prstGeom>
          <a:noFill/>
        </p:spPr>
        <p:txBody>
          <a:bodyPr wrap="square">
            <a:spAutoFit/>
          </a:bodyPr>
          <a:lstStyle/>
          <a:p>
            <a:pPr algn="ctr"/>
            <a:r>
              <a:rPr lang="en-CH" sz="1600" b="1" dirty="0"/>
              <a:t>State</a:t>
            </a:r>
          </a:p>
        </p:txBody>
      </p:sp>
      <p:sp>
        <p:nvSpPr>
          <p:cNvPr id="64" name="TextBox 63">
            <a:extLst>
              <a:ext uri="{FF2B5EF4-FFF2-40B4-BE49-F238E27FC236}">
                <a16:creationId xmlns:a16="http://schemas.microsoft.com/office/drawing/2014/main" id="{02E5EC77-862F-6037-F8D1-4B5817B6F75D}"/>
              </a:ext>
            </a:extLst>
          </p:cNvPr>
          <p:cNvSpPr txBox="1"/>
          <p:nvPr/>
        </p:nvSpPr>
        <p:spPr>
          <a:xfrm>
            <a:off x="1110752" y="5147595"/>
            <a:ext cx="1424876" cy="338554"/>
          </a:xfrm>
          <a:prstGeom prst="rect">
            <a:avLst/>
          </a:prstGeom>
          <a:noFill/>
        </p:spPr>
        <p:txBody>
          <a:bodyPr wrap="square">
            <a:spAutoFit/>
          </a:bodyPr>
          <a:lstStyle/>
          <a:p>
            <a:pPr algn="ctr"/>
            <a:r>
              <a:rPr lang="en-CH" sz="1600" b="1" dirty="0"/>
              <a:t>State</a:t>
            </a:r>
          </a:p>
        </p:txBody>
      </p:sp>
      <p:sp>
        <p:nvSpPr>
          <p:cNvPr id="65" name="TextBox 64">
            <a:extLst>
              <a:ext uri="{FF2B5EF4-FFF2-40B4-BE49-F238E27FC236}">
                <a16:creationId xmlns:a16="http://schemas.microsoft.com/office/drawing/2014/main" id="{F161A1A5-A9B6-8838-F861-F9F8A380DCF2}"/>
              </a:ext>
            </a:extLst>
          </p:cNvPr>
          <p:cNvSpPr txBox="1"/>
          <p:nvPr/>
        </p:nvSpPr>
        <p:spPr>
          <a:xfrm>
            <a:off x="4745935" y="3766711"/>
            <a:ext cx="1424876" cy="338554"/>
          </a:xfrm>
          <a:prstGeom prst="rect">
            <a:avLst/>
          </a:prstGeom>
          <a:noFill/>
        </p:spPr>
        <p:txBody>
          <a:bodyPr wrap="square">
            <a:spAutoFit/>
          </a:bodyPr>
          <a:lstStyle/>
          <a:p>
            <a:pPr algn="ctr"/>
            <a:r>
              <a:rPr lang="en-CH" sz="1600" b="1" dirty="0"/>
              <a:t>Action</a:t>
            </a:r>
          </a:p>
        </p:txBody>
      </p:sp>
      <p:sp>
        <p:nvSpPr>
          <p:cNvPr id="66" name="TextBox 65">
            <a:extLst>
              <a:ext uri="{FF2B5EF4-FFF2-40B4-BE49-F238E27FC236}">
                <a16:creationId xmlns:a16="http://schemas.microsoft.com/office/drawing/2014/main" id="{0F254C6F-DDB4-C22F-0F40-3933226A1E26}"/>
              </a:ext>
            </a:extLst>
          </p:cNvPr>
          <p:cNvSpPr txBox="1"/>
          <p:nvPr/>
        </p:nvSpPr>
        <p:spPr>
          <a:xfrm>
            <a:off x="6100956" y="4553474"/>
            <a:ext cx="1424876" cy="338554"/>
          </a:xfrm>
          <a:prstGeom prst="rect">
            <a:avLst/>
          </a:prstGeom>
          <a:noFill/>
        </p:spPr>
        <p:txBody>
          <a:bodyPr wrap="square">
            <a:spAutoFit/>
          </a:bodyPr>
          <a:lstStyle/>
          <a:p>
            <a:pPr algn="ctr"/>
            <a:r>
              <a:rPr lang="en-CH" sz="1600" b="1" dirty="0"/>
              <a:t>Reward</a:t>
            </a:r>
          </a:p>
        </p:txBody>
      </p:sp>
      <p:sp>
        <p:nvSpPr>
          <p:cNvPr id="67" name="TextBox 66">
            <a:extLst>
              <a:ext uri="{FF2B5EF4-FFF2-40B4-BE49-F238E27FC236}">
                <a16:creationId xmlns:a16="http://schemas.microsoft.com/office/drawing/2014/main" id="{FBE3B5FD-1F55-DDD2-7DC2-43DA944514E2}"/>
              </a:ext>
            </a:extLst>
          </p:cNvPr>
          <p:cNvSpPr txBox="1"/>
          <p:nvPr/>
        </p:nvSpPr>
        <p:spPr>
          <a:xfrm>
            <a:off x="7420548" y="2874734"/>
            <a:ext cx="1424876" cy="707886"/>
          </a:xfrm>
          <a:prstGeom prst="rect">
            <a:avLst/>
          </a:prstGeom>
          <a:noFill/>
        </p:spPr>
        <p:txBody>
          <a:bodyPr wrap="square">
            <a:spAutoFit/>
          </a:bodyPr>
          <a:lstStyle/>
          <a:p>
            <a:pPr algn="ctr"/>
            <a:r>
              <a:rPr lang="en-CH" sz="2000" b="1" i="1" dirty="0">
                <a:solidFill>
                  <a:schemeClr val="accent1"/>
                </a:solidFill>
              </a:rPr>
              <a:t>RL Decision Thread</a:t>
            </a:r>
          </a:p>
        </p:txBody>
      </p:sp>
      <p:cxnSp>
        <p:nvCxnSpPr>
          <p:cNvPr id="68" name="Elbow Connector 67">
            <a:extLst>
              <a:ext uri="{FF2B5EF4-FFF2-40B4-BE49-F238E27FC236}">
                <a16:creationId xmlns:a16="http://schemas.microsoft.com/office/drawing/2014/main" id="{DEE94EA8-ED3C-A39A-213D-3A8479523706}"/>
              </a:ext>
            </a:extLst>
          </p:cNvPr>
          <p:cNvCxnSpPr>
            <a:cxnSpLocks/>
            <a:endCxn id="12" idx="1"/>
          </p:cNvCxnSpPr>
          <p:nvPr/>
        </p:nvCxnSpPr>
        <p:spPr>
          <a:xfrm>
            <a:off x="3526526" y="3972684"/>
            <a:ext cx="485765"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0043EA-D627-14A7-913D-9A45565F4614}"/>
              </a:ext>
            </a:extLst>
          </p:cNvPr>
          <p:cNvSpPr txBox="1"/>
          <p:nvPr/>
        </p:nvSpPr>
        <p:spPr>
          <a:xfrm>
            <a:off x="3771036" y="4225899"/>
            <a:ext cx="1424876" cy="338554"/>
          </a:xfrm>
          <a:prstGeom prst="rect">
            <a:avLst/>
          </a:prstGeom>
          <a:noFill/>
        </p:spPr>
        <p:txBody>
          <a:bodyPr wrap="square">
            <a:spAutoFit/>
          </a:bodyPr>
          <a:lstStyle/>
          <a:p>
            <a:pPr algn="ctr"/>
            <a:r>
              <a:rPr lang="en-CH" sz="1600" b="1" dirty="0"/>
              <a:t>Sibyl Policy</a:t>
            </a:r>
          </a:p>
        </p:txBody>
      </p:sp>
      <p:pic>
        <p:nvPicPr>
          <p:cNvPr id="106" name="Picture 105">
            <a:extLst>
              <a:ext uri="{FF2B5EF4-FFF2-40B4-BE49-F238E27FC236}">
                <a16:creationId xmlns:a16="http://schemas.microsoft.com/office/drawing/2014/main" id="{49F0D64E-FC49-29EA-F46C-D4832F25FF85}"/>
              </a:ext>
            </a:extLst>
          </p:cNvPr>
          <p:cNvPicPr>
            <a:picLocks noChangeAspect="1"/>
          </p:cNvPicPr>
          <p:nvPr/>
        </p:nvPicPr>
        <p:blipFill rotWithShape="1">
          <a:blip r:embed="rId3"/>
          <a:srcRect l="38572" t="30978" r="47203" b="51531"/>
          <a:stretch/>
        </p:blipFill>
        <p:spPr>
          <a:xfrm>
            <a:off x="2605339" y="3281926"/>
            <a:ext cx="950578" cy="1013037"/>
          </a:xfrm>
          <a:prstGeom prst="rect">
            <a:avLst/>
          </a:prstGeom>
        </p:spPr>
      </p:pic>
      <p:cxnSp>
        <p:nvCxnSpPr>
          <p:cNvPr id="71" name="Elbow Connector 70">
            <a:extLst>
              <a:ext uri="{FF2B5EF4-FFF2-40B4-BE49-F238E27FC236}">
                <a16:creationId xmlns:a16="http://schemas.microsoft.com/office/drawing/2014/main" id="{412947B0-BCD4-88AC-F9CB-52E340AB7424}"/>
              </a:ext>
            </a:extLst>
          </p:cNvPr>
          <p:cNvCxnSpPr>
            <a:cxnSpLocks/>
          </p:cNvCxnSpPr>
          <p:nvPr/>
        </p:nvCxnSpPr>
        <p:spPr>
          <a:xfrm rot="16200000" flipV="1">
            <a:off x="5642193" y="2061178"/>
            <a:ext cx="937223" cy="1165336"/>
          </a:xfrm>
          <a:prstGeom prst="bentConnector2">
            <a:avLst/>
          </a:prstGeom>
          <a:ln w="28575">
            <a:solidFill>
              <a:schemeClr val="tx1">
                <a:alpha val="12329"/>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6A1FBD11-F58A-7272-AE61-B125E88DABC5}"/>
              </a:ext>
            </a:extLst>
          </p:cNvPr>
          <p:cNvSpPr/>
          <p:nvPr/>
        </p:nvSpPr>
        <p:spPr>
          <a:xfrm>
            <a:off x="811727" y="1555149"/>
            <a:ext cx="8130867" cy="1319585"/>
          </a:xfrm>
          <a:prstGeom prst="roundRect">
            <a:avLst/>
          </a:prstGeom>
          <a:solidFill>
            <a:srgbClr val="D0D0E3">
              <a:alpha val="15000"/>
            </a:srgb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cxnSp>
        <p:nvCxnSpPr>
          <p:cNvPr id="74" name="Elbow Connector 73">
            <a:extLst>
              <a:ext uri="{FF2B5EF4-FFF2-40B4-BE49-F238E27FC236}">
                <a16:creationId xmlns:a16="http://schemas.microsoft.com/office/drawing/2014/main" id="{39DADA25-B4A5-FD09-C700-401BEF401A48}"/>
              </a:ext>
            </a:extLst>
          </p:cNvPr>
          <p:cNvCxnSpPr>
            <a:cxnSpLocks/>
            <a:stCxn id="81" idx="1"/>
          </p:cNvCxnSpPr>
          <p:nvPr/>
        </p:nvCxnSpPr>
        <p:spPr>
          <a:xfrm rot="10800000" flipV="1">
            <a:off x="3602886" y="2175234"/>
            <a:ext cx="571483" cy="0"/>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DEAC5DB-594D-DC2C-6F95-30CE8417FA97}"/>
              </a:ext>
            </a:extLst>
          </p:cNvPr>
          <p:cNvSpPr txBox="1"/>
          <p:nvPr/>
        </p:nvSpPr>
        <p:spPr>
          <a:xfrm>
            <a:off x="1665230" y="1749368"/>
            <a:ext cx="1184222" cy="489878"/>
          </a:xfrm>
          <a:prstGeom prst="rect">
            <a:avLst/>
          </a:prstGeom>
          <a:noFill/>
          <a:ln>
            <a:noFill/>
          </a:ln>
        </p:spPr>
        <p:txBody>
          <a:bodyPr wrap="square">
            <a:spAutoFit/>
          </a:bodyPr>
          <a:lstStyle/>
          <a:p>
            <a:pPr>
              <a:lnSpc>
                <a:spcPts val="1460"/>
              </a:lnSpc>
            </a:pPr>
            <a:r>
              <a:rPr lang="en-CH" dirty="0">
                <a:solidFill>
                  <a:schemeClr val="tx1">
                    <a:alpha val="15000"/>
                  </a:schemeClr>
                </a:solidFill>
              </a:rPr>
              <a:t>Training </a:t>
            </a:r>
          </a:p>
          <a:p>
            <a:pPr>
              <a:lnSpc>
                <a:spcPts val="1460"/>
              </a:lnSpc>
            </a:pPr>
            <a:r>
              <a:rPr lang="en-CH" dirty="0">
                <a:solidFill>
                  <a:schemeClr val="tx1">
                    <a:alpha val="15000"/>
                  </a:schemeClr>
                </a:solidFill>
              </a:rPr>
              <a:t>Network</a:t>
            </a:r>
          </a:p>
        </p:txBody>
      </p:sp>
      <p:sp>
        <p:nvSpPr>
          <p:cNvPr id="78" name="TextBox 77">
            <a:extLst>
              <a:ext uri="{FF2B5EF4-FFF2-40B4-BE49-F238E27FC236}">
                <a16:creationId xmlns:a16="http://schemas.microsoft.com/office/drawing/2014/main" id="{7AA46954-666F-81AF-C1A6-37F9A40A5E55}"/>
              </a:ext>
            </a:extLst>
          </p:cNvPr>
          <p:cNvSpPr txBox="1"/>
          <p:nvPr/>
        </p:nvSpPr>
        <p:spPr>
          <a:xfrm>
            <a:off x="7420548" y="1561838"/>
            <a:ext cx="1424876" cy="707886"/>
          </a:xfrm>
          <a:prstGeom prst="rect">
            <a:avLst/>
          </a:prstGeom>
          <a:noFill/>
        </p:spPr>
        <p:txBody>
          <a:bodyPr wrap="square">
            <a:spAutoFit/>
          </a:bodyPr>
          <a:lstStyle/>
          <a:p>
            <a:pPr algn="ctr"/>
            <a:r>
              <a:rPr lang="en-CH" sz="2000" b="1" i="1" dirty="0">
                <a:solidFill>
                  <a:schemeClr val="accent1">
                    <a:alpha val="15000"/>
                  </a:schemeClr>
                </a:solidFill>
              </a:rPr>
              <a:t>RL Training Thread</a:t>
            </a:r>
          </a:p>
        </p:txBody>
      </p:sp>
      <p:sp>
        <p:nvSpPr>
          <p:cNvPr id="79" name="TextBox 78">
            <a:extLst>
              <a:ext uri="{FF2B5EF4-FFF2-40B4-BE49-F238E27FC236}">
                <a16:creationId xmlns:a16="http://schemas.microsoft.com/office/drawing/2014/main" id="{167B529B-93AA-90EE-4EA1-65AAB75CE8FF}"/>
              </a:ext>
            </a:extLst>
          </p:cNvPr>
          <p:cNvSpPr txBox="1"/>
          <p:nvPr/>
        </p:nvSpPr>
        <p:spPr>
          <a:xfrm>
            <a:off x="5458373" y="1854385"/>
            <a:ext cx="1424876" cy="338554"/>
          </a:xfrm>
          <a:prstGeom prst="rect">
            <a:avLst/>
          </a:prstGeom>
          <a:noFill/>
        </p:spPr>
        <p:txBody>
          <a:bodyPr wrap="square">
            <a:spAutoFit/>
          </a:bodyPr>
          <a:lstStyle/>
          <a:p>
            <a:pPr algn="ctr"/>
            <a:r>
              <a:rPr lang="en-CH" sz="1600" i="1" dirty="0">
                <a:solidFill>
                  <a:schemeClr val="tx1">
                    <a:alpha val="15000"/>
                  </a:schemeClr>
                </a:solidFill>
              </a:rPr>
              <a:t>Batch</a:t>
            </a:r>
          </a:p>
        </p:txBody>
      </p:sp>
      <p:pic>
        <p:nvPicPr>
          <p:cNvPr id="80" name="Picture 79">
            <a:extLst>
              <a:ext uri="{FF2B5EF4-FFF2-40B4-BE49-F238E27FC236}">
                <a16:creationId xmlns:a16="http://schemas.microsoft.com/office/drawing/2014/main" id="{066658DE-CBAC-EB28-F534-312E8AA5A45B}"/>
              </a:ext>
            </a:extLst>
          </p:cNvPr>
          <p:cNvPicPr>
            <a:picLocks noChangeAspect="1"/>
          </p:cNvPicPr>
          <p:nvPr/>
        </p:nvPicPr>
        <p:blipFill rotWithShape="1">
          <a:blip r:embed="rId3">
            <a:alphaModFix amt="15000"/>
          </a:blip>
          <a:srcRect l="38572" t="30978" r="47203" b="51531"/>
          <a:stretch/>
        </p:blipFill>
        <p:spPr>
          <a:xfrm>
            <a:off x="2673323" y="1668715"/>
            <a:ext cx="950578" cy="1013037"/>
          </a:xfrm>
          <a:prstGeom prst="rect">
            <a:avLst/>
          </a:prstGeom>
        </p:spPr>
      </p:pic>
      <p:sp>
        <p:nvSpPr>
          <p:cNvPr id="81" name="Rounded Rectangle 80">
            <a:extLst>
              <a:ext uri="{FF2B5EF4-FFF2-40B4-BE49-F238E27FC236}">
                <a16:creationId xmlns:a16="http://schemas.microsoft.com/office/drawing/2014/main" id="{4FA5B506-E1E4-34A8-F067-2C8A779BD37D}"/>
              </a:ext>
            </a:extLst>
          </p:cNvPr>
          <p:cNvSpPr/>
          <p:nvPr/>
        </p:nvSpPr>
        <p:spPr>
          <a:xfrm>
            <a:off x="4174368" y="1875170"/>
            <a:ext cx="1353766" cy="538251"/>
          </a:xfrm>
          <a:prstGeom prst="roundRect">
            <a:avLst/>
          </a:prstGeom>
          <a:solidFill>
            <a:schemeClr val="bg2">
              <a:lumMod val="9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alpha val="15000"/>
                  </a:schemeClr>
                </a:solidFill>
              </a:rPr>
              <a:t>Training Dataset</a:t>
            </a:r>
          </a:p>
        </p:txBody>
      </p:sp>
      <p:cxnSp>
        <p:nvCxnSpPr>
          <p:cNvPr id="82" name="Elbow Connector 81">
            <a:extLst>
              <a:ext uri="{FF2B5EF4-FFF2-40B4-BE49-F238E27FC236}">
                <a16:creationId xmlns:a16="http://schemas.microsoft.com/office/drawing/2014/main" id="{347384BB-A7DB-35C1-1E5C-1B5B53EEA4ED}"/>
              </a:ext>
            </a:extLst>
          </p:cNvPr>
          <p:cNvCxnSpPr>
            <a:cxnSpLocks/>
          </p:cNvCxnSpPr>
          <p:nvPr/>
        </p:nvCxnSpPr>
        <p:spPr>
          <a:xfrm rot="5400000">
            <a:off x="2774568" y="2976228"/>
            <a:ext cx="788043" cy="0"/>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A1848DC-CF81-C577-FCB6-9418B3E3999C}"/>
              </a:ext>
            </a:extLst>
          </p:cNvPr>
          <p:cNvSpPr txBox="1"/>
          <p:nvPr/>
        </p:nvSpPr>
        <p:spPr>
          <a:xfrm>
            <a:off x="946529" y="2314394"/>
            <a:ext cx="1777800" cy="584775"/>
          </a:xfrm>
          <a:prstGeom prst="rect">
            <a:avLst/>
          </a:prstGeom>
          <a:noFill/>
        </p:spPr>
        <p:txBody>
          <a:bodyPr wrap="square">
            <a:spAutoFit/>
          </a:bodyPr>
          <a:lstStyle/>
          <a:p>
            <a:pPr algn="ctr"/>
            <a:r>
              <a:rPr lang="en-CH" sz="1600" i="1" dirty="0">
                <a:solidFill>
                  <a:schemeClr val="tx1">
                    <a:alpha val="15000"/>
                  </a:schemeClr>
                </a:solidFill>
              </a:rPr>
              <a:t>Periodic  Policy</a:t>
            </a:r>
          </a:p>
          <a:p>
            <a:pPr algn="ctr"/>
            <a:r>
              <a:rPr lang="en-CH" sz="1600" i="1" dirty="0">
                <a:solidFill>
                  <a:schemeClr val="tx1">
                    <a:alpha val="15000"/>
                  </a:schemeClr>
                </a:solidFill>
              </a:rPr>
              <a:t>Weight Update</a:t>
            </a:r>
          </a:p>
        </p:txBody>
      </p:sp>
      <p:sp>
        <p:nvSpPr>
          <p:cNvPr id="41" name="Slide Number Placeholder 5">
            <a:extLst>
              <a:ext uri="{FF2B5EF4-FFF2-40B4-BE49-F238E27FC236}">
                <a16:creationId xmlns:a16="http://schemas.microsoft.com/office/drawing/2014/main" id="{10FA5B1A-5CFB-201C-523B-76D2D700D897}"/>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27</a:t>
            </a:fld>
            <a:endParaRPr lang="en-CH"/>
          </a:p>
        </p:txBody>
      </p:sp>
    </p:spTree>
    <p:extLst>
      <p:ext uri="{BB962C8B-B14F-4D97-AF65-F5344CB8AC3E}">
        <p14:creationId xmlns:p14="http://schemas.microsoft.com/office/powerpoint/2010/main" val="1598409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2EB44F9-51AE-39B7-8DE9-A73ADD2315ED}"/>
              </a:ext>
            </a:extLst>
          </p:cNvPr>
          <p:cNvSpPr/>
          <p:nvPr/>
        </p:nvSpPr>
        <p:spPr>
          <a:xfrm>
            <a:off x="811727" y="2920042"/>
            <a:ext cx="8155721" cy="2592375"/>
          </a:xfrm>
          <a:prstGeom prst="roundRect">
            <a:avLst/>
          </a:prstGeom>
          <a:solidFill>
            <a:srgbClr val="EDF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4" name="Title 3">
            <a:extLst>
              <a:ext uri="{FF2B5EF4-FFF2-40B4-BE49-F238E27FC236}">
                <a16:creationId xmlns:a16="http://schemas.microsoft.com/office/drawing/2014/main" id="{1F317348-C403-CF11-8BC6-8BDDB9BCF3DD}"/>
              </a:ext>
            </a:extLst>
          </p:cNvPr>
          <p:cNvSpPr>
            <a:spLocks noGrp="1"/>
          </p:cNvSpPr>
          <p:nvPr>
            <p:ph type="title"/>
          </p:nvPr>
        </p:nvSpPr>
        <p:spPr/>
        <p:txBody>
          <a:bodyPr/>
          <a:lstStyle/>
          <a:p>
            <a:r>
              <a:rPr lang="en-CH" dirty="0"/>
              <a:t>RL Decision Thread</a:t>
            </a:r>
          </a:p>
        </p:txBody>
      </p:sp>
      <p:sp>
        <p:nvSpPr>
          <p:cNvPr id="6" name="Rounded Rectangle 5">
            <a:extLst>
              <a:ext uri="{FF2B5EF4-FFF2-40B4-BE49-F238E27FC236}">
                <a16:creationId xmlns:a16="http://schemas.microsoft.com/office/drawing/2014/main" id="{99283521-417F-FB36-4A09-DC07D1EC7138}"/>
              </a:ext>
            </a:extLst>
          </p:cNvPr>
          <p:cNvSpPr/>
          <p:nvPr/>
        </p:nvSpPr>
        <p:spPr>
          <a:xfrm>
            <a:off x="870715" y="4296178"/>
            <a:ext cx="1129928" cy="794479"/>
          </a:xfrm>
          <a:prstGeom prst="roundRect">
            <a:avLst/>
          </a:prstGeom>
          <a:solidFill>
            <a:srgbClr val="D0E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7" name="Rounded Rectangle 6">
            <a:extLst>
              <a:ext uri="{FF2B5EF4-FFF2-40B4-BE49-F238E27FC236}">
                <a16:creationId xmlns:a16="http://schemas.microsoft.com/office/drawing/2014/main" id="{2951E36A-0BC2-9934-38AE-C19ABCBB4DAF}"/>
              </a:ext>
            </a:extLst>
          </p:cNvPr>
          <p:cNvSpPr/>
          <p:nvPr/>
        </p:nvSpPr>
        <p:spPr>
          <a:xfrm>
            <a:off x="2443319" y="3269859"/>
            <a:ext cx="2650761" cy="1325026"/>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alpha val="15000"/>
                </a:schemeClr>
              </a:solidFill>
            </a:endParaRPr>
          </a:p>
        </p:txBody>
      </p:sp>
      <p:sp>
        <p:nvSpPr>
          <p:cNvPr id="10" name="TextBox 9">
            <a:extLst>
              <a:ext uri="{FF2B5EF4-FFF2-40B4-BE49-F238E27FC236}">
                <a16:creationId xmlns:a16="http://schemas.microsoft.com/office/drawing/2014/main" id="{1579F42E-0783-0CC0-3DE4-088A6CF3175B}"/>
              </a:ext>
            </a:extLst>
          </p:cNvPr>
          <p:cNvSpPr txBox="1"/>
          <p:nvPr/>
        </p:nvSpPr>
        <p:spPr>
          <a:xfrm>
            <a:off x="2635694" y="4178692"/>
            <a:ext cx="1184222" cy="489878"/>
          </a:xfrm>
          <a:prstGeom prst="rect">
            <a:avLst/>
          </a:prstGeom>
          <a:noFill/>
          <a:ln>
            <a:noFill/>
          </a:ln>
        </p:spPr>
        <p:txBody>
          <a:bodyPr wrap="square">
            <a:spAutoFit/>
          </a:bodyPr>
          <a:lstStyle/>
          <a:p>
            <a:pPr>
              <a:lnSpc>
                <a:spcPts val="1460"/>
              </a:lnSpc>
            </a:pPr>
            <a:r>
              <a:rPr lang="en-CH" dirty="0">
                <a:solidFill>
                  <a:schemeClr val="tx1">
                    <a:alpha val="15000"/>
                  </a:schemeClr>
                </a:solidFill>
              </a:rPr>
              <a:t>Inference </a:t>
            </a:r>
          </a:p>
          <a:p>
            <a:pPr>
              <a:lnSpc>
                <a:spcPts val="1460"/>
              </a:lnSpc>
            </a:pPr>
            <a:r>
              <a:rPr lang="en-CH" dirty="0">
                <a:solidFill>
                  <a:schemeClr val="tx1">
                    <a:alpha val="15000"/>
                  </a:schemeClr>
                </a:solidFill>
              </a:rPr>
              <a:t>Network</a:t>
            </a:r>
          </a:p>
        </p:txBody>
      </p:sp>
      <p:sp>
        <p:nvSpPr>
          <p:cNvPr id="12" name="Rounded Rectangle 11">
            <a:extLst>
              <a:ext uri="{FF2B5EF4-FFF2-40B4-BE49-F238E27FC236}">
                <a16:creationId xmlns:a16="http://schemas.microsoft.com/office/drawing/2014/main" id="{A26A6F7B-1E99-4099-00D9-4B1F3D5F900A}"/>
              </a:ext>
            </a:extLst>
          </p:cNvPr>
          <p:cNvSpPr/>
          <p:nvPr/>
        </p:nvSpPr>
        <p:spPr>
          <a:xfrm>
            <a:off x="4012291" y="3736697"/>
            <a:ext cx="759500" cy="471975"/>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alpha val="15000"/>
                  </a:schemeClr>
                </a:solidFill>
              </a:rPr>
              <a:t>Max</a:t>
            </a:r>
          </a:p>
        </p:txBody>
      </p:sp>
      <p:sp>
        <p:nvSpPr>
          <p:cNvPr id="13" name="Rounded Rectangle 12">
            <a:extLst>
              <a:ext uri="{FF2B5EF4-FFF2-40B4-BE49-F238E27FC236}">
                <a16:creationId xmlns:a16="http://schemas.microsoft.com/office/drawing/2014/main" id="{B81644D6-8A04-952C-1B70-F3BDFFF2671F}"/>
              </a:ext>
            </a:extLst>
          </p:cNvPr>
          <p:cNvSpPr/>
          <p:nvPr/>
        </p:nvSpPr>
        <p:spPr>
          <a:xfrm>
            <a:off x="5314378" y="4594884"/>
            <a:ext cx="1049311" cy="606085"/>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alpha val="15000"/>
                  </a:schemeClr>
                </a:solidFill>
              </a:rPr>
              <a:t>HSS</a:t>
            </a:r>
          </a:p>
        </p:txBody>
      </p:sp>
      <p:sp>
        <p:nvSpPr>
          <p:cNvPr id="14" name="Rounded Rectangle 13">
            <a:extLst>
              <a:ext uri="{FF2B5EF4-FFF2-40B4-BE49-F238E27FC236}">
                <a16:creationId xmlns:a16="http://schemas.microsoft.com/office/drawing/2014/main" id="{5F35D7B4-6836-8900-8BDC-7FAB01481E57}"/>
              </a:ext>
            </a:extLst>
          </p:cNvPr>
          <p:cNvSpPr/>
          <p:nvPr/>
        </p:nvSpPr>
        <p:spPr>
          <a:xfrm>
            <a:off x="7308070" y="4594883"/>
            <a:ext cx="1216701" cy="606085"/>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alpha val="15000"/>
                </a:schemeClr>
              </a:solidFill>
            </a:endParaRPr>
          </a:p>
        </p:txBody>
      </p:sp>
      <p:sp>
        <p:nvSpPr>
          <p:cNvPr id="15" name="TextBox 14">
            <a:extLst>
              <a:ext uri="{FF2B5EF4-FFF2-40B4-BE49-F238E27FC236}">
                <a16:creationId xmlns:a16="http://schemas.microsoft.com/office/drawing/2014/main" id="{59C66BE2-EB3E-7FBF-5480-E1891A043F8B}"/>
              </a:ext>
            </a:extLst>
          </p:cNvPr>
          <p:cNvSpPr txBox="1"/>
          <p:nvPr/>
        </p:nvSpPr>
        <p:spPr>
          <a:xfrm>
            <a:off x="7203982" y="4668570"/>
            <a:ext cx="1424876" cy="489878"/>
          </a:xfrm>
          <a:prstGeom prst="rect">
            <a:avLst/>
          </a:prstGeom>
          <a:noFill/>
        </p:spPr>
        <p:txBody>
          <a:bodyPr wrap="square">
            <a:spAutoFit/>
          </a:bodyPr>
          <a:lstStyle/>
          <a:p>
            <a:pPr algn="ctr">
              <a:lnSpc>
                <a:spcPts val="1460"/>
              </a:lnSpc>
            </a:pPr>
            <a:r>
              <a:rPr lang="en-CH" dirty="0">
                <a:solidFill>
                  <a:schemeClr val="tx1">
                    <a:alpha val="15000"/>
                  </a:schemeClr>
                </a:solidFill>
              </a:rPr>
              <a:t>Collect</a:t>
            </a:r>
          </a:p>
          <a:p>
            <a:pPr algn="ctr">
              <a:lnSpc>
                <a:spcPts val="1460"/>
              </a:lnSpc>
            </a:pPr>
            <a:r>
              <a:rPr lang="en-CH" dirty="0">
                <a:solidFill>
                  <a:schemeClr val="tx1">
                    <a:alpha val="15000"/>
                  </a:schemeClr>
                </a:solidFill>
              </a:rPr>
              <a:t>Experiences</a:t>
            </a:r>
          </a:p>
        </p:txBody>
      </p:sp>
      <p:sp>
        <p:nvSpPr>
          <p:cNvPr id="16" name="Magnetic Disk 15">
            <a:extLst>
              <a:ext uri="{FF2B5EF4-FFF2-40B4-BE49-F238E27FC236}">
                <a16:creationId xmlns:a16="http://schemas.microsoft.com/office/drawing/2014/main" id="{A281567B-20DC-698E-2C88-67256CB28C1D}"/>
              </a:ext>
            </a:extLst>
          </p:cNvPr>
          <p:cNvSpPr/>
          <p:nvPr/>
        </p:nvSpPr>
        <p:spPr>
          <a:xfrm>
            <a:off x="5839033" y="3112457"/>
            <a:ext cx="1708878" cy="884420"/>
          </a:xfrm>
          <a:prstGeom prst="flowChartMagneticDisk">
            <a:avLst/>
          </a:prstGeom>
          <a:solidFill>
            <a:srgbClr val="FFBCB1">
              <a:alpha val="15000"/>
            </a:srgb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7" name="TextBox 16">
            <a:extLst>
              <a:ext uri="{FF2B5EF4-FFF2-40B4-BE49-F238E27FC236}">
                <a16:creationId xmlns:a16="http://schemas.microsoft.com/office/drawing/2014/main" id="{017DF911-780C-3465-FF64-040451098DED}"/>
              </a:ext>
            </a:extLst>
          </p:cNvPr>
          <p:cNvSpPr txBox="1"/>
          <p:nvPr/>
        </p:nvSpPr>
        <p:spPr>
          <a:xfrm>
            <a:off x="5680129" y="3421262"/>
            <a:ext cx="2023673" cy="489878"/>
          </a:xfrm>
          <a:prstGeom prst="rect">
            <a:avLst/>
          </a:prstGeom>
          <a:noFill/>
        </p:spPr>
        <p:txBody>
          <a:bodyPr wrap="square">
            <a:spAutoFit/>
          </a:bodyPr>
          <a:lstStyle/>
          <a:p>
            <a:pPr algn="ctr">
              <a:lnSpc>
                <a:spcPts val="1460"/>
              </a:lnSpc>
            </a:pPr>
            <a:r>
              <a:rPr lang="en-CH" dirty="0">
                <a:solidFill>
                  <a:schemeClr val="tx1">
                    <a:alpha val="15000"/>
                  </a:schemeClr>
                </a:solidFill>
              </a:rPr>
              <a:t>Experience Buffer (in host DRAM)</a:t>
            </a:r>
          </a:p>
        </p:txBody>
      </p:sp>
      <p:cxnSp>
        <p:nvCxnSpPr>
          <p:cNvPr id="21" name="Elbow Connector 20">
            <a:extLst>
              <a:ext uri="{FF2B5EF4-FFF2-40B4-BE49-F238E27FC236}">
                <a16:creationId xmlns:a16="http://schemas.microsoft.com/office/drawing/2014/main" id="{4A1D85F8-4E1D-4BBE-E68C-A70D60BF4202}"/>
              </a:ext>
            </a:extLst>
          </p:cNvPr>
          <p:cNvCxnSpPr>
            <a:cxnSpLocks/>
            <a:stCxn id="6" idx="3"/>
            <a:endCxn id="7" idx="1"/>
          </p:cNvCxnSpPr>
          <p:nvPr/>
        </p:nvCxnSpPr>
        <p:spPr>
          <a:xfrm flipV="1">
            <a:off x="2000643" y="3932372"/>
            <a:ext cx="442676" cy="76104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A66B46D-85DD-5D37-DD23-D2F9C9ACD717}"/>
              </a:ext>
            </a:extLst>
          </p:cNvPr>
          <p:cNvCxnSpPr>
            <a:cxnSpLocks/>
            <a:stCxn id="6" idx="3"/>
            <a:endCxn id="14" idx="2"/>
          </p:cNvCxnSpPr>
          <p:nvPr/>
        </p:nvCxnSpPr>
        <p:spPr>
          <a:xfrm>
            <a:off x="2000643" y="4693418"/>
            <a:ext cx="5915778" cy="507550"/>
          </a:xfrm>
          <a:prstGeom prst="bentConnector4">
            <a:avLst>
              <a:gd name="adj1" fmla="val 3768"/>
              <a:gd name="adj2" fmla="val 14504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3EDD4E50-52BE-0F3F-AC5C-68286EDC56BF}"/>
              </a:ext>
            </a:extLst>
          </p:cNvPr>
          <p:cNvCxnSpPr>
            <a:cxnSpLocks/>
            <a:endCxn id="13" idx="0"/>
          </p:cNvCxnSpPr>
          <p:nvPr/>
        </p:nvCxnSpPr>
        <p:spPr>
          <a:xfrm>
            <a:off x="5086659" y="4070561"/>
            <a:ext cx="752375" cy="524323"/>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1AEC469C-F529-3183-BB06-D3F7BFEC6EDB}"/>
              </a:ext>
            </a:extLst>
          </p:cNvPr>
          <p:cNvCxnSpPr>
            <a:cxnSpLocks/>
            <a:endCxn id="14" idx="0"/>
          </p:cNvCxnSpPr>
          <p:nvPr/>
        </p:nvCxnSpPr>
        <p:spPr>
          <a:xfrm>
            <a:off x="5793836" y="4070561"/>
            <a:ext cx="2122585" cy="524322"/>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8052DD1-BFA8-0594-F216-9A8BF86B794F}"/>
              </a:ext>
            </a:extLst>
          </p:cNvPr>
          <p:cNvCxnSpPr>
            <a:cxnSpLocks/>
            <a:endCxn id="16" idx="4"/>
          </p:cNvCxnSpPr>
          <p:nvPr/>
        </p:nvCxnSpPr>
        <p:spPr>
          <a:xfrm rot="16200000" flipV="1">
            <a:off x="7389336" y="3713243"/>
            <a:ext cx="1037453" cy="720302"/>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49E19B-2C05-5FBF-65D6-5663899BE3EA}"/>
              </a:ext>
            </a:extLst>
          </p:cNvPr>
          <p:cNvSpPr txBox="1"/>
          <p:nvPr/>
        </p:nvSpPr>
        <p:spPr>
          <a:xfrm>
            <a:off x="728677" y="4403224"/>
            <a:ext cx="1424876" cy="646331"/>
          </a:xfrm>
          <a:prstGeom prst="rect">
            <a:avLst/>
          </a:prstGeom>
          <a:noFill/>
        </p:spPr>
        <p:txBody>
          <a:bodyPr wrap="square">
            <a:spAutoFit/>
          </a:bodyPr>
          <a:lstStyle/>
          <a:p>
            <a:pPr algn="ctr"/>
            <a:r>
              <a:rPr lang="en-CH" dirty="0"/>
              <a:t>Observation </a:t>
            </a:r>
          </a:p>
          <a:p>
            <a:pPr algn="ctr"/>
            <a:r>
              <a:rPr lang="en-CH" dirty="0"/>
              <a:t>Vector</a:t>
            </a:r>
          </a:p>
        </p:txBody>
      </p:sp>
      <p:cxnSp>
        <p:nvCxnSpPr>
          <p:cNvPr id="47" name="Elbow Connector 46">
            <a:extLst>
              <a:ext uri="{FF2B5EF4-FFF2-40B4-BE49-F238E27FC236}">
                <a16:creationId xmlns:a16="http://schemas.microsoft.com/office/drawing/2014/main" id="{650D62B6-5C08-81DA-8F88-9408BF0E3224}"/>
              </a:ext>
            </a:extLst>
          </p:cNvPr>
          <p:cNvCxnSpPr>
            <a:cxnSpLocks/>
            <a:stCxn id="13" idx="3"/>
          </p:cNvCxnSpPr>
          <p:nvPr/>
        </p:nvCxnSpPr>
        <p:spPr>
          <a:xfrm>
            <a:off x="6363689" y="4897927"/>
            <a:ext cx="958523" cy="2792"/>
          </a:xfrm>
          <a:prstGeom prst="bentConnector3">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6874DC0F-17C4-A83C-92BA-120CEC6F4066}"/>
              </a:ext>
            </a:extLst>
          </p:cNvPr>
          <p:cNvCxnSpPr>
            <a:cxnSpLocks/>
            <a:endCxn id="6" idx="1"/>
          </p:cNvCxnSpPr>
          <p:nvPr/>
        </p:nvCxnSpPr>
        <p:spPr>
          <a:xfrm flipV="1">
            <a:off x="176552" y="4693418"/>
            <a:ext cx="694163" cy="279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E507305-E185-A5F9-8A6C-DF786499D414}"/>
              </a:ext>
            </a:extLst>
          </p:cNvPr>
          <p:cNvSpPr txBox="1"/>
          <p:nvPr/>
        </p:nvSpPr>
        <p:spPr>
          <a:xfrm>
            <a:off x="-314124" y="4144600"/>
            <a:ext cx="1424876" cy="861774"/>
          </a:xfrm>
          <a:prstGeom prst="rect">
            <a:avLst/>
          </a:prstGeom>
          <a:noFill/>
        </p:spPr>
        <p:txBody>
          <a:bodyPr wrap="square">
            <a:spAutoFit/>
          </a:bodyPr>
          <a:lstStyle/>
          <a:p>
            <a:pPr algn="ctr"/>
            <a:r>
              <a:rPr lang="en-CH" sz="1600" dirty="0"/>
              <a:t>Storage</a:t>
            </a:r>
          </a:p>
          <a:p>
            <a:pPr algn="ctr"/>
            <a:r>
              <a:rPr lang="en-CH" sz="1600" dirty="0"/>
              <a:t>Request</a:t>
            </a:r>
          </a:p>
          <a:p>
            <a:pPr algn="ctr"/>
            <a:r>
              <a:rPr lang="en-CH" sz="1600" dirty="0"/>
              <a:t>(from OS)</a:t>
            </a:r>
          </a:p>
        </p:txBody>
      </p:sp>
      <p:sp>
        <p:nvSpPr>
          <p:cNvPr id="62" name="TextBox 61">
            <a:extLst>
              <a:ext uri="{FF2B5EF4-FFF2-40B4-BE49-F238E27FC236}">
                <a16:creationId xmlns:a16="http://schemas.microsoft.com/office/drawing/2014/main" id="{30C44A6B-317F-B3A4-3EAF-E8A57C1C4F3A}"/>
              </a:ext>
            </a:extLst>
          </p:cNvPr>
          <p:cNvSpPr txBox="1"/>
          <p:nvPr/>
        </p:nvSpPr>
        <p:spPr>
          <a:xfrm>
            <a:off x="1173864" y="3827600"/>
            <a:ext cx="1424876" cy="338554"/>
          </a:xfrm>
          <a:prstGeom prst="rect">
            <a:avLst/>
          </a:prstGeom>
          <a:noFill/>
        </p:spPr>
        <p:txBody>
          <a:bodyPr wrap="square">
            <a:spAutoFit/>
          </a:bodyPr>
          <a:lstStyle/>
          <a:p>
            <a:pPr algn="ctr"/>
            <a:r>
              <a:rPr lang="en-CH" sz="1600" b="1" dirty="0"/>
              <a:t>State</a:t>
            </a:r>
          </a:p>
        </p:txBody>
      </p:sp>
      <p:sp>
        <p:nvSpPr>
          <p:cNvPr id="64" name="TextBox 63">
            <a:extLst>
              <a:ext uri="{FF2B5EF4-FFF2-40B4-BE49-F238E27FC236}">
                <a16:creationId xmlns:a16="http://schemas.microsoft.com/office/drawing/2014/main" id="{02E5EC77-862F-6037-F8D1-4B5817B6F75D}"/>
              </a:ext>
            </a:extLst>
          </p:cNvPr>
          <p:cNvSpPr txBox="1"/>
          <p:nvPr/>
        </p:nvSpPr>
        <p:spPr>
          <a:xfrm>
            <a:off x="1110752" y="5147595"/>
            <a:ext cx="1424876" cy="338554"/>
          </a:xfrm>
          <a:prstGeom prst="rect">
            <a:avLst/>
          </a:prstGeom>
          <a:noFill/>
        </p:spPr>
        <p:txBody>
          <a:bodyPr wrap="square">
            <a:spAutoFit/>
          </a:bodyPr>
          <a:lstStyle/>
          <a:p>
            <a:pPr algn="ctr"/>
            <a:r>
              <a:rPr lang="en-CH" sz="1600" b="1" dirty="0"/>
              <a:t>State</a:t>
            </a:r>
          </a:p>
        </p:txBody>
      </p:sp>
      <p:sp>
        <p:nvSpPr>
          <p:cNvPr id="65" name="TextBox 64">
            <a:extLst>
              <a:ext uri="{FF2B5EF4-FFF2-40B4-BE49-F238E27FC236}">
                <a16:creationId xmlns:a16="http://schemas.microsoft.com/office/drawing/2014/main" id="{F161A1A5-A9B6-8838-F861-F9F8A380DCF2}"/>
              </a:ext>
            </a:extLst>
          </p:cNvPr>
          <p:cNvSpPr txBox="1"/>
          <p:nvPr/>
        </p:nvSpPr>
        <p:spPr>
          <a:xfrm>
            <a:off x="4745935" y="3766711"/>
            <a:ext cx="1424876" cy="338554"/>
          </a:xfrm>
          <a:prstGeom prst="rect">
            <a:avLst/>
          </a:prstGeom>
          <a:noFill/>
        </p:spPr>
        <p:txBody>
          <a:bodyPr wrap="square">
            <a:spAutoFit/>
          </a:bodyPr>
          <a:lstStyle/>
          <a:p>
            <a:pPr algn="ctr"/>
            <a:r>
              <a:rPr lang="en-CH" sz="1600" b="1" dirty="0">
                <a:solidFill>
                  <a:schemeClr val="tx1">
                    <a:alpha val="15000"/>
                  </a:schemeClr>
                </a:solidFill>
              </a:rPr>
              <a:t>Action</a:t>
            </a:r>
          </a:p>
        </p:txBody>
      </p:sp>
      <p:sp>
        <p:nvSpPr>
          <p:cNvPr id="66" name="TextBox 65">
            <a:extLst>
              <a:ext uri="{FF2B5EF4-FFF2-40B4-BE49-F238E27FC236}">
                <a16:creationId xmlns:a16="http://schemas.microsoft.com/office/drawing/2014/main" id="{0F254C6F-DDB4-C22F-0F40-3933226A1E26}"/>
              </a:ext>
            </a:extLst>
          </p:cNvPr>
          <p:cNvSpPr txBox="1"/>
          <p:nvPr/>
        </p:nvSpPr>
        <p:spPr>
          <a:xfrm>
            <a:off x="6100956" y="4553474"/>
            <a:ext cx="1424876" cy="338554"/>
          </a:xfrm>
          <a:prstGeom prst="rect">
            <a:avLst/>
          </a:prstGeom>
          <a:noFill/>
        </p:spPr>
        <p:txBody>
          <a:bodyPr wrap="square">
            <a:spAutoFit/>
          </a:bodyPr>
          <a:lstStyle/>
          <a:p>
            <a:pPr algn="ctr"/>
            <a:r>
              <a:rPr lang="en-CH" sz="1600" b="1" dirty="0">
                <a:solidFill>
                  <a:schemeClr val="tx1">
                    <a:alpha val="15000"/>
                  </a:schemeClr>
                </a:solidFill>
              </a:rPr>
              <a:t>Reward</a:t>
            </a:r>
          </a:p>
        </p:txBody>
      </p:sp>
      <p:sp>
        <p:nvSpPr>
          <p:cNvPr id="67" name="TextBox 66">
            <a:extLst>
              <a:ext uri="{FF2B5EF4-FFF2-40B4-BE49-F238E27FC236}">
                <a16:creationId xmlns:a16="http://schemas.microsoft.com/office/drawing/2014/main" id="{FBE3B5FD-1F55-DDD2-7DC2-43DA944514E2}"/>
              </a:ext>
            </a:extLst>
          </p:cNvPr>
          <p:cNvSpPr txBox="1"/>
          <p:nvPr/>
        </p:nvSpPr>
        <p:spPr>
          <a:xfrm>
            <a:off x="7420548" y="2874734"/>
            <a:ext cx="1424876" cy="707886"/>
          </a:xfrm>
          <a:prstGeom prst="rect">
            <a:avLst/>
          </a:prstGeom>
          <a:noFill/>
        </p:spPr>
        <p:txBody>
          <a:bodyPr wrap="square">
            <a:spAutoFit/>
          </a:bodyPr>
          <a:lstStyle/>
          <a:p>
            <a:pPr algn="ctr"/>
            <a:r>
              <a:rPr lang="en-CH" sz="2000" b="1" i="1" dirty="0">
                <a:solidFill>
                  <a:schemeClr val="accent1"/>
                </a:solidFill>
              </a:rPr>
              <a:t>RL Decision Thread</a:t>
            </a:r>
          </a:p>
        </p:txBody>
      </p:sp>
      <p:cxnSp>
        <p:nvCxnSpPr>
          <p:cNvPr id="68" name="Elbow Connector 67">
            <a:extLst>
              <a:ext uri="{FF2B5EF4-FFF2-40B4-BE49-F238E27FC236}">
                <a16:creationId xmlns:a16="http://schemas.microsoft.com/office/drawing/2014/main" id="{DEE94EA8-ED3C-A39A-213D-3A8479523706}"/>
              </a:ext>
            </a:extLst>
          </p:cNvPr>
          <p:cNvCxnSpPr>
            <a:cxnSpLocks/>
            <a:endCxn id="12" idx="1"/>
          </p:cNvCxnSpPr>
          <p:nvPr/>
        </p:nvCxnSpPr>
        <p:spPr>
          <a:xfrm>
            <a:off x="3526526" y="3972684"/>
            <a:ext cx="485765" cy="1"/>
          </a:xfrm>
          <a:prstGeom prst="bentConnector3">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0043EA-D627-14A7-913D-9A45565F4614}"/>
              </a:ext>
            </a:extLst>
          </p:cNvPr>
          <p:cNvSpPr txBox="1"/>
          <p:nvPr/>
        </p:nvSpPr>
        <p:spPr>
          <a:xfrm>
            <a:off x="3771036" y="4225899"/>
            <a:ext cx="1424876" cy="338554"/>
          </a:xfrm>
          <a:prstGeom prst="rect">
            <a:avLst/>
          </a:prstGeom>
          <a:noFill/>
        </p:spPr>
        <p:txBody>
          <a:bodyPr wrap="square">
            <a:spAutoFit/>
          </a:bodyPr>
          <a:lstStyle/>
          <a:p>
            <a:pPr algn="ctr"/>
            <a:r>
              <a:rPr lang="en-CH" sz="1600" b="1" dirty="0">
                <a:solidFill>
                  <a:schemeClr val="tx1">
                    <a:alpha val="15000"/>
                  </a:schemeClr>
                </a:solidFill>
              </a:rPr>
              <a:t>Sibyl Policy</a:t>
            </a:r>
          </a:p>
        </p:txBody>
      </p:sp>
      <p:pic>
        <p:nvPicPr>
          <p:cNvPr id="106" name="Picture 105">
            <a:extLst>
              <a:ext uri="{FF2B5EF4-FFF2-40B4-BE49-F238E27FC236}">
                <a16:creationId xmlns:a16="http://schemas.microsoft.com/office/drawing/2014/main" id="{49F0D64E-FC49-29EA-F46C-D4832F25FF85}"/>
              </a:ext>
            </a:extLst>
          </p:cNvPr>
          <p:cNvPicPr>
            <a:picLocks noChangeAspect="1"/>
          </p:cNvPicPr>
          <p:nvPr/>
        </p:nvPicPr>
        <p:blipFill rotWithShape="1">
          <a:blip r:embed="rId3">
            <a:alphaModFix amt="15000"/>
          </a:blip>
          <a:srcRect l="38572" t="30978" r="47203" b="51531"/>
          <a:stretch/>
        </p:blipFill>
        <p:spPr>
          <a:xfrm>
            <a:off x="2605339" y="3281926"/>
            <a:ext cx="950578" cy="1013037"/>
          </a:xfrm>
          <a:prstGeom prst="rect">
            <a:avLst/>
          </a:prstGeom>
        </p:spPr>
      </p:pic>
      <p:cxnSp>
        <p:nvCxnSpPr>
          <p:cNvPr id="71" name="Elbow Connector 70">
            <a:extLst>
              <a:ext uri="{FF2B5EF4-FFF2-40B4-BE49-F238E27FC236}">
                <a16:creationId xmlns:a16="http://schemas.microsoft.com/office/drawing/2014/main" id="{C0C6CBB8-5528-07CF-FDCF-46899310C743}"/>
              </a:ext>
            </a:extLst>
          </p:cNvPr>
          <p:cNvCxnSpPr>
            <a:cxnSpLocks/>
          </p:cNvCxnSpPr>
          <p:nvPr/>
        </p:nvCxnSpPr>
        <p:spPr>
          <a:xfrm rot="16200000" flipV="1">
            <a:off x="5642193" y="2061178"/>
            <a:ext cx="937223" cy="1165336"/>
          </a:xfrm>
          <a:prstGeom prst="bentConnector2">
            <a:avLst/>
          </a:prstGeom>
          <a:ln w="28575">
            <a:solidFill>
              <a:schemeClr val="tx1">
                <a:alpha val="12329"/>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6FD9528A-2C3C-8110-EA53-D553219ECA72}"/>
              </a:ext>
            </a:extLst>
          </p:cNvPr>
          <p:cNvSpPr/>
          <p:nvPr/>
        </p:nvSpPr>
        <p:spPr>
          <a:xfrm>
            <a:off x="811727" y="1555149"/>
            <a:ext cx="8130867" cy="1319585"/>
          </a:xfrm>
          <a:prstGeom prst="roundRect">
            <a:avLst/>
          </a:prstGeom>
          <a:solidFill>
            <a:srgbClr val="D0D0E3">
              <a:alpha val="15000"/>
            </a:srgb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cxnSp>
        <p:nvCxnSpPr>
          <p:cNvPr id="74" name="Elbow Connector 73">
            <a:extLst>
              <a:ext uri="{FF2B5EF4-FFF2-40B4-BE49-F238E27FC236}">
                <a16:creationId xmlns:a16="http://schemas.microsoft.com/office/drawing/2014/main" id="{E9841BF0-E620-A526-8B07-47266BCDF4DC}"/>
              </a:ext>
            </a:extLst>
          </p:cNvPr>
          <p:cNvCxnSpPr>
            <a:cxnSpLocks/>
            <a:stCxn id="81" idx="1"/>
          </p:cNvCxnSpPr>
          <p:nvPr/>
        </p:nvCxnSpPr>
        <p:spPr>
          <a:xfrm rot="10800000" flipV="1">
            <a:off x="3602886" y="2175234"/>
            <a:ext cx="571483" cy="0"/>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498C280-FB20-FEDE-46DE-7B6936E37E6A}"/>
              </a:ext>
            </a:extLst>
          </p:cNvPr>
          <p:cNvSpPr txBox="1"/>
          <p:nvPr/>
        </p:nvSpPr>
        <p:spPr>
          <a:xfrm>
            <a:off x="1665230" y="1749368"/>
            <a:ext cx="1184222" cy="489878"/>
          </a:xfrm>
          <a:prstGeom prst="rect">
            <a:avLst/>
          </a:prstGeom>
          <a:noFill/>
          <a:ln>
            <a:noFill/>
          </a:ln>
        </p:spPr>
        <p:txBody>
          <a:bodyPr wrap="square">
            <a:spAutoFit/>
          </a:bodyPr>
          <a:lstStyle/>
          <a:p>
            <a:pPr>
              <a:lnSpc>
                <a:spcPts val="1460"/>
              </a:lnSpc>
            </a:pPr>
            <a:r>
              <a:rPr lang="en-CH" dirty="0">
                <a:solidFill>
                  <a:schemeClr val="tx1">
                    <a:alpha val="15000"/>
                  </a:schemeClr>
                </a:solidFill>
              </a:rPr>
              <a:t>Training </a:t>
            </a:r>
          </a:p>
          <a:p>
            <a:pPr>
              <a:lnSpc>
                <a:spcPts val="1460"/>
              </a:lnSpc>
            </a:pPr>
            <a:r>
              <a:rPr lang="en-CH" dirty="0">
                <a:solidFill>
                  <a:schemeClr val="tx1">
                    <a:alpha val="15000"/>
                  </a:schemeClr>
                </a:solidFill>
              </a:rPr>
              <a:t>Network</a:t>
            </a:r>
          </a:p>
        </p:txBody>
      </p:sp>
      <p:sp>
        <p:nvSpPr>
          <p:cNvPr id="78" name="TextBox 77">
            <a:extLst>
              <a:ext uri="{FF2B5EF4-FFF2-40B4-BE49-F238E27FC236}">
                <a16:creationId xmlns:a16="http://schemas.microsoft.com/office/drawing/2014/main" id="{03C62614-97E5-49B9-36DA-ED3B016BC291}"/>
              </a:ext>
            </a:extLst>
          </p:cNvPr>
          <p:cNvSpPr txBox="1"/>
          <p:nvPr/>
        </p:nvSpPr>
        <p:spPr>
          <a:xfrm>
            <a:off x="7420548" y="1561838"/>
            <a:ext cx="1424876" cy="707886"/>
          </a:xfrm>
          <a:prstGeom prst="rect">
            <a:avLst/>
          </a:prstGeom>
          <a:noFill/>
        </p:spPr>
        <p:txBody>
          <a:bodyPr wrap="square">
            <a:spAutoFit/>
          </a:bodyPr>
          <a:lstStyle/>
          <a:p>
            <a:pPr algn="ctr"/>
            <a:r>
              <a:rPr lang="en-CH" sz="2000" b="1" i="1" dirty="0">
                <a:solidFill>
                  <a:schemeClr val="accent1">
                    <a:alpha val="15000"/>
                  </a:schemeClr>
                </a:solidFill>
              </a:rPr>
              <a:t>RL Training Thread</a:t>
            </a:r>
          </a:p>
        </p:txBody>
      </p:sp>
      <p:sp>
        <p:nvSpPr>
          <p:cNvPr id="79" name="TextBox 78">
            <a:extLst>
              <a:ext uri="{FF2B5EF4-FFF2-40B4-BE49-F238E27FC236}">
                <a16:creationId xmlns:a16="http://schemas.microsoft.com/office/drawing/2014/main" id="{F47C3563-D936-44CB-E665-A2CC726F648E}"/>
              </a:ext>
            </a:extLst>
          </p:cNvPr>
          <p:cNvSpPr txBox="1"/>
          <p:nvPr/>
        </p:nvSpPr>
        <p:spPr>
          <a:xfrm>
            <a:off x="5458373" y="1854385"/>
            <a:ext cx="1424876" cy="338554"/>
          </a:xfrm>
          <a:prstGeom prst="rect">
            <a:avLst/>
          </a:prstGeom>
          <a:noFill/>
        </p:spPr>
        <p:txBody>
          <a:bodyPr wrap="square">
            <a:spAutoFit/>
          </a:bodyPr>
          <a:lstStyle/>
          <a:p>
            <a:pPr algn="ctr"/>
            <a:r>
              <a:rPr lang="en-CH" sz="1600" i="1" dirty="0">
                <a:solidFill>
                  <a:schemeClr val="tx1">
                    <a:alpha val="15000"/>
                  </a:schemeClr>
                </a:solidFill>
              </a:rPr>
              <a:t>Batch</a:t>
            </a:r>
          </a:p>
        </p:txBody>
      </p:sp>
      <p:pic>
        <p:nvPicPr>
          <p:cNvPr id="80" name="Picture 79">
            <a:extLst>
              <a:ext uri="{FF2B5EF4-FFF2-40B4-BE49-F238E27FC236}">
                <a16:creationId xmlns:a16="http://schemas.microsoft.com/office/drawing/2014/main" id="{9A7F4C87-FAD1-FD18-8300-EDC41525EC16}"/>
              </a:ext>
            </a:extLst>
          </p:cNvPr>
          <p:cNvPicPr>
            <a:picLocks noChangeAspect="1"/>
          </p:cNvPicPr>
          <p:nvPr/>
        </p:nvPicPr>
        <p:blipFill rotWithShape="1">
          <a:blip r:embed="rId3">
            <a:alphaModFix amt="15000"/>
          </a:blip>
          <a:srcRect l="38572" t="30978" r="47203" b="51531"/>
          <a:stretch/>
        </p:blipFill>
        <p:spPr>
          <a:xfrm>
            <a:off x="2673323" y="1668715"/>
            <a:ext cx="950578" cy="1013037"/>
          </a:xfrm>
          <a:prstGeom prst="rect">
            <a:avLst/>
          </a:prstGeom>
        </p:spPr>
      </p:pic>
      <p:sp>
        <p:nvSpPr>
          <p:cNvPr id="81" name="Rounded Rectangle 80">
            <a:extLst>
              <a:ext uri="{FF2B5EF4-FFF2-40B4-BE49-F238E27FC236}">
                <a16:creationId xmlns:a16="http://schemas.microsoft.com/office/drawing/2014/main" id="{A44BD47A-C716-083D-5BE0-B8859BAE52F9}"/>
              </a:ext>
            </a:extLst>
          </p:cNvPr>
          <p:cNvSpPr/>
          <p:nvPr/>
        </p:nvSpPr>
        <p:spPr>
          <a:xfrm>
            <a:off x="4174368" y="1875170"/>
            <a:ext cx="1353766" cy="538251"/>
          </a:xfrm>
          <a:prstGeom prst="roundRect">
            <a:avLst/>
          </a:prstGeom>
          <a:solidFill>
            <a:schemeClr val="bg2">
              <a:lumMod val="9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alpha val="15000"/>
                  </a:schemeClr>
                </a:solidFill>
              </a:rPr>
              <a:t>Training Dataset</a:t>
            </a:r>
          </a:p>
        </p:txBody>
      </p:sp>
      <p:cxnSp>
        <p:nvCxnSpPr>
          <p:cNvPr id="82" name="Elbow Connector 81">
            <a:extLst>
              <a:ext uri="{FF2B5EF4-FFF2-40B4-BE49-F238E27FC236}">
                <a16:creationId xmlns:a16="http://schemas.microsoft.com/office/drawing/2014/main" id="{E46E9FC9-C7E4-FE6F-CEF8-64851E2ED417}"/>
              </a:ext>
            </a:extLst>
          </p:cNvPr>
          <p:cNvCxnSpPr>
            <a:cxnSpLocks/>
          </p:cNvCxnSpPr>
          <p:nvPr/>
        </p:nvCxnSpPr>
        <p:spPr>
          <a:xfrm rot="5400000">
            <a:off x="2774568" y="2976228"/>
            <a:ext cx="788043" cy="0"/>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E20B89F-4675-A9AE-604A-9AF4A996F981}"/>
              </a:ext>
            </a:extLst>
          </p:cNvPr>
          <p:cNvSpPr txBox="1"/>
          <p:nvPr/>
        </p:nvSpPr>
        <p:spPr>
          <a:xfrm>
            <a:off x="946529" y="2314394"/>
            <a:ext cx="1777800" cy="584775"/>
          </a:xfrm>
          <a:prstGeom prst="rect">
            <a:avLst/>
          </a:prstGeom>
          <a:noFill/>
        </p:spPr>
        <p:txBody>
          <a:bodyPr wrap="square">
            <a:spAutoFit/>
          </a:bodyPr>
          <a:lstStyle/>
          <a:p>
            <a:pPr algn="ctr"/>
            <a:r>
              <a:rPr lang="en-CH" sz="1600" i="1" dirty="0">
                <a:solidFill>
                  <a:schemeClr val="tx1">
                    <a:alpha val="15000"/>
                  </a:schemeClr>
                </a:solidFill>
              </a:rPr>
              <a:t>Periodic  Policy</a:t>
            </a:r>
          </a:p>
          <a:p>
            <a:pPr algn="ctr"/>
            <a:r>
              <a:rPr lang="en-CH" sz="1600" i="1" dirty="0">
                <a:solidFill>
                  <a:schemeClr val="tx1">
                    <a:alpha val="15000"/>
                  </a:schemeClr>
                </a:solidFill>
              </a:rPr>
              <a:t>Weight Update</a:t>
            </a:r>
          </a:p>
        </p:txBody>
      </p:sp>
      <p:sp>
        <p:nvSpPr>
          <p:cNvPr id="41" name="Slide Number Placeholder 5">
            <a:extLst>
              <a:ext uri="{FF2B5EF4-FFF2-40B4-BE49-F238E27FC236}">
                <a16:creationId xmlns:a16="http://schemas.microsoft.com/office/drawing/2014/main" id="{8B156DCC-8DAC-4434-43CA-BB6A4884A207}"/>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28</a:t>
            </a:fld>
            <a:endParaRPr lang="en-CH"/>
          </a:p>
        </p:txBody>
      </p:sp>
    </p:spTree>
    <p:extLst>
      <p:ext uri="{BB962C8B-B14F-4D97-AF65-F5344CB8AC3E}">
        <p14:creationId xmlns:p14="http://schemas.microsoft.com/office/powerpoint/2010/main" val="1806225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2EB44F9-51AE-39B7-8DE9-A73ADD2315ED}"/>
              </a:ext>
            </a:extLst>
          </p:cNvPr>
          <p:cNvSpPr/>
          <p:nvPr/>
        </p:nvSpPr>
        <p:spPr>
          <a:xfrm>
            <a:off x="811727" y="2920042"/>
            <a:ext cx="8155721" cy="2592375"/>
          </a:xfrm>
          <a:prstGeom prst="roundRect">
            <a:avLst/>
          </a:prstGeom>
          <a:solidFill>
            <a:srgbClr val="EDF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4" name="Title 3">
            <a:extLst>
              <a:ext uri="{FF2B5EF4-FFF2-40B4-BE49-F238E27FC236}">
                <a16:creationId xmlns:a16="http://schemas.microsoft.com/office/drawing/2014/main" id="{1F317348-C403-CF11-8BC6-8BDDB9BCF3DD}"/>
              </a:ext>
            </a:extLst>
          </p:cNvPr>
          <p:cNvSpPr>
            <a:spLocks noGrp="1"/>
          </p:cNvSpPr>
          <p:nvPr>
            <p:ph type="title"/>
          </p:nvPr>
        </p:nvSpPr>
        <p:spPr/>
        <p:txBody>
          <a:bodyPr/>
          <a:lstStyle/>
          <a:p>
            <a:r>
              <a:rPr lang="en-CH" dirty="0"/>
              <a:t>RL Decision Thread</a:t>
            </a:r>
          </a:p>
        </p:txBody>
      </p:sp>
      <p:sp>
        <p:nvSpPr>
          <p:cNvPr id="6" name="Rounded Rectangle 5">
            <a:extLst>
              <a:ext uri="{FF2B5EF4-FFF2-40B4-BE49-F238E27FC236}">
                <a16:creationId xmlns:a16="http://schemas.microsoft.com/office/drawing/2014/main" id="{99283521-417F-FB36-4A09-DC07D1EC7138}"/>
              </a:ext>
            </a:extLst>
          </p:cNvPr>
          <p:cNvSpPr/>
          <p:nvPr/>
        </p:nvSpPr>
        <p:spPr>
          <a:xfrm>
            <a:off x="870715" y="4296178"/>
            <a:ext cx="1129928" cy="794479"/>
          </a:xfrm>
          <a:prstGeom prst="roundRect">
            <a:avLst/>
          </a:prstGeom>
          <a:solidFill>
            <a:srgbClr val="D0E4FF">
              <a:alpha val="15000"/>
            </a:srgb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alpha val="15000"/>
                </a:schemeClr>
              </a:solidFill>
            </a:endParaRPr>
          </a:p>
        </p:txBody>
      </p:sp>
      <p:sp>
        <p:nvSpPr>
          <p:cNvPr id="7" name="Rounded Rectangle 6">
            <a:extLst>
              <a:ext uri="{FF2B5EF4-FFF2-40B4-BE49-F238E27FC236}">
                <a16:creationId xmlns:a16="http://schemas.microsoft.com/office/drawing/2014/main" id="{2951E36A-0BC2-9934-38AE-C19ABCBB4DAF}"/>
              </a:ext>
            </a:extLst>
          </p:cNvPr>
          <p:cNvSpPr/>
          <p:nvPr/>
        </p:nvSpPr>
        <p:spPr>
          <a:xfrm>
            <a:off x="2443319" y="3269859"/>
            <a:ext cx="2650761" cy="1325026"/>
          </a:xfrm>
          <a:prstGeom prst="round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10" name="TextBox 9">
            <a:extLst>
              <a:ext uri="{FF2B5EF4-FFF2-40B4-BE49-F238E27FC236}">
                <a16:creationId xmlns:a16="http://schemas.microsoft.com/office/drawing/2014/main" id="{1579F42E-0783-0CC0-3DE4-088A6CF3175B}"/>
              </a:ext>
            </a:extLst>
          </p:cNvPr>
          <p:cNvSpPr txBox="1"/>
          <p:nvPr/>
        </p:nvSpPr>
        <p:spPr>
          <a:xfrm>
            <a:off x="2635694" y="4178692"/>
            <a:ext cx="1184222" cy="489878"/>
          </a:xfrm>
          <a:prstGeom prst="rect">
            <a:avLst/>
          </a:prstGeom>
          <a:noFill/>
          <a:ln>
            <a:noFill/>
          </a:ln>
        </p:spPr>
        <p:txBody>
          <a:bodyPr wrap="square">
            <a:spAutoFit/>
          </a:bodyPr>
          <a:lstStyle/>
          <a:p>
            <a:pPr>
              <a:lnSpc>
                <a:spcPts val="1460"/>
              </a:lnSpc>
            </a:pPr>
            <a:r>
              <a:rPr lang="en-CH" dirty="0"/>
              <a:t>Inference </a:t>
            </a:r>
          </a:p>
          <a:p>
            <a:pPr>
              <a:lnSpc>
                <a:spcPts val="1460"/>
              </a:lnSpc>
            </a:pPr>
            <a:r>
              <a:rPr lang="en-CH" dirty="0"/>
              <a:t>Network</a:t>
            </a:r>
          </a:p>
        </p:txBody>
      </p:sp>
      <p:sp>
        <p:nvSpPr>
          <p:cNvPr id="12" name="Rounded Rectangle 11">
            <a:extLst>
              <a:ext uri="{FF2B5EF4-FFF2-40B4-BE49-F238E27FC236}">
                <a16:creationId xmlns:a16="http://schemas.microsoft.com/office/drawing/2014/main" id="{A26A6F7B-1E99-4099-00D9-4B1F3D5F900A}"/>
              </a:ext>
            </a:extLst>
          </p:cNvPr>
          <p:cNvSpPr/>
          <p:nvPr/>
        </p:nvSpPr>
        <p:spPr>
          <a:xfrm>
            <a:off x="4012291" y="3736697"/>
            <a:ext cx="759500" cy="471975"/>
          </a:xfrm>
          <a:prstGeom prst="roundRect">
            <a:avLst/>
          </a:prstGeom>
          <a:solidFill>
            <a:srgbClr val="99D6C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Max</a:t>
            </a:r>
          </a:p>
        </p:txBody>
      </p:sp>
      <p:sp>
        <p:nvSpPr>
          <p:cNvPr id="13" name="Rounded Rectangle 12">
            <a:extLst>
              <a:ext uri="{FF2B5EF4-FFF2-40B4-BE49-F238E27FC236}">
                <a16:creationId xmlns:a16="http://schemas.microsoft.com/office/drawing/2014/main" id="{B81644D6-8A04-952C-1B70-F3BDFFF2671F}"/>
              </a:ext>
            </a:extLst>
          </p:cNvPr>
          <p:cNvSpPr/>
          <p:nvPr/>
        </p:nvSpPr>
        <p:spPr>
          <a:xfrm>
            <a:off x="5314378" y="4594884"/>
            <a:ext cx="1049311" cy="606085"/>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HSS</a:t>
            </a:r>
          </a:p>
        </p:txBody>
      </p:sp>
      <p:sp>
        <p:nvSpPr>
          <p:cNvPr id="14" name="Rounded Rectangle 13">
            <a:extLst>
              <a:ext uri="{FF2B5EF4-FFF2-40B4-BE49-F238E27FC236}">
                <a16:creationId xmlns:a16="http://schemas.microsoft.com/office/drawing/2014/main" id="{5F35D7B4-6836-8900-8BDC-7FAB01481E57}"/>
              </a:ext>
            </a:extLst>
          </p:cNvPr>
          <p:cNvSpPr/>
          <p:nvPr/>
        </p:nvSpPr>
        <p:spPr>
          <a:xfrm>
            <a:off x="7308070" y="4594883"/>
            <a:ext cx="1216701" cy="606085"/>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alpha val="15000"/>
                </a:schemeClr>
              </a:solidFill>
            </a:endParaRPr>
          </a:p>
        </p:txBody>
      </p:sp>
      <p:sp>
        <p:nvSpPr>
          <p:cNvPr id="15" name="TextBox 14">
            <a:extLst>
              <a:ext uri="{FF2B5EF4-FFF2-40B4-BE49-F238E27FC236}">
                <a16:creationId xmlns:a16="http://schemas.microsoft.com/office/drawing/2014/main" id="{59C66BE2-EB3E-7FBF-5480-E1891A043F8B}"/>
              </a:ext>
            </a:extLst>
          </p:cNvPr>
          <p:cNvSpPr txBox="1"/>
          <p:nvPr/>
        </p:nvSpPr>
        <p:spPr>
          <a:xfrm>
            <a:off x="7203982" y="4668570"/>
            <a:ext cx="1424876" cy="489878"/>
          </a:xfrm>
          <a:prstGeom prst="rect">
            <a:avLst/>
          </a:prstGeom>
          <a:noFill/>
        </p:spPr>
        <p:txBody>
          <a:bodyPr wrap="square">
            <a:spAutoFit/>
          </a:bodyPr>
          <a:lstStyle/>
          <a:p>
            <a:pPr algn="ctr">
              <a:lnSpc>
                <a:spcPts val="1460"/>
              </a:lnSpc>
            </a:pPr>
            <a:r>
              <a:rPr lang="en-CH" dirty="0">
                <a:solidFill>
                  <a:schemeClr val="tx1">
                    <a:alpha val="15000"/>
                  </a:schemeClr>
                </a:solidFill>
              </a:rPr>
              <a:t>Collect</a:t>
            </a:r>
          </a:p>
          <a:p>
            <a:pPr algn="ctr">
              <a:lnSpc>
                <a:spcPts val="1460"/>
              </a:lnSpc>
            </a:pPr>
            <a:r>
              <a:rPr lang="en-CH" dirty="0">
                <a:solidFill>
                  <a:schemeClr val="tx1">
                    <a:alpha val="15000"/>
                  </a:schemeClr>
                </a:solidFill>
              </a:rPr>
              <a:t>Experiences</a:t>
            </a:r>
          </a:p>
        </p:txBody>
      </p:sp>
      <p:sp>
        <p:nvSpPr>
          <p:cNvPr id="16" name="Magnetic Disk 15">
            <a:extLst>
              <a:ext uri="{FF2B5EF4-FFF2-40B4-BE49-F238E27FC236}">
                <a16:creationId xmlns:a16="http://schemas.microsoft.com/office/drawing/2014/main" id="{A281567B-20DC-698E-2C88-67256CB28C1D}"/>
              </a:ext>
            </a:extLst>
          </p:cNvPr>
          <p:cNvSpPr/>
          <p:nvPr/>
        </p:nvSpPr>
        <p:spPr>
          <a:xfrm>
            <a:off x="5839033" y="3112457"/>
            <a:ext cx="1708878" cy="884420"/>
          </a:xfrm>
          <a:prstGeom prst="flowChartMagneticDisk">
            <a:avLst/>
          </a:prstGeom>
          <a:solidFill>
            <a:srgbClr val="FFBCB1">
              <a:alpha val="15000"/>
            </a:srgb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7" name="TextBox 16">
            <a:extLst>
              <a:ext uri="{FF2B5EF4-FFF2-40B4-BE49-F238E27FC236}">
                <a16:creationId xmlns:a16="http://schemas.microsoft.com/office/drawing/2014/main" id="{017DF911-780C-3465-FF64-040451098DED}"/>
              </a:ext>
            </a:extLst>
          </p:cNvPr>
          <p:cNvSpPr txBox="1"/>
          <p:nvPr/>
        </p:nvSpPr>
        <p:spPr>
          <a:xfrm>
            <a:off x="5680129" y="3421262"/>
            <a:ext cx="2023673" cy="489878"/>
          </a:xfrm>
          <a:prstGeom prst="rect">
            <a:avLst/>
          </a:prstGeom>
          <a:noFill/>
        </p:spPr>
        <p:txBody>
          <a:bodyPr wrap="square">
            <a:spAutoFit/>
          </a:bodyPr>
          <a:lstStyle/>
          <a:p>
            <a:pPr algn="ctr">
              <a:lnSpc>
                <a:spcPts val="1460"/>
              </a:lnSpc>
            </a:pPr>
            <a:r>
              <a:rPr lang="en-CH" dirty="0">
                <a:solidFill>
                  <a:schemeClr val="tx1">
                    <a:alpha val="15000"/>
                  </a:schemeClr>
                </a:solidFill>
              </a:rPr>
              <a:t>Experience Buffer (in host DRAM)</a:t>
            </a:r>
          </a:p>
        </p:txBody>
      </p:sp>
      <p:cxnSp>
        <p:nvCxnSpPr>
          <p:cNvPr id="21" name="Elbow Connector 20">
            <a:extLst>
              <a:ext uri="{FF2B5EF4-FFF2-40B4-BE49-F238E27FC236}">
                <a16:creationId xmlns:a16="http://schemas.microsoft.com/office/drawing/2014/main" id="{4A1D85F8-4E1D-4BBE-E68C-A70D60BF4202}"/>
              </a:ext>
            </a:extLst>
          </p:cNvPr>
          <p:cNvCxnSpPr>
            <a:cxnSpLocks/>
            <a:stCxn id="6" idx="3"/>
            <a:endCxn id="7" idx="1"/>
          </p:cNvCxnSpPr>
          <p:nvPr/>
        </p:nvCxnSpPr>
        <p:spPr>
          <a:xfrm flipV="1">
            <a:off x="2000643" y="3932372"/>
            <a:ext cx="442676" cy="76104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A66B46D-85DD-5D37-DD23-D2F9C9ACD717}"/>
              </a:ext>
            </a:extLst>
          </p:cNvPr>
          <p:cNvCxnSpPr>
            <a:cxnSpLocks/>
            <a:stCxn id="6" idx="3"/>
            <a:endCxn id="14" idx="2"/>
          </p:cNvCxnSpPr>
          <p:nvPr/>
        </p:nvCxnSpPr>
        <p:spPr>
          <a:xfrm>
            <a:off x="2000643" y="4693418"/>
            <a:ext cx="5915778" cy="507550"/>
          </a:xfrm>
          <a:prstGeom prst="bentConnector4">
            <a:avLst>
              <a:gd name="adj1" fmla="val 3768"/>
              <a:gd name="adj2" fmla="val 14504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3EDD4E50-52BE-0F3F-AC5C-68286EDC56BF}"/>
              </a:ext>
            </a:extLst>
          </p:cNvPr>
          <p:cNvCxnSpPr>
            <a:cxnSpLocks/>
            <a:endCxn id="13" idx="0"/>
          </p:cNvCxnSpPr>
          <p:nvPr/>
        </p:nvCxnSpPr>
        <p:spPr>
          <a:xfrm>
            <a:off x="5086659" y="4070561"/>
            <a:ext cx="752375" cy="52432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1AEC469C-F529-3183-BB06-D3F7BFEC6EDB}"/>
              </a:ext>
            </a:extLst>
          </p:cNvPr>
          <p:cNvCxnSpPr>
            <a:cxnSpLocks/>
            <a:endCxn id="14" idx="0"/>
          </p:cNvCxnSpPr>
          <p:nvPr/>
        </p:nvCxnSpPr>
        <p:spPr>
          <a:xfrm>
            <a:off x="5793836" y="4070561"/>
            <a:ext cx="2122585" cy="524322"/>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8052DD1-BFA8-0594-F216-9A8BF86B794F}"/>
              </a:ext>
            </a:extLst>
          </p:cNvPr>
          <p:cNvCxnSpPr>
            <a:cxnSpLocks/>
            <a:endCxn id="16" idx="4"/>
          </p:cNvCxnSpPr>
          <p:nvPr/>
        </p:nvCxnSpPr>
        <p:spPr>
          <a:xfrm rot="16200000" flipV="1">
            <a:off x="7389336" y="3713243"/>
            <a:ext cx="1037453" cy="720302"/>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49E19B-2C05-5FBF-65D6-5663899BE3EA}"/>
              </a:ext>
            </a:extLst>
          </p:cNvPr>
          <p:cNvSpPr txBox="1"/>
          <p:nvPr/>
        </p:nvSpPr>
        <p:spPr>
          <a:xfrm>
            <a:off x="728677" y="4403224"/>
            <a:ext cx="1424876" cy="646331"/>
          </a:xfrm>
          <a:prstGeom prst="rect">
            <a:avLst/>
          </a:prstGeom>
          <a:noFill/>
        </p:spPr>
        <p:txBody>
          <a:bodyPr wrap="square">
            <a:spAutoFit/>
          </a:bodyPr>
          <a:lstStyle/>
          <a:p>
            <a:pPr algn="ctr"/>
            <a:r>
              <a:rPr lang="en-CH" dirty="0">
                <a:solidFill>
                  <a:schemeClr val="tx1">
                    <a:alpha val="15000"/>
                  </a:schemeClr>
                </a:solidFill>
              </a:rPr>
              <a:t>Observation </a:t>
            </a:r>
          </a:p>
          <a:p>
            <a:pPr algn="ctr"/>
            <a:r>
              <a:rPr lang="en-CH" dirty="0">
                <a:solidFill>
                  <a:schemeClr val="tx1">
                    <a:alpha val="15000"/>
                  </a:schemeClr>
                </a:solidFill>
              </a:rPr>
              <a:t>Vector</a:t>
            </a:r>
          </a:p>
        </p:txBody>
      </p:sp>
      <p:cxnSp>
        <p:nvCxnSpPr>
          <p:cNvPr id="47" name="Elbow Connector 46">
            <a:extLst>
              <a:ext uri="{FF2B5EF4-FFF2-40B4-BE49-F238E27FC236}">
                <a16:creationId xmlns:a16="http://schemas.microsoft.com/office/drawing/2014/main" id="{650D62B6-5C08-81DA-8F88-9408BF0E3224}"/>
              </a:ext>
            </a:extLst>
          </p:cNvPr>
          <p:cNvCxnSpPr>
            <a:cxnSpLocks/>
            <a:stCxn id="13" idx="3"/>
          </p:cNvCxnSpPr>
          <p:nvPr/>
        </p:nvCxnSpPr>
        <p:spPr>
          <a:xfrm>
            <a:off x="6363689" y="4897927"/>
            <a:ext cx="958523" cy="2792"/>
          </a:xfrm>
          <a:prstGeom prst="bentConnector3">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6874DC0F-17C4-A83C-92BA-120CEC6F4066}"/>
              </a:ext>
            </a:extLst>
          </p:cNvPr>
          <p:cNvCxnSpPr>
            <a:cxnSpLocks/>
            <a:endCxn id="6" idx="1"/>
          </p:cNvCxnSpPr>
          <p:nvPr/>
        </p:nvCxnSpPr>
        <p:spPr>
          <a:xfrm flipV="1">
            <a:off x="176552" y="4693418"/>
            <a:ext cx="694163" cy="2791"/>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E507305-E185-A5F9-8A6C-DF786499D414}"/>
              </a:ext>
            </a:extLst>
          </p:cNvPr>
          <p:cNvSpPr txBox="1"/>
          <p:nvPr/>
        </p:nvSpPr>
        <p:spPr>
          <a:xfrm>
            <a:off x="-314124" y="4144600"/>
            <a:ext cx="1424876" cy="861774"/>
          </a:xfrm>
          <a:prstGeom prst="rect">
            <a:avLst/>
          </a:prstGeom>
          <a:noFill/>
        </p:spPr>
        <p:txBody>
          <a:bodyPr wrap="square">
            <a:spAutoFit/>
          </a:bodyPr>
          <a:lstStyle/>
          <a:p>
            <a:pPr algn="ctr"/>
            <a:r>
              <a:rPr lang="en-CH" sz="1600" dirty="0">
                <a:solidFill>
                  <a:schemeClr val="tx1">
                    <a:alpha val="15000"/>
                  </a:schemeClr>
                </a:solidFill>
              </a:rPr>
              <a:t>Storage</a:t>
            </a:r>
          </a:p>
          <a:p>
            <a:pPr algn="ctr"/>
            <a:r>
              <a:rPr lang="en-CH" sz="1600" dirty="0">
                <a:solidFill>
                  <a:schemeClr val="tx1">
                    <a:alpha val="15000"/>
                  </a:schemeClr>
                </a:solidFill>
              </a:rPr>
              <a:t>Request</a:t>
            </a:r>
          </a:p>
          <a:p>
            <a:pPr algn="ctr"/>
            <a:r>
              <a:rPr lang="en-CH" sz="1600" dirty="0">
                <a:solidFill>
                  <a:schemeClr val="tx1">
                    <a:alpha val="15000"/>
                  </a:schemeClr>
                </a:solidFill>
              </a:rPr>
              <a:t>(from OS)</a:t>
            </a:r>
          </a:p>
        </p:txBody>
      </p:sp>
      <p:sp>
        <p:nvSpPr>
          <p:cNvPr id="62" name="TextBox 61">
            <a:extLst>
              <a:ext uri="{FF2B5EF4-FFF2-40B4-BE49-F238E27FC236}">
                <a16:creationId xmlns:a16="http://schemas.microsoft.com/office/drawing/2014/main" id="{30C44A6B-317F-B3A4-3EAF-E8A57C1C4F3A}"/>
              </a:ext>
            </a:extLst>
          </p:cNvPr>
          <p:cNvSpPr txBox="1"/>
          <p:nvPr/>
        </p:nvSpPr>
        <p:spPr>
          <a:xfrm>
            <a:off x="1173864" y="3827600"/>
            <a:ext cx="1424876" cy="338554"/>
          </a:xfrm>
          <a:prstGeom prst="rect">
            <a:avLst/>
          </a:prstGeom>
          <a:noFill/>
        </p:spPr>
        <p:txBody>
          <a:bodyPr wrap="square">
            <a:spAutoFit/>
          </a:bodyPr>
          <a:lstStyle/>
          <a:p>
            <a:pPr algn="ctr"/>
            <a:r>
              <a:rPr lang="en-CH" sz="1600" b="1" dirty="0"/>
              <a:t>State</a:t>
            </a:r>
          </a:p>
        </p:txBody>
      </p:sp>
      <p:sp>
        <p:nvSpPr>
          <p:cNvPr id="64" name="TextBox 63">
            <a:extLst>
              <a:ext uri="{FF2B5EF4-FFF2-40B4-BE49-F238E27FC236}">
                <a16:creationId xmlns:a16="http://schemas.microsoft.com/office/drawing/2014/main" id="{02E5EC77-862F-6037-F8D1-4B5817B6F75D}"/>
              </a:ext>
            </a:extLst>
          </p:cNvPr>
          <p:cNvSpPr txBox="1"/>
          <p:nvPr/>
        </p:nvSpPr>
        <p:spPr>
          <a:xfrm>
            <a:off x="1110752" y="5147595"/>
            <a:ext cx="1424876" cy="338554"/>
          </a:xfrm>
          <a:prstGeom prst="rect">
            <a:avLst/>
          </a:prstGeom>
          <a:noFill/>
        </p:spPr>
        <p:txBody>
          <a:bodyPr wrap="square">
            <a:spAutoFit/>
          </a:bodyPr>
          <a:lstStyle/>
          <a:p>
            <a:pPr algn="ctr"/>
            <a:r>
              <a:rPr lang="en-CH" sz="1600" b="1" dirty="0">
                <a:solidFill>
                  <a:schemeClr val="tx1">
                    <a:alpha val="15000"/>
                  </a:schemeClr>
                </a:solidFill>
              </a:rPr>
              <a:t>State</a:t>
            </a:r>
          </a:p>
        </p:txBody>
      </p:sp>
      <p:sp>
        <p:nvSpPr>
          <p:cNvPr id="65" name="TextBox 64">
            <a:extLst>
              <a:ext uri="{FF2B5EF4-FFF2-40B4-BE49-F238E27FC236}">
                <a16:creationId xmlns:a16="http://schemas.microsoft.com/office/drawing/2014/main" id="{F161A1A5-A9B6-8838-F861-F9F8A380DCF2}"/>
              </a:ext>
            </a:extLst>
          </p:cNvPr>
          <p:cNvSpPr txBox="1"/>
          <p:nvPr/>
        </p:nvSpPr>
        <p:spPr>
          <a:xfrm>
            <a:off x="4745935" y="3766711"/>
            <a:ext cx="1424876" cy="338554"/>
          </a:xfrm>
          <a:prstGeom prst="rect">
            <a:avLst/>
          </a:prstGeom>
          <a:noFill/>
        </p:spPr>
        <p:txBody>
          <a:bodyPr wrap="square">
            <a:spAutoFit/>
          </a:bodyPr>
          <a:lstStyle/>
          <a:p>
            <a:pPr algn="ctr"/>
            <a:r>
              <a:rPr lang="en-CH" sz="1600" b="1" dirty="0"/>
              <a:t>Action</a:t>
            </a:r>
          </a:p>
        </p:txBody>
      </p:sp>
      <p:sp>
        <p:nvSpPr>
          <p:cNvPr id="66" name="TextBox 65">
            <a:extLst>
              <a:ext uri="{FF2B5EF4-FFF2-40B4-BE49-F238E27FC236}">
                <a16:creationId xmlns:a16="http://schemas.microsoft.com/office/drawing/2014/main" id="{0F254C6F-DDB4-C22F-0F40-3933226A1E26}"/>
              </a:ext>
            </a:extLst>
          </p:cNvPr>
          <p:cNvSpPr txBox="1"/>
          <p:nvPr/>
        </p:nvSpPr>
        <p:spPr>
          <a:xfrm>
            <a:off x="6100956" y="4553474"/>
            <a:ext cx="1424876" cy="338554"/>
          </a:xfrm>
          <a:prstGeom prst="rect">
            <a:avLst/>
          </a:prstGeom>
          <a:noFill/>
        </p:spPr>
        <p:txBody>
          <a:bodyPr wrap="square">
            <a:spAutoFit/>
          </a:bodyPr>
          <a:lstStyle/>
          <a:p>
            <a:pPr algn="ctr"/>
            <a:r>
              <a:rPr lang="en-CH" sz="1600" b="1" dirty="0">
                <a:solidFill>
                  <a:schemeClr val="tx1">
                    <a:alpha val="15000"/>
                  </a:schemeClr>
                </a:solidFill>
              </a:rPr>
              <a:t>Reward</a:t>
            </a:r>
          </a:p>
        </p:txBody>
      </p:sp>
      <p:sp>
        <p:nvSpPr>
          <p:cNvPr id="67" name="TextBox 66">
            <a:extLst>
              <a:ext uri="{FF2B5EF4-FFF2-40B4-BE49-F238E27FC236}">
                <a16:creationId xmlns:a16="http://schemas.microsoft.com/office/drawing/2014/main" id="{FBE3B5FD-1F55-DDD2-7DC2-43DA944514E2}"/>
              </a:ext>
            </a:extLst>
          </p:cNvPr>
          <p:cNvSpPr txBox="1"/>
          <p:nvPr/>
        </p:nvSpPr>
        <p:spPr>
          <a:xfrm>
            <a:off x="7420548" y="2874734"/>
            <a:ext cx="1424876" cy="707886"/>
          </a:xfrm>
          <a:prstGeom prst="rect">
            <a:avLst/>
          </a:prstGeom>
          <a:noFill/>
        </p:spPr>
        <p:txBody>
          <a:bodyPr wrap="square">
            <a:spAutoFit/>
          </a:bodyPr>
          <a:lstStyle/>
          <a:p>
            <a:pPr algn="ctr"/>
            <a:r>
              <a:rPr lang="en-CH" sz="2000" b="1" i="1" dirty="0">
                <a:solidFill>
                  <a:schemeClr val="accent1"/>
                </a:solidFill>
              </a:rPr>
              <a:t>RL Decision Thread</a:t>
            </a:r>
          </a:p>
        </p:txBody>
      </p:sp>
      <p:cxnSp>
        <p:nvCxnSpPr>
          <p:cNvPr id="68" name="Elbow Connector 67">
            <a:extLst>
              <a:ext uri="{FF2B5EF4-FFF2-40B4-BE49-F238E27FC236}">
                <a16:creationId xmlns:a16="http://schemas.microsoft.com/office/drawing/2014/main" id="{DEE94EA8-ED3C-A39A-213D-3A8479523706}"/>
              </a:ext>
            </a:extLst>
          </p:cNvPr>
          <p:cNvCxnSpPr>
            <a:cxnSpLocks/>
            <a:endCxn id="12" idx="1"/>
          </p:cNvCxnSpPr>
          <p:nvPr/>
        </p:nvCxnSpPr>
        <p:spPr>
          <a:xfrm>
            <a:off x="3526526" y="3972684"/>
            <a:ext cx="485765"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0043EA-D627-14A7-913D-9A45565F4614}"/>
              </a:ext>
            </a:extLst>
          </p:cNvPr>
          <p:cNvSpPr txBox="1"/>
          <p:nvPr/>
        </p:nvSpPr>
        <p:spPr>
          <a:xfrm>
            <a:off x="3771036" y="4225899"/>
            <a:ext cx="1424876" cy="338554"/>
          </a:xfrm>
          <a:prstGeom prst="rect">
            <a:avLst/>
          </a:prstGeom>
          <a:noFill/>
        </p:spPr>
        <p:txBody>
          <a:bodyPr wrap="square">
            <a:spAutoFit/>
          </a:bodyPr>
          <a:lstStyle/>
          <a:p>
            <a:pPr algn="ctr"/>
            <a:r>
              <a:rPr lang="en-CH" sz="1600" b="1" dirty="0"/>
              <a:t>Sibyl Policy</a:t>
            </a:r>
          </a:p>
        </p:txBody>
      </p:sp>
      <p:pic>
        <p:nvPicPr>
          <p:cNvPr id="106" name="Picture 105">
            <a:extLst>
              <a:ext uri="{FF2B5EF4-FFF2-40B4-BE49-F238E27FC236}">
                <a16:creationId xmlns:a16="http://schemas.microsoft.com/office/drawing/2014/main" id="{49F0D64E-FC49-29EA-F46C-D4832F25FF85}"/>
              </a:ext>
            </a:extLst>
          </p:cNvPr>
          <p:cNvPicPr>
            <a:picLocks noChangeAspect="1"/>
          </p:cNvPicPr>
          <p:nvPr/>
        </p:nvPicPr>
        <p:blipFill rotWithShape="1">
          <a:blip r:embed="rId3">
            <a:alphaModFix/>
          </a:blip>
          <a:srcRect l="38572" t="30978" r="47203" b="51531"/>
          <a:stretch/>
        </p:blipFill>
        <p:spPr>
          <a:xfrm>
            <a:off x="2605339" y="3281926"/>
            <a:ext cx="950578" cy="1013037"/>
          </a:xfrm>
          <a:prstGeom prst="rect">
            <a:avLst/>
          </a:prstGeom>
        </p:spPr>
      </p:pic>
      <p:cxnSp>
        <p:nvCxnSpPr>
          <p:cNvPr id="69" name="Elbow Connector 68">
            <a:extLst>
              <a:ext uri="{FF2B5EF4-FFF2-40B4-BE49-F238E27FC236}">
                <a16:creationId xmlns:a16="http://schemas.microsoft.com/office/drawing/2014/main" id="{16609499-47FF-35F7-46F2-B2C6DD2BBCD6}"/>
              </a:ext>
            </a:extLst>
          </p:cNvPr>
          <p:cNvCxnSpPr>
            <a:cxnSpLocks/>
          </p:cNvCxnSpPr>
          <p:nvPr/>
        </p:nvCxnSpPr>
        <p:spPr>
          <a:xfrm flipV="1">
            <a:off x="-4193992" y="2726281"/>
            <a:ext cx="694163" cy="279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E876B8A9-6A18-BD5C-AE4F-12F60AA88FDF}"/>
              </a:ext>
            </a:extLst>
          </p:cNvPr>
          <p:cNvCxnSpPr>
            <a:cxnSpLocks/>
          </p:cNvCxnSpPr>
          <p:nvPr/>
        </p:nvCxnSpPr>
        <p:spPr>
          <a:xfrm rot="16200000" flipV="1">
            <a:off x="5642193" y="2061178"/>
            <a:ext cx="937223" cy="1165336"/>
          </a:xfrm>
          <a:prstGeom prst="bentConnector2">
            <a:avLst/>
          </a:prstGeom>
          <a:ln w="28575">
            <a:solidFill>
              <a:schemeClr val="tx1">
                <a:alpha val="12329"/>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895742D9-360A-6308-81F5-4864381D7B00}"/>
              </a:ext>
            </a:extLst>
          </p:cNvPr>
          <p:cNvSpPr/>
          <p:nvPr/>
        </p:nvSpPr>
        <p:spPr>
          <a:xfrm>
            <a:off x="811727" y="1555149"/>
            <a:ext cx="8130867" cy="1319585"/>
          </a:xfrm>
          <a:prstGeom prst="roundRect">
            <a:avLst/>
          </a:prstGeom>
          <a:solidFill>
            <a:srgbClr val="D0D0E3">
              <a:alpha val="15000"/>
            </a:srgb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cxnSp>
        <p:nvCxnSpPr>
          <p:cNvPr id="78" name="Elbow Connector 77">
            <a:extLst>
              <a:ext uri="{FF2B5EF4-FFF2-40B4-BE49-F238E27FC236}">
                <a16:creationId xmlns:a16="http://schemas.microsoft.com/office/drawing/2014/main" id="{1EADADA7-5BDE-2A73-8B05-F3A9FB6D2A6E}"/>
              </a:ext>
            </a:extLst>
          </p:cNvPr>
          <p:cNvCxnSpPr>
            <a:cxnSpLocks/>
            <a:stCxn id="83" idx="1"/>
          </p:cNvCxnSpPr>
          <p:nvPr/>
        </p:nvCxnSpPr>
        <p:spPr>
          <a:xfrm rot="10800000" flipV="1">
            <a:off x="3602886" y="2175234"/>
            <a:ext cx="571483" cy="0"/>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2B7A4BA-5907-F5B5-ABE6-70E07DF2D218}"/>
              </a:ext>
            </a:extLst>
          </p:cNvPr>
          <p:cNvSpPr txBox="1"/>
          <p:nvPr/>
        </p:nvSpPr>
        <p:spPr>
          <a:xfrm>
            <a:off x="1665230" y="1749368"/>
            <a:ext cx="1184222" cy="489878"/>
          </a:xfrm>
          <a:prstGeom prst="rect">
            <a:avLst/>
          </a:prstGeom>
          <a:noFill/>
          <a:ln>
            <a:noFill/>
          </a:ln>
        </p:spPr>
        <p:txBody>
          <a:bodyPr wrap="square">
            <a:spAutoFit/>
          </a:bodyPr>
          <a:lstStyle/>
          <a:p>
            <a:pPr>
              <a:lnSpc>
                <a:spcPts val="1460"/>
              </a:lnSpc>
            </a:pPr>
            <a:r>
              <a:rPr lang="en-CH" dirty="0">
                <a:solidFill>
                  <a:schemeClr val="tx1">
                    <a:alpha val="15000"/>
                  </a:schemeClr>
                </a:solidFill>
              </a:rPr>
              <a:t>Training </a:t>
            </a:r>
          </a:p>
          <a:p>
            <a:pPr>
              <a:lnSpc>
                <a:spcPts val="1460"/>
              </a:lnSpc>
            </a:pPr>
            <a:r>
              <a:rPr lang="en-CH" dirty="0">
                <a:solidFill>
                  <a:schemeClr val="tx1">
                    <a:alpha val="15000"/>
                  </a:schemeClr>
                </a:solidFill>
              </a:rPr>
              <a:t>Network</a:t>
            </a:r>
          </a:p>
        </p:txBody>
      </p:sp>
      <p:sp>
        <p:nvSpPr>
          <p:cNvPr id="80" name="TextBox 79">
            <a:extLst>
              <a:ext uri="{FF2B5EF4-FFF2-40B4-BE49-F238E27FC236}">
                <a16:creationId xmlns:a16="http://schemas.microsoft.com/office/drawing/2014/main" id="{B4193EC4-8AF6-6E4E-85DB-806467C719EA}"/>
              </a:ext>
            </a:extLst>
          </p:cNvPr>
          <p:cNvSpPr txBox="1"/>
          <p:nvPr/>
        </p:nvSpPr>
        <p:spPr>
          <a:xfrm>
            <a:off x="7420548" y="1561838"/>
            <a:ext cx="1424876" cy="707886"/>
          </a:xfrm>
          <a:prstGeom prst="rect">
            <a:avLst/>
          </a:prstGeom>
          <a:noFill/>
        </p:spPr>
        <p:txBody>
          <a:bodyPr wrap="square">
            <a:spAutoFit/>
          </a:bodyPr>
          <a:lstStyle/>
          <a:p>
            <a:pPr algn="ctr"/>
            <a:r>
              <a:rPr lang="en-CH" sz="2000" b="1" i="1" dirty="0">
                <a:solidFill>
                  <a:schemeClr val="accent1">
                    <a:alpha val="15000"/>
                  </a:schemeClr>
                </a:solidFill>
              </a:rPr>
              <a:t>RL Training Thread</a:t>
            </a:r>
          </a:p>
        </p:txBody>
      </p:sp>
      <p:sp>
        <p:nvSpPr>
          <p:cNvPr id="81" name="TextBox 80">
            <a:extLst>
              <a:ext uri="{FF2B5EF4-FFF2-40B4-BE49-F238E27FC236}">
                <a16:creationId xmlns:a16="http://schemas.microsoft.com/office/drawing/2014/main" id="{35292A67-EA5C-FEFB-856A-49E8DF6E0AF1}"/>
              </a:ext>
            </a:extLst>
          </p:cNvPr>
          <p:cNvSpPr txBox="1"/>
          <p:nvPr/>
        </p:nvSpPr>
        <p:spPr>
          <a:xfrm>
            <a:off x="5458373" y="1854385"/>
            <a:ext cx="1424876" cy="338554"/>
          </a:xfrm>
          <a:prstGeom prst="rect">
            <a:avLst/>
          </a:prstGeom>
          <a:noFill/>
        </p:spPr>
        <p:txBody>
          <a:bodyPr wrap="square">
            <a:spAutoFit/>
          </a:bodyPr>
          <a:lstStyle/>
          <a:p>
            <a:pPr algn="ctr"/>
            <a:r>
              <a:rPr lang="en-CH" sz="1600" i="1" dirty="0">
                <a:solidFill>
                  <a:schemeClr val="tx1">
                    <a:alpha val="15000"/>
                  </a:schemeClr>
                </a:solidFill>
              </a:rPr>
              <a:t>Batch</a:t>
            </a:r>
          </a:p>
        </p:txBody>
      </p:sp>
      <p:pic>
        <p:nvPicPr>
          <p:cNvPr id="82" name="Picture 81">
            <a:extLst>
              <a:ext uri="{FF2B5EF4-FFF2-40B4-BE49-F238E27FC236}">
                <a16:creationId xmlns:a16="http://schemas.microsoft.com/office/drawing/2014/main" id="{A1A210A0-2D93-9C79-B559-E7E6D860B80A}"/>
              </a:ext>
            </a:extLst>
          </p:cNvPr>
          <p:cNvPicPr>
            <a:picLocks noChangeAspect="1"/>
          </p:cNvPicPr>
          <p:nvPr/>
        </p:nvPicPr>
        <p:blipFill rotWithShape="1">
          <a:blip r:embed="rId3">
            <a:alphaModFix amt="15000"/>
          </a:blip>
          <a:srcRect l="38572" t="30978" r="47203" b="51531"/>
          <a:stretch/>
        </p:blipFill>
        <p:spPr>
          <a:xfrm>
            <a:off x="2673323" y="1668715"/>
            <a:ext cx="950578" cy="1013037"/>
          </a:xfrm>
          <a:prstGeom prst="rect">
            <a:avLst/>
          </a:prstGeom>
        </p:spPr>
      </p:pic>
      <p:sp>
        <p:nvSpPr>
          <p:cNvPr id="83" name="Rounded Rectangle 82">
            <a:extLst>
              <a:ext uri="{FF2B5EF4-FFF2-40B4-BE49-F238E27FC236}">
                <a16:creationId xmlns:a16="http://schemas.microsoft.com/office/drawing/2014/main" id="{9979778E-A582-2919-A1D6-5A12C312A9C8}"/>
              </a:ext>
            </a:extLst>
          </p:cNvPr>
          <p:cNvSpPr/>
          <p:nvPr/>
        </p:nvSpPr>
        <p:spPr>
          <a:xfrm>
            <a:off x="4174368" y="1875170"/>
            <a:ext cx="1353766" cy="538251"/>
          </a:xfrm>
          <a:prstGeom prst="roundRect">
            <a:avLst/>
          </a:prstGeom>
          <a:solidFill>
            <a:schemeClr val="bg2">
              <a:lumMod val="9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alpha val="15000"/>
                  </a:schemeClr>
                </a:solidFill>
              </a:rPr>
              <a:t>Training Dataset</a:t>
            </a:r>
          </a:p>
        </p:txBody>
      </p:sp>
      <p:cxnSp>
        <p:nvCxnSpPr>
          <p:cNvPr id="84" name="Elbow Connector 83">
            <a:extLst>
              <a:ext uri="{FF2B5EF4-FFF2-40B4-BE49-F238E27FC236}">
                <a16:creationId xmlns:a16="http://schemas.microsoft.com/office/drawing/2014/main" id="{5B4B3E71-E604-A32A-686F-A0C848680255}"/>
              </a:ext>
            </a:extLst>
          </p:cNvPr>
          <p:cNvCxnSpPr>
            <a:cxnSpLocks/>
          </p:cNvCxnSpPr>
          <p:nvPr/>
        </p:nvCxnSpPr>
        <p:spPr>
          <a:xfrm rot="5400000">
            <a:off x="2774568" y="2976228"/>
            <a:ext cx="788043" cy="0"/>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BABDBFD-B0C1-F468-6E8E-0D58EB69D5A6}"/>
              </a:ext>
            </a:extLst>
          </p:cNvPr>
          <p:cNvSpPr txBox="1"/>
          <p:nvPr/>
        </p:nvSpPr>
        <p:spPr>
          <a:xfrm>
            <a:off x="946529" y="2314394"/>
            <a:ext cx="1777800" cy="584775"/>
          </a:xfrm>
          <a:prstGeom prst="rect">
            <a:avLst/>
          </a:prstGeom>
          <a:noFill/>
        </p:spPr>
        <p:txBody>
          <a:bodyPr wrap="square">
            <a:spAutoFit/>
          </a:bodyPr>
          <a:lstStyle/>
          <a:p>
            <a:pPr algn="ctr"/>
            <a:r>
              <a:rPr lang="en-CH" sz="1600" i="1" dirty="0">
                <a:solidFill>
                  <a:schemeClr val="tx1">
                    <a:alpha val="15000"/>
                  </a:schemeClr>
                </a:solidFill>
              </a:rPr>
              <a:t>Periodic  Policy</a:t>
            </a:r>
          </a:p>
          <a:p>
            <a:pPr algn="ctr"/>
            <a:r>
              <a:rPr lang="en-CH" sz="1600" i="1" dirty="0">
                <a:solidFill>
                  <a:schemeClr val="tx1">
                    <a:alpha val="15000"/>
                  </a:schemeClr>
                </a:solidFill>
              </a:rPr>
              <a:t>Weight Update</a:t>
            </a:r>
          </a:p>
        </p:txBody>
      </p:sp>
      <p:sp>
        <p:nvSpPr>
          <p:cNvPr id="43" name="Slide Number Placeholder 5">
            <a:extLst>
              <a:ext uri="{FF2B5EF4-FFF2-40B4-BE49-F238E27FC236}">
                <a16:creationId xmlns:a16="http://schemas.microsoft.com/office/drawing/2014/main" id="{FB7D3447-853F-CEB3-E66B-4B5B4882C5BE}"/>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29</a:t>
            </a:fld>
            <a:endParaRPr lang="en-CH"/>
          </a:p>
        </p:txBody>
      </p:sp>
    </p:spTree>
    <p:extLst>
      <p:ext uri="{BB962C8B-B14F-4D97-AF65-F5344CB8AC3E}">
        <p14:creationId xmlns:p14="http://schemas.microsoft.com/office/powerpoint/2010/main" val="689589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0D1F9-9212-2D45-90EF-EDC817A9EDDA}"/>
              </a:ext>
            </a:extLst>
          </p:cNvPr>
          <p:cNvSpPr>
            <a:spLocks noGrp="1"/>
          </p:cNvSpPr>
          <p:nvPr>
            <p:ph type="title"/>
          </p:nvPr>
        </p:nvSpPr>
        <p:spPr/>
        <p:txBody>
          <a:bodyPr/>
          <a:lstStyle/>
          <a:p>
            <a:r>
              <a:rPr lang="en-US" dirty="0"/>
              <a:t>Talk Outline</a:t>
            </a:r>
          </a:p>
        </p:txBody>
      </p:sp>
      <p:sp>
        <p:nvSpPr>
          <p:cNvPr id="6" name="Rounded Rectangle 5">
            <a:extLst>
              <a:ext uri="{FF2B5EF4-FFF2-40B4-BE49-F238E27FC236}">
                <a16:creationId xmlns:a16="http://schemas.microsoft.com/office/drawing/2014/main" id="{211133FC-0FE8-0946-AB0D-6EF7893C7DC5}"/>
              </a:ext>
            </a:extLst>
          </p:cNvPr>
          <p:cNvSpPr/>
          <p:nvPr/>
        </p:nvSpPr>
        <p:spPr>
          <a:xfrm>
            <a:off x="169011" y="970059"/>
            <a:ext cx="8823914" cy="707666"/>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Lato" panose="020F0502020204030203" pitchFamily="34" charset="77"/>
              </a:rPr>
              <a:t>Key Shortcomings of Prior Data Placement Techniques</a:t>
            </a:r>
          </a:p>
        </p:txBody>
      </p:sp>
      <p:sp>
        <p:nvSpPr>
          <p:cNvPr id="7" name="Rounded Rectangle 6">
            <a:extLst>
              <a:ext uri="{FF2B5EF4-FFF2-40B4-BE49-F238E27FC236}">
                <a16:creationId xmlns:a16="http://schemas.microsoft.com/office/drawing/2014/main" id="{000E7B37-6684-1A4C-B53C-84BECF24DDA8}"/>
              </a:ext>
            </a:extLst>
          </p:cNvPr>
          <p:cNvSpPr/>
          <p:nvPr/>
        </p:nvSpPr>
        <p:spPr>
          <a:xfrm>
            <a:off x="169011" y="2068664"/>
            <a:ext cx="8823914" cy="7076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Lato" panose="020F0502020204030203" pitchFamily="34" charset="77"/>
              </a:rPr>
              <a:t>Formulating Data Placement as Reinforcement Learning</a:t>
            </a:r>
          </a:p>
        </p:txBody>
      </p:sp>
      <p:sp>
        <p:nvSpPr>
          <p:cNvPr id="8" name="Rounded Rectangle 7">
            <a:extLst>
              <a:ext uri="{FF2B5EF4-FFF2-40B4-BE49-F238E27FC236}">
                <a16:creationId xmlns:a16="http://schemas.microsoft.com/office/drawing/2014/main" id="{3A9011E7-C9BC-194E-93C2-6A4DE5AEBD1C}"/>
              </a:ext>
            </a:extLst>
          </p:cNvPr>
          <p:cNvSpPr/>
          <p:nvPr/>
        </p:nvSpPr>
        <p:spPr>
          <a:xfrm>
            <a:off x="160043" y="3167269"/>
            <a:ext cx="8823914" cy="707666"/>
          </a:xfrm>
          <a:prstGeom prst="roundRect">
            <a:avLst/>
          </a:prstGeom>
          <a:solidFill>
            <a:srgbClr val="D0CECE"/>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ato" panose="020F0502020204030203" pitchFamily="34" charset="77"/>
              </a:rPr>
              <a:t>Sybil: Overview</a:t>
            </a:r>
          </a:p>
        </p:txBody>
      </p:sp>
      <p:sp>
        <p:nvSpPr>
          <p:cNvPr id="9" name="Rounded Rectangle 8">
            <a:extLst>
              <a:ext uri="{FF2B5EF4-FFF2-40B4-BE49-F238E27FC236}">
                <a16:creationId xmlns:a16="http://schemas.microsoft.com/office/drawing/2014/main" id="{57B26EDE-586D-884B-BFE4-2CBBDF1B59B8}"/>
              </a:ext>
            </a:extLst>
          </p:cNvPr>
          <p:cNvSpPr/>
          <p:nvPr/>
        </p:nvSpPr>
        <p:spPr>
          <a:xfrm>
            <a:off x="160043" y="4265874"/>
            <a:ext cx="8823914" cy="7076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ato" panose="020F0502020204030203" pitchFamily="34" charset="77"/>
              </a:rPr>
              <a:t>Evaluation </a:t>
            </a:r>
            <a:r>
              <a:rPr lang="en-US" sz="2800" b="1">
                <a:latin typeface="Lato" panose="020F0502020204030203" pitchFamily="34" charset="77"/>
              </a:rPr>
              <a:t>of Sybil </a:t>
            </a:r>
            <a:r>
              <a:rPr lang="en-US" sz="2800" b="1" dirty="0">
                <a:latin typeface="Lato" panose="020F0502020204030203" pitchFamily="34" charset="77"/>
              </a:rPr>
              <a:t>and Key Results</a:t>
            </a:r>
          </a:p>
        </p:txBody>
      </p:sp>
      <p:sp>
        <p:nvSpPr>
          <p:cNvPr id="10" name="Rounded Rectangle 9">
            <a:extLst>
              <a:ext uri="{FF2B5EF4-FFF2-40B4-BE49-F238E27FC236}">
                <a16:creationId xmlns:a16="http://schemas.microsoft.com/office/drawing/2014/main" id="{33E098C2-A80A-F146-9159-8778760AA3B7}"/>
              </a:ext>
            </a:extLst>
          </p:cNvPr>
          <p:cNvSpPr/>
          <p:nvPr/>
        </p:nvSpPr>
        <p:spPr>
          <a:xfrm>
            <a:off x="160043" y="5364479"/>
            <a:ext cx="8823914" cy="7076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Lato" panose="020F0502020204030203" pitchFamily="34" charset="77"/>
              </a:rPr>
              <a:t>Conclusion</a:t>
            </a:r>
            <a:endParaRPr lang="en-US" sz="2800" b="1" dirty="0">
              <a:latin typeface="Lato" panose="020F0502020204030203" pitchFamily="34" charset="77"/>
            </a:endParaRPr>
          </a:p>
        </p:txBody>
      </p:sp>
      <p:sp>
        <p:nvSpPr>
          <p:cNvPr id="12" name="Slide Number Placeholder 5">
            <a:extLst>
              <a:ext uri="{FF2B5EF4-FFF2-40B4-BE49-F238E27FC236}">
                <a16:creationId xmlns:a16="http://schemas.microsoft.com/office/drawing/2014/main" id="{A7C75597-5CF3-2CB2-B58F-5F5EE9F9C6FE}"/>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3</a:t>
            </a:fld>
            <a:endParaRPr lang="en-CH"/>
          </a:p>
        </p:txBody>
      </p:sp>
    </p:spTree>
    <p:extLst>
      <p:ext uri="{BB962C8B-B14F-4D97-AF65-F5344CB8AC3E}">
        <p14:creationId xmlns:p14="http://schemas.microsoft.com/office/powerpoint/2010/main" val="2598822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2EB44F9-51AE-39B7-8DE9-A73ADD2315ED}"/>
              </a:ext>
            </a:extLst>
          </p:cNvPr>
          <p:cNvSpPr/>
          <p:nvPr/>
        </p:nvSpPr>
        <p:spPr>
          <a:xfrm>
            <a:off x="811727" y="2920042"/>
            <a:ext cx="8155721" cy="2592375"/>
          </a:xfrm>
          <a:prstGeom prst="roundRect">
            <a:avLst/>
          </a:prstGeom>
          <a:solidFill>
            <a:srgbClr val="EDF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4" name="Title 3">
            <a:extLst>
              <a:ext uri="{FF2B5EF4-FFF2-40B4-BE49-F238E27FC236}">
                <a16:creationId xmlns:a16="http://schemas.microsoft.com/office/drawing/2014/main" id="{1F317348-C403-CF11-8BC6-8BDDB9BCF3DD}"/>
              </a:ext>
            </a:extLst>
          </p:cNvPr>
          <p:cNvSpPr>
            <a:spLocks noGrp="1"/>
          </p:cNvSpPr>
          <p:nvPr>
            <p:ph type="title"/>
          </p:nvPr>
        </p:nvSpPr>
        <p:spPr/>
        <p:txBody>
          <a:bodyPr/>
          <a:lstStyle/>
          <a:p>
            <a:r>
              <a:rPr lang="en-CH" dirty="0"/>
              <a:t>RL Decision Thread</a:t>
            </a:r>
          </a:p>
        </p:txBody>
      </p:sp>
      <p:sp>
        <p:nvSpPr>
          <p:cNvPr id="6" name="Rounded Rectangle 5">
            <a:extLst>
              <a:ext uri="{FF2B5EF4-FFF2-40B4-BE49-F238E27FC236}">
                <a16:creationId xmlns:a16="http://schemas.microsoft.com/office/drawing/2014/main" id="{99283521-417F-FB36-4A09-DC07D1EC7138}"/>
              </a:ext>
            </a:extLst>
          </p:cNvPr>
          <p:cNvSpPr/>
          <p:nvPr/>
        </p:nvSpPr>
        <p:spPr>
          <a:xfrm>
            <a:off x="870715" y="4296178"/>
            <a:ext cx="1129928" cy="794479"/>
          </a:xfrm>
          <a:prstGeom prst="roundRect">
            <a:avLst/>
          </a:prstGeom>
          <a:solidFill>
            <a:srgbClr val="D0E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7" name="Rounded Rectangle 6">
            <a:extLst>
              <a:ext uri="{FF2B5EF4-FFF2-40B4-BE49-F238E27FC236}">
                <a16:creationId xmlns:a16="http://schemas.microsoft.com/office/drawing/2014/main" id="{2951E36A-0BC2-9934-38AE-C19ABCBB4DAF}"/>
              </a:ext>
            </a:extLst>
          </p:cNvPr>
          <p:cNvSpPr/>
          <p:nvPr/>
        </p:nvSpPr>
        <p:spPr>
          <a:xfrm>
            <a:off x="2443319" y="3269859"/>
            <a:ext cx="2650761" cy="1325026"/>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alpha val="15000"/>
                </a:schemeClr>
              </a:solidFill>
            </a:endParaRPr>
          </a:p>
        </p:txBody>
      </p:sp>
      <p:sp>
        <p:nvSpPr>
          <p:cNvPr id="10" name="TextBox 9">
            <a:extLst>
              <a:ext uri="{FF2B5EF4-FFF2-40B4-BE49-F238E27FC236}">
                <a16:creationId xmlns:a16="http://schemas.microsoft.com/office/drawing/2014/main" id="{1579F42E-0783-0CC0-3DE4-088A6CF3175B}"/>
              </a:ext>
            </a:extLst>
          </p:cNvPr>
          <p:cNvSpPr txBox="1"/>
          <p:nvPr/>
        </p:nvSpPr>
        <p:spPr>
          <a:xfrm>
            <a:off x="2635694" y="4178692"/>
            <a:ext cx="1184222" cy="489878"/>
          </a:xfrm>
          <a:prstGeom prst="rect">
            <a:avLst/>
          </a:prstGeom>
          <a:noFill/>
          <a:ln>
            <a:noFill/>
          </a:ln>
        </p:spPr>
        <p:txBody>
          <a:bodyPr wrap="square">
            <a:spAutoFit/>
          </a:bodyPr>
          <a:lstStyle/>
          <a:p>
            <a:pPr>
              <a:lnSpc>
                <a:spcPts val="1460"/>
              </a:lnSpc>
            </a:pPr>
            <a:r>
              <a:rPr lang="en-CH" dirty="0">
                <a:solidFill>
                  <a:schemeClr val="tx1">
                    <a:alpha val="15000"/>
                  </a:schemeClr>
                </a:solidFill>
              </a:rPr>
              <a:t>Inference </a:t>
            </a:r>
          </a:p>
          <a:p>
            <a:pPr>
              <a:lnSpc>
                <a:spcPts val="1460"/>
              </a:lnSpc>
            </a:pPr>
            <a:r>
              <a:rPr lang="en-CH" dirty="0">
                <a:solidFill>
                  <a:schemeClr val="tx1">
                    <a:alpha val="15000"/>
                  </a:schemeClr>
                </a:solidFill>
              </a:rPr>
              <a:t>Network</a:t>
            </a:r>
          </a:p>
        </p:txBody>
      </p:sp>
      <p:sp>
        <p:nvSpPr>
          <p:cNvPr id="12" name="Rounded Rectangle 11">
            <a:extLst>
              <a:ext uri="{FF2B5EF4-FFF2-40B4-BE49-F238E27FC236}">
                <a16:creationId xmlns:a16="http://schemas.microsoft.com/office/drawing/2014/main" id="{A26A6F7B-1E99-4099-00D9-4B1F3D5F900A}"/>
              </a:ext>
            </a:extLst>
          </p:cNvPr>
          <p:cNvSpPr/>
          <p:nvPr/>
        </p:nvSpPr>
        <p:spPr>
          <a:xfrm>
            <a:off x="4012291" y="3736697"/>
            <a:ext cx="759500" cy="471975"/>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alpha val="15000"/>
                  </a:schemeClr>
                </a:solidFill>
              </a:rPr>
              <a:t>Max</a:t>
            </a:r>
          </a:p>
        </p:txBody>
      </p:sp>
      <p:sp>
        <p:nvSpPr>
          <p:cNvPr id="13" name="Rounded Rectangle 12">
            <a:extLst>
              <a:ext uri="{FF2B5EF4-FFF2-40B4-BE49-F238E27FC236}">
                <a16:creationId xmlns:a16="http://schemas.microsoft.com/office/drawing/2014/main" id="{B81644D6-8A04-952C-1B70-F3BDFFF2671F}"/>
              </a:ext>
            </a:extLst>
          </p:cNvPr>
          <p:cNvSpPr/>
          <p:nvPr/>
        </p:nvSpPr>
        <p:spPr>
          <a:xfrm>
            <a:off x="5314378" y="4594884"/>
            <a:ext cx="1049311" cy="606085"/>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HSS</a:t>
            </a:r>
          </a:p>
        </p:txBody>
      </p:sp>
      <p:sp>
        <p:nvSpPr>
          <p:cNvPr id="14" name="Rounded Rectangle 13">
            <a:extLst>
              <a:ext uri="{FF2B5EF4-FFF2-40B4-BE49-F238E27FC236}">
                <a16:creationId xmlns:a16="http://schemas.microsoft.com/office/drawing/2014/main" id="{5F35D7B4-6836-8900-8BDC-7FAB01481E57}"/>
              </a:ext>
            </a:extLst>
          </p:cNvPr>
          <p:cNvSpPr/>
          <p:nvPr/>
        </p:nvSpPr>
        <p:spPr>
          <a:xfrm>
            <a:off x="7308070" y="4594883"/>
            <a:ext cx="1216701" cy="606085"/>
          </a:xfrm>
          <a:prstGeom prst="roundRect">
            <a:avLst/>
          </a:prstGeom>
          <a:solidFill>
            <a:srgbClr val="CED6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alpha val="15000"/>
                </a:schemeClr>
              </a:solidFill>
            </a:endParaRPr>
          </a:p>
        </p:txBody>
      </p:sp>
      <p:sp>
        <p:nvSpPr>
          <p:cNvPr id="15" name="TextBox 14">
            <a:extLst>
              <a:ext uri="{FF2B5EF4-FFF2-40B4-BE49-F238E27FC236}">
                <a16:creationId xmlns:a16="http://schemas.microsoft.com/office/drawing/2014/main" id="{59C66BE2-EB3E-7FBF-5480-E1891A043F8B}"/>
              </a:ext>
            </a:extLst>
          </p:cNvPr>
          <p:cNvSpPr txBox="1"/>
          <p:nvPr/>
        </p:nvSpPr>
        <p:spPr>
          <a:xfrm>
            <a:off x="7203982" y="4668570"/>
            <a:ext cx="1424876" cy="489878"/>
          </a:xfrm>
          <a:prstGeom prst="rect">
            <a:avLst/>
          </a:prstGeom>
          <a:noFill/>
        </p:spPr>
        <p:txBody>
          <a:bodyPr wrap="square">
            <a:spAutoFit/>
          </a:bodyPr>
          <a:lstStyle/>
          <a:p>
            <a:pPr algn="ctr">
              <a:lnSpc>
                <a:spcPts val="1460"/>
              </a:lnSpc>
            </a:pPr>
            <a:r>
              <a:rPr lang="en-CH" dirty="0"/>
              <a:t>Collect</a:t>
            </a:r>
          </a:p>
          <a:p>
            <a:pPr algn="ctr">
              <a:lnSpc>
                <a:spcPts val="1460"/>
              </a:lnSpc>
            </a:pPr>
            <a:r>
              <a:rPr lang="en-CH" dirty="0"/>
              <a:t>Experiences</a:t>
            </a:r>
          </a:p>
        </p:txBody>
      </p:sp>
      <p:sp>
        <p:nvSpPr>
          <p:cNvPr id="16" name="Magnetic Disk 15">
            <a:extLst>
              <a:ext uri="{FF2B5EF4-FFF2-40B4-BE49-F238E27FC236}">
                <a16:creationId xmlns:a16="http://schemas.microsoft.com/office/drawing/2014/main" id="{A281567B-20DC-698E-2C88-67256CB28C1D}"/>
              </a:ext>
            </a:extLst>
          </p:cNvPr>
          <p:cNvSpPr/>
          <p:nvPr/>
        </p:nvSpPr>
        <p:spPr>
          <a:xfrm>
            <a:off x="5839033" y="3112457"/>
            <a:ext cx="1708878" cy="884420"/>
          </a:xfrm>
          <a:prstGeom prst="flowChartMagneticDisk">
            <a:avLst/>
          </a:prstGeom>
          <a:solidFill>
            <a:srgbClr val="FFBCB1">
              <a:alpha val="15000"/>
            </a:srgb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lt1">
                  <a:alpha val="15000"/>
                </a:schemeClr>
              </a:solidFill>
            </a:endParaRPr>
          </a:p>
        </p:txBody>
      </p:sp>
      <p:sp>
        <p:nvSpPr>
          <p:cNvPr id="17" name="TextBox 16">
            <a:extLst>
              <a:ext uri="{FF2B5EF4-FFF2-40B4-BE49-F238E27FC236}">
                <a16:creationId xmlns:a16="http://schemas.microsoft.com/office/drawing/2014/main" id="{017DF911-780C-3465-FF64-040451098DED}"/>
              </a:ext>
            </a:extLst>
          </p:cNvPr>
          <p:cNvSpPr txBox="1"/>
          <p:nvPr/>
        </p:nvSpPr>
        <p:spPr>
          <a:xfrm>
            <a:off x="5680129" y="3421262"/>
            <a:ext cx="2023673" cy="489878"/>
          </a:xfrm>
          <a:prstGeom prst="rect">
            <a:avLst/>
          </a:prstGeom>
          <a:noFill/>
        </p:spPr>
        <p:txBody>
          <a:bodyPr wrap="square">
            <a:spAutoFit/>
          </a:bodyPr>
          <a:lstStyle/>
          <a:p>
            <a:pPr algn="ctr">
              <a:lnSpc>
                <a:spcPts val="1460"/>
              </a:lnSpc>
            </a:pPr>
            <a:r>
              <a:rPr lang="en-CH" dirty="0">
                <a:solidFill>
                  <a:schemeClr val="tx1">
                    <a:alpha val="15000"/>
                  </a:schemeClr>
                </a:solidFill>
              </a:rPr>
              <a:t>Experience Buffer (in host DRAM)</a:t>
            </a:r>
          </a:p>
        </p:txBody>
      </p:sp>
      <p:cxnSp>
        <p:nvCxnSpPr>
          <p:cNvPr id="21" name="Elbow Connector 20">
            <a:extLst>
              <a:ext uri="{FF2B5EF4-FFF2-40B4-BE49-F238E27FC236}">
                <a16:creationId xmlns:a16="http://schemas.microsoft.com/office/drawing/2014/main" id="{4A1D85F8-4E1D-4BBE-E68C-A70D60BF4202}"/>
              </a:ext>
            </a:extLst>
          </p:cNvPr>
          <p:cNvCxnSpPr>
            <a:cxnSpLocks/>
            <a:stCxn id="6" idx="3"/>
            <a:endCxn id="7" idx="1"/>
          </p:cNvCxnSpPr>
          <p:nvPr/>
        </p:nvCxnSpPr>
        <p:spPr>
          <a:xfrm flipV="1">
            <a:off x="2000643" y="3932372"/>
            <a:ext cx="442676" cy="761046"/>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A66B46D-85DD-5D37-DD23-D2F9C9ACD717}"/>
              </a:ext>
            </a:extLst>
          </p:cNvPr>
          <p:cNvCxnSpPr>
            <a:cxnSpLocks/>
            <a:stCxn id="6" idx="3"/>
            <a:endCxn id="14" idx="2"/>
          </p:cNvCxnSpPr>
          <p:nvPr/>
        </p:nvCxnSpPr>
        <p:spPr>
          <a:xfrm>
            <a:off x="2000643" y="4693418"/>
            <a:ext cx="5915778" cy="507550"/>
          </a:xfrm>
          <a:prstGeom prst="bentConnector4">
            <a:avLst>
              <a:gd name="adj1" fmla="val 3768"/>
              <a:gd name="adj2" fmla="val 14504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3EDD4E50-52BE-0F3F-AC5C-68286EDC56BF}"/>
              </a:ext>
            </a:extLst>
          </p:cNvPr>
          <p:cNvCxnSpPr>
            <a:cxnSpLocks/>
            <a:endCxn id="13" idx="0"/>
          </p:cNvCxnSpPr>
          <p:nvPr/>
        </p:nvCxnSpPr>
        <p:spPr>
          <a:xfrm>
            <a:off x="5086659" y="4070561"/>
            <a:ext cx="752375" cy="524323"/>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1AEC469C-F529-3183-BB06-D3F7BFEC6EDB}"/>
              </a:ext>
            </a:extLst>
          </p:cNvPr>
          <p:cNvCxnSpPr>
            <a:cxnSpLocks/>
            <a:endCxn id="14" idx="0"/>
          </p:cNvCxnSpPr>
          <p:nvPr/>
        </p:nvCxnSpPr>
        <p:spPr>
          <a:xfrm>
            <a:off x="5793836" y="4070561"/>
            <a:ext cx="2122585" cy="524322"/>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8052DD1-BFA8-0594-F216-9A8BF86B794F}"/>
              </a:ext>
            </a:extLst>
          </p:cNvPr>
          <p:cNvCxnSpPr>
            <a:cxnSpLocks/>
            <a:endCxn id="16" idx="4"/>
          </p:cNvCxnSpPr>
          <p:nvPr/>
        </p:nvCxnSpPr>
        <p:spPr>
          <a:xfrm rot="16200000" flipV="1">
            <a:off x="7389336" y="3713243"/>
            <a:ext cx="1037453" cy="72030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49E19B-2C05-5FBF-65D6-5663899BE3EA}"/>
              </a:ext>
            </a:extLst>
          </p:cNvPr>
          <p:cNvSpPr txBox="1"/>
          <p:nvPr/>
        </p:nvSpPr>
        <p:spPr>
          <a:xfrm>
            <a:off x="728677" y="4403224"/>
            <a:ext cx="1424876" cy="646331"/>
          </a:xfrm>
          <a:prstGeom prst="rect">
            <a:avLst/>
          </a:prstGeom>
          <a:noFill/>
        </p:spPr>
        <p:txBody>
          <a:bodyPr wrap="square">
            <a:spAutoFit/>
          </a:bodyPr>
          <a:lstStyle/>
          <a:p>
            <a:pPr algn="ctr"/>
            <a:r>
              <a:rPr lang="en-CH" dirty="0"/>
              <a:t>Observation </a:t>
            </a:r>
          </a:p>
          <a:p>
            <a:pPr algn="ctr"/>
            <a:r>
              <a:rPr lang="en-CH" dirty="0"/>
              <a:t>Vector</a:t>
            </a:r>
          </a:p>
        </p:txBody>
      </p:sp>
      <p:cxnSp>
        <p:nvCxnSpPr>
          <p:cNvPr id="47" name="Elbow Connector 46">
            <a:extLst>
              <a:ext uri="{FF2B5EF4-FFF2-40B4-BE49-F238E27FC236}">
                <a16:creationId xmlns:a16="http://schemas.microsoft.com/office/drawing/2014/main" id="{650D62B6-5C08-81DA-8F88-9408BF0E3224}"/>
              </a:ext>
            </a:extLst>
          </p:cNvPr>
          <p:cNvCxnSpPr>
            <a:cxnSpLocks/>
            <a:stCxn id="13" idx="3"/>
          </p:cNvCxnSpPr>
          <p:nvPr/>
        </p:nvCxnSpPr>
        <p:spPr>
          <a:xfrm>
            <a:off x="6363689" y="4897927"/>
            <a:ext cx="958523" cy="279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6874DC0F-17C4-A83C-92BA-120CEC6F4066}"/>
              </a:ext>
            </a:extLst>
          </p:cNvPr>
          <p:cNvCxnSpPr>
            <a:cxnSpLocks/>
            <a:endCxn id="6" idx="1"/>
          </p:cNvCxnSpPr>
          <p:nvPr/>
        </p:nvCxnSpPr>
        <p:spPr>
          <a:xfrm flipV="1">
            <a:off x="176552" y="4693418"/>
            <a:ext cx="694163" cy="279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E507305-E185-A5F9-8A6C-DF786499D414}"/>
              </a:ext>
            </a:extLst>
          </p:cNvPr>
          <p:cNvSpPr txBox="1"/>
          <p:nvPr/>
        </p:nvSpPr>
        <p:spPr>
          <a:xfrm>
            <a:off x="-314124" y="4144600"/>
            <a:ext cx="1424876" cy="861774"/>
          </a:xfrm>
          <a:prstGeom prst="rect">
            <a:avLst/>
          </a:prstGeom>
          <a:noFill/>
        </p:spPr>
        <p:txBody>
          <a:bodyPr wrap="square">
            <a:spAutoFit/>
          </a:bodyPr>
          <a:lstStyle/>
          <a:p>
            <a:pPr algn="ctr"/>
            <a:r>
              <a:rPr lang="en-CH" sz="1600" dirty="0"/>
              <a:t>Storage</a:t>
            </a:r>
          </a:p>
          <a:p>
            <a:pPr algn="ctr"/>
            <a:r>
              <a:rPr lang="en-CH" sz="1600" dirty="0"/>
              <a:t>Request</a:t>
            </a:r>
          </a:p>
          <a:p>
            <a:pPr algn="ctr"/>
            <a:r>
              <a:rPr lang="en-CH" sz="1600" dirty="0"/>
              <a:t>(from OS)</a:t>
            </a:r>
          </a:p>
        </p:txBody>
      </p:sp>
      <p:sp>
        <p:nvSpPr>
          <p:cNvPr id="62" name="TextBox 61">
            <a:extLst>
              <a:ext uri="{FF2B5EF4-FFF2-40B4-BE49-F238E27FC236}">
                <a16:creationId xmlns:a16="http://schemas.microsoft.com/office/drawing/2014/main" id="{30C44A6B-317F-B3A4-3EAF-E8A57C1C4F3A}"/>
              </a:ext>
            </a:extLst>
          </p:cNvPr>
          <p:cNvSpPr txBox="1"/>
          <p:nvPr/>
        </p:nvSpPr>
        <p:spPr>
          <a:xfrm>
            <a:off x="1173864" y="3827600"/>
            <a:ext cx="1424876" cy="338554"/>
          </a:xfrm>
          <a:prstGeom prst="rect">
            <a:avLst/>
          </a:prstGeom>
          <a:noFill/>
        </p:spPr>
        <p:txBody>
          <a:bodyPr wrap="square">
            <a:spAutoFit/>
          </a:bodyPr>
          <a:lstStyle/>
          <a:p>
            <a:pPr algn="ctr"/>
            <a:r>
              <a:rPr lang="en-CH" sz="1600" b="1" dirty="0">
                <a:solidFill>
                  <a:schemeClr val="tx1">
                    <a:alpha val="15000"/>
                  </a:schemeClr>
                </a:solidFill>
              </a:rPr>
              <a:t>State</a:t>
            </a:r>
          </a:p>
        </p:txBody>
      </p:sp>
      <p:sp>
        <p:nvSpPr>
          <p:cNvPr id="64" name="TextBox 63">
            <a:extLst>
              <a:ext uri="{FF2B5EF4-FFF2-40B4-BE49-F238E27FC236}">
                <a16:creationId xmlns:a16="http://schemas.microsoft.com/office/drawing/2014/main" id="{02E5EC77-862F-6037-F8D1-4B5817B6F75D}"/>
              </a:ext>
            </a:extLst>
          </p:cNvPr>
          <p:cNvSpPr txBox="1"/>
          <p:nvPr/>
        </p:nvSpPr>
        <p:spPr>
          <a:xfrm>
            <a:off x="1110752" y="5147595"/>
            <a:ext cx="1424876" cy="338554"/>
          </a:xfrm>
          <a:prstGeom prst="rect">
            <a:avLst/>
          </a:prstGeom>
          <a:noFill/>
        </p:spPr>
        <p:txBody>
          <a:bodyPr wrap="square">
            <a:spAutoFit/>
          </a:bodyPr>
          <a:lstStyle/>
          <a:p>
            <a:pPr algn="ctr"/>
            <a:r>
              <a:rPr lang="en-CH" sz="1600" b="1" dirty="0"/>
              <a:t>State</a:t>
            </a:r>
          </a:p>
        </p:txBody>
      </p:sp>
      <p:sp>
        <p:nvSpPr>
          <p:cNvPr id="65" name="TextBox 64">
            <a:extLst>
              <a:ext uri="{FF2B5EF4-FFF2-40B4-BE49-F238E27FC236}">
                <a16:creationId xmlns:a16="http://schemas.microsoft.com/office/drawing/2014/main" id="{F161A1A5-A9B6-8838-F861-F9F8A380DCF2}"/>
              </a:ext>
            </a:extLst>
          </p:cNvPr>
          <p:cNvSpPr txBox="1"/>
          <p:nvPr/>
        </p:nvSpPr>
        <p:spPr>
          <a:xfrm>
            <a:off x="4745935" y="3766711"/>
            <a:ext cx="1424876" cy="338554"/>
          </a:xfrm>
          <a:prstGeom prst="rect">
            <a:avLst/>
          </a:prstGeom>
          <a:noFill/>
        </p:spPr>
        <p:txBody>
          <a:bodyPr wrap="square">
            <a:spAutoFit/>
          </a:bodyPr>
          <a:lstStyle/>
          <a:p>
            <a:pPr algn="ctr"/>
            <a:r>
              <a:rPr lang="en-CH" sz="1600" b="1" dirty="0">
                <a:solidFill>
                  <a:schemeClr val="tx1">
                    <a:alpha val="15000"/>
                  </a:schemeClr>
                </a:solidFill>
              </a:rPr>
              <a:t>Action</a:t>
            </a:r>
          </a:p>
        </p:txBody>
      </p:sp>
      <p:sp>
        <p:nvSpPr>
          <p:cNvPr id="66" name="TextBox 65">
            <a:extLst>
              <a:ext uri="{FF2B5EF4-FFF2-40B4-BE49-F238E27FC236}">
                <a16:creationId xmlns:a16="http://schemas.microsoft.com/office/drawing/2014/main" id="{0F254C6F-DDB4-C22F-0F40-3933226A1E26}"/>
              </a:ext>
            </a:extLst>
          </p:cNvPr>
          <p:cNvSpPr txBox="1"/>
          <p:nvPr/>
        </p:nvSpPr>
        <p:spPr>
          <a:xfrm>
            <a:off x="6100956" y="4553474"/>
            <a:ext cx="1424876" cy="338554"/>
          </a:xfrm>
          <a:prstGeom prst="rect">
            <a:avLst/>
          </a:prstGeom>
          <a:noFill/>
        </p:spPr>
        <p:txBody>
          <a:bodyPr wrap="square">
            <a:spAutoFit/>
          </a:bodyPr>
          <a:lstStyle/>
          <a:p>
            <a:pPr algn="ctr"/>
            <a:r>
              <a:rPr lang="en-CH" sz="1600" b="1" dirty="0"/>
              <a:t>Reward</a:t>
            </a:r>
          </a:p>
        </p:txBody>
      </p:sp>
      <p:sp>
        <p:nvSpPr>
          <p:cNvPr id="67" name="TextBox 66">
            <a:extLst>
              <a:ext uri="{FF2B5EF4-FFF2-40B4-BE49-F238E27FC236}">
                <a16:creationId xmlns:a16="http://schemas.microsoft.com/office/drawing/2014/main" id="{FBE3B5FD-1F55-DDD2-7DC2-43DA944514E2}"/>
              </a:ext>
            </a:extLst>
          </p:cNvPr>
          <p:cNvSpPr txBox="1"/>
          <p:nvPr/>
        </p:nvSpPr>
        <p:spPr>
          <a:xfrm>
            <a:off x="7420548" y="2874734"/>
            <a:ext cx="1424876" cy="707886"/>
          </a:xfrm>
          <a:prstGeom prst="rect">
            <a:avLst/>
          </a:prstGeom>
          <a:noFill/>
        </p:spPr>
        <p:txBody>
          <a:bodyPr wrap="square">
            <a:spAutoFit/>
          </a:bodyPr>
          <a:lstStyle/>
          <a:p>
            <a:pPr algn="ctr"/>
            <a:r>
              <a:rPr lang="en-CH" sz="2000" b="1" i="1" dirty="0">
                <a:solidFill>
                  <a:schemeClr val="accent1"/>
                </a:solidFill>
              </a:rPr>
              <a:t>RL Decision Thread</a:t>
            </a:r>
          </a:p>
        </p:txBody>
      </p:sp>
      <p:cxnSp>
        <p:nvCxnSpPr>
          <p:cNvPr id="68" name="Elbow Connector 67">
            <a:extLst>
              <a:ext uri="{FF2B5EF4-FFF2-40B4-BE49-F238E27FC236}">
                <a16:creationId xmlns:a16="http://schemas.microsoft.com/office/drawing/2014/main" id="{DEE94EA8-ED3C-A39A-213D-3A8479523706}"/>
              </a:ext>
            </a:extLst>
          </p:cNvPr>
          <p:cNvCxnSpPr>
            <a:cxnSpLocks/>
            <a:endCxn id="12" idx="1"/>
          </p:cNvCxnSpPr>
          <p:nvPr/>
        </p:nvCxnSpPr>
        <p:spPr>
          <a:xfrm>
            <a:off x="3526526" y="3972684"/>
            <a:ext cx="485765" cy="1"/>
          </a:xfrm>
          <a:prstGeom prst="bentConnector3">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0043EA-D627-14A7-913D-9A45565F4614}"/>
              </a:ext>
            </a:extLst>
          </p:cNvPr>
          <p:cNvSpPr txBox="1"/>
          <p:nvPr/>
        </p:nvSpPr>
        <p:spPr>
          <a:xfrm>
            <a:off x="3771036" y="4225899"/>
            <a:ext cx="1424876" cy="338554"/>
          </a:xfrm>
          <a:prstGeom prst="rect">
            <a:avLst/>
          </a:prstGeom>
          <a:noFill/>
        </p:spPr>
        <p:txBody>
          <a:bodyPr wrap="square">
            <a:spAutoFit/>
          </a:bodyPr>
          <a:lstStyle/>
          <a:p>
            <a:pPr algn="ctr"/>
            <a:r>
              <a:rPr lang="en-CH" sz="1600" b="1" dirty="0">
                <a:solidFill>
                  <a:schemeClr val="tx1">
                    <a:alpha val="15000"/>
                  </a:schemeClr>
                </a:solidFill>
              </a:rPr>
              <a:t>Sibyl Policy</a:t>
            </a:r>
          </a:p>
        </p:txBody>
      </p:sp>
      <p:pic>
        <p:nvPicPr>
          <p:cNvPr id="106" name="Picture 105">
            <a:extLst>
              <a:ext uri="{FF2B5EF4-FFF2-40B4-BE49-F238E27FC236}">
                <a16:creationId xmlns:a16="http://schemas.microsoft.com/office/drawing/2014/main" id="{49F0D64E-FC49-29EA-F46C-D4832F25FF85}"/>
              </a:ext>
            </a:extLst>
          </p:cNvPr>
          <p:cNvPicPr>
            <a:picLocks noChangeAspect="1"/>
          </p:cNvPicPr>
          <p:nvPr/>
        </p:nvPicPr>
        <p:blipFill rotWithShape="1">
          <a:blip r:embed="rId3">
            <a:alphaModFix amt="15000"/>
          </a:blip>
          <a:srcRect l="38572" t="30978" r="47203" b="51531"/>
          <a:stretch/>
        </p:blipFill>
        <p:spPr>
          <a:xfrm>
            <a:off x="2605339" y="3281926"/>
            <a:ext cx="950578" cy="1013037"/>
          </a:xfrm>
          <a:prstGeom prst="rect">
            <a:avLst/>
          </a:prstGeom>
        </p:spPr>
      </p:pic>
      <p:sp>
        <p:nvSpPr>
          <p:cNvPr id="2" name="TextBox 1">
            <a:extLst>
              <a:ext uri="{FF2B5EF4-FFF2-40B4-BE49-F238E27FC236}">
                <a16:creationId xmlns:a16="http://schemas.microsoft.com/office/drawing/2014/main" id="{03B8F8B0-EE93-387B-67EB-F9D7DFBDE9A8}"/>
              </a:ext>
            </a:extLst>
          </p:cNvPr>
          <p:cNvSpPr txBox="1"/>
          <p:nvPr/>
        </p:nvSpPr>
        <p:spPr>
          <a:xfrm>
            <a:off x="-1490133" y="4707467"/>
            <a:ext cx="184731" cy="369332"/>
          </a:xfrm>
          <a:prstGeom prst="rect">
            <a:avLst/>
          </a:prstGeom>
          <a:noFill/>
        </p:spPr>
        <p:txBody>
          <a:bodyPr wrap="none" rtlCol="0">
            <a:spAutoFit/>
          </a:bodyPr>
          <a:lstStyle/>
          <a:p>
            <a:endParaRPr lang="en-CH" dirty="0"/>
          </a:p>
        </p:txBody>
      </p:sp>
      <p:cxnSp>
        <p:nvCxnSpPr>
          <p:cNvPr id="60" name="Elbow Connector 59">
            <a:extLst>
              <a:ext uri="{FF2B5EF4-FFF2-40B4-BE49-F238E27FC236}">
                <a16:creationId xmlns:a16="http://schemas.microsoft.com/office/drawing/2014/main" id="{F18AE126-9096-6565-8A62-7FE752D782FD}"/>
              </a:ext>
            </a:extLst>
          </p:cNvPr>
          <p:cNvCxnSpPr>
            <a:cxnSpLocks/>
          </p:cNvCxnSpPr>
          <p:nvPr/>
        </p:nvCxnSpPr>
        <p:spPr>
          <a:xfrm rot="16200000" flipV="1">
            <a:off x="5642193" y="2061178"/>
            <a:ext cx="937223" cy="1165336"/>
          </a:xfrm>
          <a:prstGeom prst="bentConnector2">
            <a:avLst/>
          </a:prstGeom>
          <a:ln w="28575">
            <a:solidFill>
              <a:schemeClr val="tx1">
                <a:alpha val="12329"/>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37BE9C96-1B5E-B449-0A7D-A7EF04E334E9}"/>
              </a:ext>
            </a:extLst>
          </p:cNvPr>
          <p:cNvSpPr/>
          <p:nvPr/>
        </p:nvSpPr>
        <p:spPr>
          <a:xfrm>
            <a:off x="811727" y="1555149"/>
            <a:ext cx="8130867" cy="1319585"/>
          </a:xfrm>
          <a:prstGeom prst="roundRect">
            <a:avLst/>
          </a:prstGeom>
          <a:solidFill>
            <a:srgbClr val="D0D0E3">
              <a:alpha val="15000"/>
            </a:srgb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cxnSp>
        <p:nvCxnSpPr>
          <p:cNvPr id="69" name="Elbow Connector 68">
            <a:extLst>
              <a:ext uri="{FF2B5EF4-FFF2-40B4-BE49-F238E27FC236}">
                <a16:creationId xmlns:a16="http://schemas.microsoft.com/office/drawing/2014/main" id="{72907183-E266-91C7-9973-7C5B16AF8218}"/>
              </a:ext>
            </a:extLst>
          </p:cNvPr>
          <p:cNvCxnSpPr>
            <a:cxnSpLocks/>
            <a:stCxn id="75" idx="1"/>
          </p:cNvCxnSpPr>
          <p:nvPr/>
        </p:nvCxnSpPr>
        <p:spPr>
          <a:xfrm rot="10800000" flipV="1">
            <a:off x="3602886" y="2175234"/>
            <a:ext cx="571483" cy="0"/>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F915D5E-216B-59A2-5254-6FB3FBC0397D}"/>
              </a:ext>
            </a:extLst>
          </p:cNvPr>
          <p:cNvSpPr txBox="1"/>
          <p:nvPr/>
        </p:nvSpPr>
        <p:spPr>
          <a:xfrm>
            <a:off x="1665230" y="1749368"/>
            <a:ext cx="1184222" cy="489878"/>
          </a:xfrm>
          <a:prstGeom prst="rect">
            <a:avLst/>
          </a:prstGeom>
          <a:noFill/>
          <a:ln>
            <a:noFill/>
          </a:ln>
        </p:spPr>
        <p:txBody>
          <a:bodyPr wrap="square">
            <a:spAutoFit/>
          </a:bodyPr>
          <a:lstStyle/>
          <a:p>
            <a:pPr>
              <a:lnSpc>
                <a:spcPts val="1460"/>
              </a:lnSpc>
            </a:pPr>
            <a:r>
              <a:rPr lang="en-CH" dirty="0">
                <a:solidFill>
                  <a:schemeClr val="tx1">
                    <a:alpha val="15000"/>
                  </a:schemeClr>
                </a:solidFill>
              </a:rPr>
              <a:t>Training </a:t>
            </a:r>
          </a:p>
          <a:p>
            <a:pPr>
              <a:lnSpc>
                <a:spcPts val="1460"/>
              </a:lnSpc>
            </a:pPr>
            <a:r>
              <a:rPr lang="en-CH" dirty="0">
                <a:solidFill>
                  <a:schemeClr val="tx1">
                    <a:alpha val="15000"/>
                  </a:schemeClr>
                </a:solidFill>
              </a:rPr>
              <a:t>Network</a:t>
            </a:r>
          </a:p>
        </p:txBody>
      </p:sp>
      <p:sp>
        <p:nvSpPr>
          <p:cNvPr id="71" name="TextBox 70">
            <a:extLst>
              <a:ext uri="{FF2B5EF4-FFF2-40B4-BE49-F238E27FC236}">
                <a16:creationId xmlns:a16="http://schemas.microsoft.com/office/drawing/2014/main" id="{D2E110CE-272B-F7D4-61DC-778C81978857}"/>
              </a:ext>
            </a:extLst>
          </p:cNvPr>
          <p:cNvSpPr txBox="1"/>
          <p:nvPr/>
        </p:nvSpPr>
        <p:spPr>
          <a:xfrm>
            <a:off x="7420548" y="1561838"/>
            <a:ext cx="1424876" cy="707886"/>
          </a:xfrm>
          <a:prstGeom prst="rect">
            <a:avLst/>
          </a:prstGeom>
          <a:noFill/>
        </p:spPr>
        <p:txBody>
          <a:bodyPr wrap="square">
            <a:spAutoFit/>
          </a:bodyPr>
          <a:lstStyle/>
          <a:p>
            <a:pPr algn="ctr"/>
            <a:r>
              <a:rPr lang="en-CH" sz="2000" b="1" i="1" dirty="0">
                <a:solidFill>
                  <a:schemeClr val="accent1">
                    <a:alpha val="15000"/>
                  </a:schemeClr>
                </a:solidFill>
              </a:rPr>
              <a:t>RL Training Thread</a:t>
            </a:r>
          </a:p>
        </p:txBody>
      </p:sp>
      <p:sp>
        <p:nvSpPr>
          <p:cNvPr id="73" name="TextBox 72">
            <a:extLst>
              <a:ext uri="{FF2B5EF4-FFF2-40B4-BE49-F238E27FC236}">
                <a16:creationId xmlns:a16="http://schemas.microsoft.com/office/drawing/2014/main" id="{1437B04C-B584-D622-2B6C-B1BA8B316621}"/>
              </a:ext>
            </a:extLst>
          </p:cNvPr>
          <p:cNvSpPr txBox="1"/>
          <p:nvPr/>
        </p:nvSpPr>
        <p:spPr>
          <a:xfrm>
            <a:off x="5458373" y="1854385"/>
            <a:ext cx="1424876" cy="338554"/>
          </a:xfrm>
          <a:prstGeom prst="rect">
            <a:avLst/>
          </a:prstGeom>
          <a:noFill/>
        </p:spPr>
        <p:txBody>
          <a:bodyPr wrap="square">
            <a:spAutoFit/>
          </a:bodyPr>
          <a:lstStyle/>
          <a:p>
            <a:pPr algn="ctr"/>
            <a:r>
              <a:rPr lang="en-CH" sz="1600" i="1" dirty="0">
                <a:solidFill>
                  <a:schemeClr val="tx1">
                    <a:alpha val="15000"/>
                  </a:schemeClr>
                </a:solidFill>
              </a:rPr>
              <a:t>Batch</a:t>
            </a:r>
          </a:p>
        </p:txBody>
      </p:sp>
      <p:pic>
        <p:nvPicPr>
          <p:cNvPr id="74" name="Picture 73">
            <a:extLst>
              <a:ext uri="{FF2B5EF4-FFF2-40B4-BE49-F238E27FC236}">
                <a16:creationId xmlns:a16="http://schemas.microsoft.com/office/drawing/2014/main" id="{86D15E7F-89EB-01CE-3CF7-8E08FACFE7B3}"/>
              </a:ext>
            </a:extLst>
          </p:cNvPr>
          <p:cNvPicPr>
            <a:picLocks noChangeAspect="1"/>
          </p:cNvPicPr>
          <p:nvPr/>
        </p:nvPicPr>
        <p:blipFill rotWithShape="1">
          <a:blip r:embed="rId3">
            <a:alphaModFix amt="15000"/>
          </a:blip>
          <a:srcRect l="38572" t="30978" r="47203" b="51531"/>
          <a:stretch/>
        </p:blipFill>
        <p:spPr>
          <a:xfrm>
            <a:off x="2673323" y="1668715"/>
            <a:ext cx="950578" cy="1013037"/>
          </a:xfrm>
          <a:prstGeom prst="rect">
            <a:avLst/>
          </a:prstGeom>
        </p:spPr>
      </p:pic>
      <p:sp>
        <p:nvSpPr>
          <p:cNvPr id="75" name="Rounded Rectangle 74">
            <a:extLst>
              <a:ext uri="{FF2B5EF4-FFF2-40B4-BE49-F238E27FC236}">
                <a16:creationId xmlns:a16="http://schemas.microsoft.com/office/drawing/2014/main" id="{0ABBE709-BE24-950B-7B9F-2922C76E649C}"/>
              </a:ext>
            </a:extLst>
          </p:cNvPr>
          <p:cNvSpPr/>
          <p:nvPr/>
        </p:nvSpPr>
        <p:spPr>
          <a:xfrm>
            <a:off x="4174368" y="1875170"/>
            <a:ext cx="1353766" cy="538251"/>
          </a:xfrm>
          <a:prstGeom prst="roundRect">
            <a:avLst/>
          </a:prstGeom>
          <a:solidFill>
            <a:schemeClr val="bg2">
              <a:lumMod val="9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alpha val="15000"/>
                  </a:schemeClr>
                </a:solidFill>
              </a:rPr>
              <a:t>Training Dataset</a:t>
            </a:r>
          </a:p>
        </p:txBody>
      </p:sp>
      <p:cxnSp>
        <p:nvCxnSpPr>
          <p:cNvPr id="78" name="Elbow Connector 77">
            <a:extLst>
              <a:ext uri="{FF2B5EF4-FFF2-40B4-BE49-F238E27FC236}">
                <a16:creationId xmlns:a16="http://schemas.microsoft.com/office/drawing/2014/main" id="{645173EC-446E-3BFF-E10D-A91DFB4C879A}"/>
              </a:ext>
            </a:extLst>
          </p:cNvPr>
          <p:cNvCxnSpPr>
            <a:cxnSpLocks/>
          </p:cNvCxnSpPr>
          <p:nvPr/>
        </p:nvCxnSpPr>
        <p:spPr>
          <a:xfrm rot="5400000">
            <a:off x="2774568" y="2976228"/>
            <a:ext cx="788043" cy="0"/>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114B38-02A1-6E2F-A348-407EB32290C5}"/>
              </a:ext>
            </a:extLst>
          </p:cNvPr>
          <p:cNvSpPr txBox="1"/>
          <p:nvPr/>
        </p:nvSpPr>
        <p:spPr>
          <a:xfrm>
            <a:off x="946529" y="2314394"/>
            <a:ext cx="1777800" cy="584775"/>
          </a:xfrm>
          <a:prstGeom prst="rect">
            <a:avLst/>
          </a:prstGeom>
          <a:noFill/>
        </p:spPr>
        <p:txBody>
          <a:bodyPr wrap="square">
            <a:spAutoFit/>
          </a:bodyPr>
          <a:lstStyle/>
          <a:p>
            <a:pPr algn="ctr"/>
            <a:r>
              <a:rPr lang="en-CH" sz="1600" i="1" dirty="0">
                <a:solidFill>
                  <a:schemeClr val="tx1">
                    <a:alpha val="15000"/>
                  </a:schemeClr>
                </a:solidFill>
              </a:rPr>
              <a:t>Periodic  Policy</a:t>
            </a:r>
          </a:p>
          <a:p>
            <a:pPr algn="ctr"/>
            <a:r>
              <a:rPr lang="en-CH" sz="1600" i="1" dirty="0">
                <a:solidFill>
                  <a:schemeClr val="tx1">
                    <a:alpha val="15000"/>
                  </a:schemeClr>
                </a:solidFill>
              </a:rPr>
              <a:t>Weight Update</a:t>
            </a:r>
          </a:p>
        </p:txBody>
      </p:sp>
      <p:sp>
        <p:nvSpPr>
          <p:cNvPr id="43" name="Slide Number Placeholder 5">
            <a:extLst>
              <a:ext uri="{FF2B5EF4-FFF2-40B4-BE49-F238E27FC236}">
                <a16:creationId xmlns:a16="http://schemas.microsoft.com/office/drawing/2014/main" id="{1B097C1B-A36F-5413-FFDA-B12D6DC45818}"/>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30</a:t>
            </a:fld>
            <a:endParaRPr lang="en-CH"/>
          </a:p>
        </p:txBody>
      </p:sp>
    </p:spTree>
    <p:extLst>
      <p:ext uri="{BB962C8B-B14F-4D97-AF65-F5344CB8AC3E}">
        <p14:creationId xmlns:p14="http://schemas.microsoft.com/office/powerpoint/2010/main" val="1659515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2EB44F9-51AE-39B7-8DE9-A73ADD2315ED}"/>
              </a:ext>
            </a:extLst>
          </p:cNvPr>
          <p:cNvSpPr/>
          <p:nvPr/>
        </p:nvSpPr>
        <p:spPr>
          <a:xfrm>
            <a:off x="811727" y="2920042"/>
            <a:ext cx="8155721" cy="2592375"/>
          </a:xfrm>
          <a:prstGeom prst="roundRect">
            <a:avLst/>
          </a:prstGeom>
          <a:solidFill>
            <a:srgbClr val="EDF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4" name="Title 3">
            <a:extLst>
              <a:ext uri="{FF2B5EF4-FFF2-40B4-BE49-F238E27FC236}">
                <a16:creationId xmlns:a16="http://schemas.microsoft.com/office/drawing/2014/main" id="{1F317348-C403-CF11-8BC6-8BDDB9BCF3DD}"/>
              </a:ext>
            </a:extLst>
          </p:cNvPr>
          <p:cNvSpPr>
            <a:spLocks noGrp="1"/>
          </p:cNvSpPr>
          <p:nvPr>
            <p:ph type="title"/>
          </p:nvPr>
        </p:nvSpPr>
        <p:spPr/>
        <p:txBody>
          <a:bodyPr/>
          <a:lstStyle/>
          <a:p>
            <a:r>
              <a:rPr lang="en-CH" dirty="0"/>
              <a:t>RL Decision Thread</a:t>
            </a:r>
          </a:p>
        </p:txBody>
      </p:sp>
      <p:sp>
        <p:nvSpPr>
          <p:cNvPr id="6" name="Rounded Rectangle 5">
            <a:extLst>
              <a:ext uri="{FF2B5EF4-FFF2-40B4-BE49-F238E27FC236}">
                <a16:creationId xmlns:a16="http://schemas.microsoft.com/office/drawing/2014/main" id="{99283521-417F-FB36-4A09-DC07D1EC7138}"/>
              </a:ext>
            </a:extLst>
          </p:cNvPr>
          <p:cNvSpPr/>
          <p:nvPr/>
        </p:nvSpPr>
        <p:spPr>
          <a:xfrm>
            <a:off x="870715" y="4296178"/>
            <a:ext cx="1129928" cy="794479"/>
          </a:xfrm>
          <a:prstGeom prst="roundRect">
            <a:avLst/>
          </a:prstGeom>
          <a:solidFill>
            <a:srgbClr val="D0E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7" name="Rounded Rectangle 6">
            <a:extLst>
              <a:ext uri="{FF2B5EF4-FFF2-40B4-BE49-F238E27FC236}">
                <a16:creationId xmlns:a16="http://schemas.microsoft.com/office/drawing/2014/main" id="{2951E36A-0BC2-9934-38AE-C19ABCBB4DAF}"/>
              </a:ext>
            </a:extLst>
          </p:cNvPr>
          <p:cNvSpPr/>
          <p:nvPr/>
        </p:nvSpPr>
        <p:spPr>
          <a:xfrm>
            <a:off x="2443319" y="3269859"/>
            <a:ext cx="2650761" cy="1325026"/>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alpha val="15000"/>
                </a:schemeClr>
              </a:solidFill>
            </a:endParaRPr>
          </a:p>
        </p:txBody>
      </p:sp>
      <p:sp>
        <p:nvSpPr>
          <p:cNvPr id="10" name="TextBox 9">
            <a:extLst>
              <a:ext uri="{FF2B5EF4-FFF2-40B4-BE49-F238E27FC236}">
                <a16:creationId xmlns:a16="http://schemas.microsoft.com/office/drawing/2014/main" id="{1579F42E-0783-0CC0-3DE4-088A6CF3175B}"/>
              </a:ext>
            </a:extLst>
          </p:cNvPr>
          <p:cNvSpPr txBox="1"/>
          <p:nvPr/>
        </p:nvSpPr>
        <p:spPr>
          <a:xfrm>
            <a:off x="2635694" y="4178692"/>
            <a:ext cx="1184222" cy="489878"/>
          </a:xfrm>
          <a:prstGeom prst="rect">
            <a:avLst/>
          </a:prstGeom>
          <a:noFill/>
          <a:ln>
            <a:noFill/>
          </a:ln>
        </p:spPr>
        <p:txBody>
          <a:bodyPr wrap="square">
            <a:spAutoFit/>
          </a:bodyPr>
          <a:lstStyle/>
          <a:p>
            <a:pPr>
              <a:lnSpc>
                <a:spcPts val="1460"/>
              </a:lnSpc>
            </a:pPr>
            <a:r>
              <a:rPr lang="en-CH" dirty="0">
                <a:solidFill>
                  <a:schemeClr val="tx1">
                    <a:alpha val="15000"/>
                  </a:schemeClr>
                </a:solidFill>
              </a:rPr>
              <a:t>Inference </a:t>
            </a:r>
          </a:p>
          <a:p>
            <a:pPr>
              <a:lnSpc>
                <a:spcPts val="1460"/>
              </a:lnSpc>
            </a:pPr>
            <a:r>
              <a:rPr lang="en-CH" dirty="0">
                <a:solidFill>
                  <a:schemeClr val="tx1">
                    <a:alpha val="15000"/>
                  </a:schemeClr>
                </a:solidFill>
              </a:rPr>
              <a:t>Network</a:t>
            </a:r>
          </a:p>
        </p:txBody>
      </p:sp>
      <p:sp>
        <p:nvSpPr>
          <p:cNvPr id="12" name="Rounded Rectangle 11">
            <a:extLst>
              <a:ext uri="{FF2B5EF4-FFF2-40B4-BE49-F238E27FC236}">
                <a16:creationId xmlns:a16="http://schemas.microsoft.com/office/drawing/2014/main" id="{A26A6F7B-1E99-4099-00D9-4B1F3D5F900A}"/>
              </a:ext>
            </a:extLst>
          </p:cNvPr>
          <p:cNvSpPr/>
          <p:nvPr/>
        </p:nvSpPr>
        <p:spPr>
          <a:xfrm>
            <a:off x="4012291" y="3736697"/>
            <a:ext cx="759500" cy="471975"/>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alpha val="15000"/>
                  </a:schemeClr>
                </a:solidFill>
              </a:rPr>
              <a:t>Max</a:t>
            </a:r>
          </a:p>
        </p:txBody>
      </p:sp>
      <p:sp>
        <p:nvSpPr>
          <p:cNvPr id="13" name="Rounded Rectangle 12">
            <a:extLst>
              <a:ext uri="{FF2B5EF4-FFF2-40B4-BE49-F238E27FC236}">
                <a16:creationId xmlns:a16="http://schemas.microsoft.com/office/drawing/2014/main" id="{B81644D6-8A04-952C-1B70-F3BDFFF2671F}"/>
              </a:ext>
            </a:extLst>
          </p:cNvPr>
          <p:cNvSpPr/>
          <p:nvPr/>
        </p:nvSpPr>
        <p:spPr>
          <a:xfrm>
            <a:off x="5314378" y="4594884"/>
            <a:ext cx="1049311" cy="606085"/>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HSS</a:t>
            </a:r>
          </a:p>
        </p:txBody>
      </p:sp>
      <p:sp>
        <p:nvSpPr>
          <p:cNvPr id="14" name="Rounded Rectangle 13">
            <a:extLst>
              <a:ext uri="{FF2B5EF4-FFF2-40B4-BE49-F238E27FC236}">
                <a16:creationId xmlns:a16="http://schemas.microsoft.com/office/drawing/2014/main" id="{5F35D7B4-6836-8900-8BDC-7FAB01481E57}"/>
              </a:ext>
            </a:extLst>
          </p:cNvPr>
          <p:cNvSpPr/>
          <p:nvPr/>
        </p:nvSpPr>
        <p:spPr>
          <a:xfrm>
            <a:off x="7308070" y="4594883"/>
            <a:ext cx="1216701" cy="606085"/>
          </a:xfrm>
          <a:prstGeom prst="roundRect">
            <a:avLst/>
          </a:prstGeom>
          <a:solidFill>
            <a:srgbClr val="CED6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alpha val="15000"/>
                </a:schemeClr>
              </a:solidFill>
            </a:endParaRPr>
          </a:p>
        </p:txBody>
      </p:sp>
      <p:sp>
        <p:nvSpPr>
          <p:cNvPr id="15" name="TextBox 14">
            <a:extLst>
              <a:ext uri="{FF2B5EF4-FFF2-40B4-BE49-F238E27FC236}">
                <a16:creationId xmlns:a16="http://schemas.microsoft.com/office/drawing/2014/main" id="{59C66BE2-EB3E-7FBF-5480-E1891A043F8B}"/>
              </a:ext>
            </a:extLst>
          </p:cNvPr>
          <p:cNvSpPr txBox="1"/>
          <p:nvPr/>
        </p:nvSpPr>
        <p:spPr>
          <a:xfrm>
            <a:off x="7203982" y="4668570"/>
            <a:ext cx="1424876" cy="489878"/>
          </a:xfrm>
          <a:prstGeom prst="rect">
            <a:avLst/>
          </a:prstGeom>
          <a:noFill/>
        </p:spPr>
        <p:txBody>
          <a:bodyPr wrap="square">
            <a:spAutoFit/>
          </a:bodyPr>
          <a:lstStyle/>
          <a:p>
            <a:pPr algn="ctr">
              <a:lnSpc>
                <a:spcPts val="1460"/>
              </a:lnSpc>
            </a:pPr>
            <a:r>
              <a:rPr lang="en-CH" dirty="0"/>
              <a:t>Collect</a:t>
            </a:r>
          </a:p>
          <a:p>
            <a:pPr algn="ctr">
              <a:lnSpc>
                <a:spcPts val="1460"/>
              </a:lnSpc>
            </a:pPr>
            <a:r>
              <a:rPr lang="en-CH" dirty="0"/>
              <a:t>Experiences</a:t>
            </a:r>
          </a:p>
        </p:txBody>
      </p:sp>
      <p:sp>
        <p:nvSpPr>
          <p:cNvPr id="16" name="Magnetic Disk 15">
            <a:extLst>
              <a:ext uri="{FF2B5EF4-FFF2-40B4-BE49-F238E27FC236}">
                <a16:creationId xmlns:a16="http://schemas.microsoft.com/office/drawing/2014/main" id="{A281567B-20DC-698E-2C88-67256CB28C1D}"/>
              </a:ext>
            </a:extLst>
          </p:cNvPr>
          <p:cNvSpPr/>
          <p:nvPr/>
        </p:nvSpPr>
        <p:spPr>
          <a:xfrm>
            <a:off x="5839033" y="3112457"/>
            <a:ext cx="1708878" cy="884420"/>
          </a:xfrm>
          <a:prstGeom prst="flowChartMagneticDisk">
            <a:avLst/>
          </a:prstGeom>
          <a:solidFill>
            <a:srgbClr val="FFBC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7" name="TextBox 16">
            <a:extLst>
              <a:ext uri="{FF2B5EF4-FFF2-40B4-BE49-F238E27FC236}">
                <a16:creationId xmlns:a16="http://schemas.microsoft.com/office/drawing/2014/main" id="{017DF911-780C-3465-FF64-040451098DED}"/>
              </a:ext>
            </a:extLst>
          </p:cNvPr>
          <p:cNvSpPr txBox="1"/>
          <p:nvPr/>
        </p:nvSpPr>
        <p:spPr>
          <a:xfrm>
            <a:off x="5680129" y="3421262"/>
            <a:ext cx="2023673" cy="489878"/>
          </a:xfrm>
          <a:prstGeom prst="rect">
            <a:avLst/>
          </a:prstGeom>
          <a:noFill/>
        </p:spPr>
        <p:txBody>
          <a:bodyPr wrap="square">
            <a:spAutoFit/>
          </a:bodyPr>
          <a:lstStyle/>
          <a:p>
            <a:pPr algn="ctr">
              <a:lnSpc>
                <a:spcPts val="1460"/>
              </a:lnSpc>
            </a:pPr>
            <a:r>
              <a:rPr lang="en-CH" dirty="0"/>
              <a:t>Experience Buffer (in host DRAM)</a:t>
            </a:r>
          </a:p>
        </p:txBody>
      </p:sp>
      <p:cxnSp>
        <p:nvCxnSpPr>
          <p:cNvPr id="21" name="Elbow Connector 20">
            <a:extLst>
              <a:ext uri="{FF2B5EF4-FFF2-40B4-BE49-F238E27FC236}">
                <a16:creationId xmlns:a16="http://schemas.microsoft.com/office/drawing/2014/main" id="{4A1D85F8-4E1D-4BBE-E68C-A70D60BF4202}"/>
              </a:ext>
            </a:extLst>
          </p:cNvPr>
          <p:cNvCxnSpPr>
            <a:cxnSpLocks/>
            <a:stCxn id="6" idx="3"/>
            <a:endCxn id="7" idx="1"/>
          </p:cNvCxnSpPr>
          <p:nvPr/>
        </p:nvCxnSpPr>
        <p:spPr>
          <a:xfrm flipV="1">
            <a:off x="2000643" y="3932372"/>
            <a:ext cx="442676" cy="761046"/>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A66B46D-85DD-5D37-DD23-D2F9C9ACD717}"/>
              </a:ext>
            </a:extLst>
          </p:cNvPr>
          <p:cNvCxnSpPr>
            <a:cxnSpLocks/>
            <a:stCxn id="6" idx="3"/>
            <a:endCxn id="14" idx="2"/>
          </p:cNvCxnSpPr>
          <p:nvPr/>
        </p:nvCxnSpPr>
        <p:spPr>
          <a:xfrm>
            <a:off x="2000643" y="4693418"/>
            <a:ext cx="5915778" cy="507550"/>
          </a:xfrm>
          <a:prstGeom prst="bentConnector4">
            <a:avLst>
              <a:gd name="adj1" fmla="val 3768"/>
              <a:gd name="adj2" fmla="val 14504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3EDD4E50-52BE-0F3F-AC5C-68286EDC56BF}"/>
              </a:ext>
            </a:extLst>
          </p:cNvPr>
          <p:cNvCxnSpPr>
            <a:cxnSpLocks/>
            <a:endCxn id="13" idx="0"/>
          </p:cNvCxnSpPr>
          <p:nvPr/>
        </p:nvCxnSpPr>
        <p:spPr>
          <a:xfrm>
            <a:off x="5086659" y="4070561"/>
            <a:ext cx="752375" cy="524323"/>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8052DD1-BFA8-0594-F216-9A8BF86B794F}"/>
              </a:ext>
            </a:extLst>
          </p:cNvPr>
          <p:cNvCxnSpPr>
            <a:cxnSpLocks/>
            <a:endCxn id="16" idx="4"/>
          </p:cNvCxnSpPr>
          <p:nvPr/>
        </p:nvCxnSpPr>
        <p:spPr>
          <a:xfrm rot="16200000" flipV="1">
            <a:off x="7389336" y="3713243"/>
            <a:ext cx="1037453" cy="72030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49E19B-2C05-5FBF-65D6-5663899BE3EA}"/>
              </a:ext>
            </a:extLst>
          </p:cNvPr>
          <p:cNvSpPr txBox="1"/>
          <p:nvPr/>
        </p:nvSpPr>
        <p:spPr>
          <a:xfrm>
            <a:off x="728677" y="4403224"/>
            <a:ext cx="1424876" cy="646331"/>
          </a:xfrm>
          <a:prstGeom prst="rect">
            <a:avLst/>
          </a:prstGeom>
          <a:noFill/>
        </p:spPr>
        <p:txBody>
          <a:bodyPr wrap="square">
            <a:spAutoFit/>
          </a:bodyPr>
          <a:lstStyle/>
          <a:p>
            <a:pPr algn="ctr"/>
            <a:r>
              <a:rPr lang="en-CH" dirty="0"/>
              <a:t>Observation </a:t>
            </a:r>
          </a:p>
          <a:p>
            <a:pPr algn="ctr"/>
            <a:r>
              <a:rPr lang="en-CH" dirty="0"/>
              <a:t>Vector</a:t>
            </a:r>
          </a:p>
        </p:txBody>
      </p:sp>
      <p:cxnSp>
        <p:nvCxnSpPr>
          <p:cNvPr id="47" name="Elbow Connector 46">
            <a:extLst>
              <a:ext uri="{FF2B5EF4-FFF2-40B4-BE49-F238E27FC236}">
                <a16:creationId xmlns:a16="http://schemas.microsoft.com/office/drawing/2014/main" id="{650D62B6-5C08-81DA-8F88-9408BF0E3224}"/>
              </a:ext>
            </a:extLst>
          </p:cNvPr>
          <p:cNvCxnSpPr>
            <a:cxnSpLocks/>
            <a:stCxn id="13" idx="3"/>
          </p:cNvCxnSpPr>
          <p:nvPr/>
        </p:nvCxnSpPr>
        <p:spPr>
          <a:xfrm>
            <a:off x="6363689" y="4897927"/>
            <a:ext cx="958523" cy="279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6874DC0F-17C4-A83C-92BA-120CEC6F4066}"/>
              </a:ext>
            </a:extLst>
          </p:cNvPr>
          <p:cNvCxnSpPr>
            <a:cxnSpLocks/>
            <a:endCxn id="6" idx="1"/>
          </p:cNvCxnSpPr>
          <p:nvPr/>
        </p:nvCxnSpPr>
        <p:spPr>
          <a:xfrm flipV="1">
            <a:off x="176552" y="4693418"/>
            <a:ext cx="694163" cy="279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E507305-E185-A5F9-8A6C-DF786499D414}"/>
              </a:ext>
            </a:extLst>
          </p:cNvPr>
          <p:cNvSpPr txBox="1"/>
          <p:nvPr/>
        </p:nvSpPr>
        <p:spPr>
          <a:xfrm>
            <a:off x="-314124" y="4144600"/>
            <a:ext cx="1424876" cy="861774"/>
          </a:xfrm>
          <a:prstGeom prst="rect">
            <a:avLst/>
          </a:prstGeom>
          <a:noFill/>
        </p:spPr>
        <p:txBody>
          <a:bodyPr wrap="square">
            <a:spAutoFit/>
          </a:bodyPr>
          <a:lstStyle/>
          <a:p>
            <a:pPr algn="ctr"/>
            <a:r>
              <a:rPr lang="en-CH" sz="1600" dirty="0"/>
              <a:t>Storage</a:t>
            </a:r>
          </a:p>
          <a:p>
            <a:pPr algn="ctr"/>
            <a:r>
              <a:rPr lang="en-CH" sz="1600" dirty="0"/>
              <a:t>Request</a:t>
            </a:r>
          </a:p>
          <a:p>
            <a:pPr algn="ctr"/>
            <a:r>
              <a:rPr lang="en-CH" sz="1600" dirty="0"/>
              <a:t>(from OS)</a:t>
            </a:r>
          </a:p>
        </p:txBody>
      </p:sp>
      <p:sp>
        <p:nvSpPr>
          <p:cNvPr id="62" name="TextBox 61">
            <a:extLst>
              <a:ext uri="{FF2B5EF4-FFF2-40B4-BE49-F238E27FC236}">
                <a16:creationId xmlns:a16="http://schemas.microsoft.com/office/drawing/2014/main" id="{30C44A6B-317F-B3A4-3EAF-E8A57C1C4F3A}"/>
              </a:ext>
            </a:extLst>
          </p:cNvPr>
          <p:cNvSpPr txBox="1"/>
          <p:nvPr/>
        </p:nvSpPr>
        <p:spPr>
          <a:xfrm>
            <a:off x="1173864" y="3827600"/>
            <a:ext cx="1424876" cy="338554"/>
          </a:xfrm>
          <a:prstGeom prst="rect">
            <a:avLst/>
          </a:prstGeom>
          <a:noFill/>
        </p:spPr>
        <p:txBody>
          <a:bodyPr wrap="square">
            <a:spAutoFit/>
          </a:bodyPr>
          <a:lstStyle/>
          <a:p>
            <a:pPr algn="ctr"/>
            <a:r>
              <a:rPr lang="en-CH" sz="1600" b="1" dirty="0">
                <a:solidFill>
                  <a:schemeClr val="tx1">
                    <a:alpha val="15000"/>
                  </a:schemeClr>
                </a:solidFill>
              </a:rPr>
              <a:t>State</a:t>
            </a:r>
          </a:p>
        </p:txBody>
      </p:sp>
      <p:sp>
        <p:nvSpPr>
          <p:cNvPr id="64" name="TextBox 63">
            <a:extLst>
              <a:ext uri="{FF2B5EF4-FFF2-40B4-BE49-F238E27FC236}">
                <a16:creationId xmlns:a16="http://schemas.microsoft.com/office/drawing/2014/main" id="{02E5EC77-862F-6037-F8D1-4B5817B6F75D}"/>
              </a:ext>
            </a:extLst>
          </p:cNvPr>
          <p:cNvSpPr txBox="1"/>
          <p:nvPr/>
        </p:nvSpPr>
        <p:spPr>
          <a:xfrm>
            <a:off x="1110752" y="5147595"/>
            <a:ext cx="1424876" cy="338554"/>
          </a:xfrm>
          <a:prstGeom prst="rect">
            <a:avLst/>
          </a:prstGeom>
          <a:noFill/>
        </p:spPr>
        <p:txBody>
          <a:bodyPr wrap="square">
            <a:spAutoFit/>
          </a:bodyPr>
          <a:lstStyle/>
          <a:p>
            <a:pPr algn="ctr"/>
            <a:r>
              <a:rPr lang="en-CH" sz="1600" b="1" dirty="0"/>
              <a:t>State</a:t>
            </a:r>
          </a:p>
        </p:txBody>
      </p:sp>
      <p:sp>
        <p:nvSpPr>
          <p:cNvPr id="65" name="TextBox 64">
            <a:extLst>
              <a:ext uri="{FF2B5EF4-FFF2-40B4-BE49-F238E27FC236}">
                <a16:creationId xmlns:a16="http://schemas.microsoft.com/office/drawing/2014/main" id="{F161A1A5-A9B6-8838-F861-F9F8A380DCF2}"/>
              </a:ext>
            </a:extLst>
          </p:cNvPr>
          <p:cNvSpPr txBox="1"/>
          <p:nvPr/>
        </p:nvSpPr>
        <p:spPr>
          <a:xfrm>
            <a:off x="4745935" y="3766711"/>
            <a:ext cx="1424876" cy="338554"/>
          </a:xfrm>
          <a:prstGeom prst="rect">
            <a:avLst/>
          </a:prstGeom>
          <a:noFill/>
        </p:spPr>
        <p:txBody>
          <a:bodyPr wrap="square">
            <a:spAutoFit/>
          </a:bodyPr>
          <a:lstStyle/>
          <a:p>
            <a:pPr algn="ctr"/>
            <a:r>
              <a:rPr lang="en-CH" sz="1600" b="1" dirty="0">
                <a:solidFill>
                  <a:schemeClr val="tx1">
                    <a:alpha val="15000"/>
                  </a:schemeClr>
                </a:solidFill>
              </a:rPr>
              <a:t>Action</a:t>
            </a:r>
          </a:p>
        </p:txBody>
      </p:sp>
      <p:sp>
        <p:nvSpPr>
          <p:cNvPr id="66" name="TextBox 65">
            <a:extLst>
              <a:ext uri="{FF2B5EF4-FFF2-40B4-BE49-F238E27FC236}">
                <a16:creationId xmlns:a16="http://schemas.microsoft.com/office/drawing/2014/main" id="{0F254C6F-DDB4-C22F-0F40-3933226A1E26}"/>
              </a:ext>
            </a:extLst>
          </p:cNvPr>
          <p:cNvSpPr txBox="1"/>
          <p:nvPr/>
        </p:nvSpPr>
        <p:spPr>
          <a:xfrm>
            <a:off x="6100956" y="4553474"/>
            <a:ext cx="1424876" cy="338554"/>
          </a:xfrm>
          <a:prstGeom prst="rect">
            <a:avLst/>
          </a:prstGeom>
          <a:noFill/>
        </p:spPr>
        <p:txBody>
          <a:bodyPr wrap="square">
            <a:spAutoFit/>
          </a:bodyPr>
          <a:lstStyle/>
          <a:p>
            <a:pPr algn="ctr"/>
            <a:r>
              <a:rPr lang="en-CH" sz="1600" b="1" dirty="0"/>
              <a:t>Reward</a:t>
            </a:r>
          </a:p>
        </p:txBody>
      </p:sp>
      <p:sp>
        <p:nvSpPr>
          <p:cNvPr id="67" name="TextBox 66">
            <a:extLst>
              <a:ext uri="{FF2B5EF4-FFF2-40B4-BE49-F238E27FC236}">
                <a16:creationId xmlns:a16="http://schemas.microsoft.com/office/drawing/2014/main" id="{FBE3B5FD-1F55-DDD2-7DC2-43DA944514E2}"/>
              </a:ext>
            </a:extLst>
          </p:cNvPr>
          <p:cNvSpPr txBox="1"/>
          <p:nvPr/>
        </p:nvSpPr>
        <p:spPr>
          <a:xfrm>
            <a:off x="7420548" y="2874734"/>
            <a:ext cx="1424876" cy="707886"/>
          </a:xfrm>
          <a:prstGeom prst="rect">
            <a:avLst/>
          </a:prstGeom>
          <a:noFill/>
        </p:spPr>
        <p:txBody>
          <a:bodyPr wrap="square">
            <a:spAutoFit/>
          </a:bodyPr>
          <a:lstStyle/>
          <a:p>
            <a:pPr algn="ctr"/>
            <a:r>
              <a:rPr lang="en-CH" sz="2000" b="1" i="1" dirty="0">
                <a:solidFill>
                  <a:schemeClr val="accent1"/>
                </a:solidFill>
              </a:rPr>
              <a:t>RL Decision Thread</a:t>
            </a:r>
          </a:p>
        </p:txBody>
      </p:sp>
      <p:cxnSp>
        <p:nvCxnSpPr>
          <p:cNvPr id="68" name="Elbow Connector 67">
            <a:extLst>
              <a:ext uri="{FF2B5EF4-FFF2-40B4-BE49-F238E27FC236}">
                <a16:creationId xmlns:a16="http://schemas.microsoft.com/office/drawing/2014/main" id="{DEE94EA8-ED3C-A39A-213D-3A8479523706}"/>
              </a:ext>
            </a:extLst>
          </p:cNvPr>
          <p:cNvCxnSpPr>
            <a:cxnSpLocks/>
            <a:endCxn id="12" idx="1"/>
          </p:cNvCxnSpPr>
          <p:nvPr/>
        </p:nvCxnSpPr>
        <p:spPr>
          <a:xfrm>
            <a:off x="3526526" y="3972684"/>
            <a:ext cx="485765" cy="1"/>
          </a:xfrm>
          <a:prstGeom prst="bentConnector3">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0043EA-D627-14A7-913D-9A45565F4614}"/>
              </a:ext>
            </a:extLst>
          </p:cNvPr>
          <p:cNvSpPr txBox="1"/>
          <p:nvPr/>
        </p:nvSpPr>
        <p:spPr>
          <a:xfrm>
            <a:off x="3771036" y="4225899"/>
            <a:ext cx="1424876" cy="338554"/>
          </a:xfrm>
          <a:prstGeom prst="rect">
            <a:avLst/>
          </a:prstGeom>
          <a:noFill/>
        </p:spPr>
        <p:txBody>
          <a:bodyPr wrap="square">
            <a:spAutoFit/>
          </a:bodyPr>
          <a:lstStyle/>
          <a:p>
            <a:pPr algn="ctr"/>
            <a:r>
              <a:rPr lang="en-CH" sz="1600" b="1" dirty="0">
                <a:solidFill>
                  <a:schemeClr val="tx1">
                    <a:alpha val="15000"/>
                  </a:schemeClr>
                </a:solidFill>
              </a:rPr>
              <a:t>Sibyl Policy</a:t>
            </a:r>
          </a:p>
        </p:txBody>
      </p:sp>
      <p:cxnSp>
        <p:nvCxnSpPr>
          <p:cNvPr id="76" name="Elbow Connector 75">
            <a:extLst>
              <a:ext uri="{FF2B5EF4-FFF2-40B4-BE49-F238E27FC236}">
                <a16:creationId xmlns:a16="http://schemas.microsoft.com/office/drawing/2014/main" id="{674CF30D-306B-CA9D-F9C5-B91BCF68B518}"/>
              </a:ext>
            </a:extLst>
          </p:cNvPr>
          <p:cNvCxnSpPr>
            <a:cxnSpLocks/>
            <a:stCxn id="16" idx="1"/>
          </p:cNvCxnSpPr>
          <p:nvPr/>
        </p:nvCxnSpPr>
        <p:spPr>
          <a:xfrm rot="16200000" flipV="1">
            <a:off x="5642193" y="2061178"/>
            <a:ext cx="937223" cy="1165336"/>
          </a:xfrm>
          <a:prstGeom prst="bentConnector2">
            <a:avLst/>
          </a:prstGeom>
          <a:ln w="28575">
            <a:solidFill>
              <a:schemeClr val="tx1">
                <a:alpha val="12329"/>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6" name="Picture 105">
            <a:extLst>
              <a:ext uri="{FF2B5EF4-FFF2-40B4-BE49-F238E27FC236}">
                <a16:creationId xmlns:a16="http://schemas.microsoft.com/office/drawing/2014/main" id="{49F0D64E-FC49-29EA-F46C-D4832F25FF85}"/>
              </a:ext>
            </a:extLst>
          </p:cNvPr>
          <p:cNvPicPr>
            <a:picLocks noChangeAspect="1"/>
          </p:cNvPicPr>
          <p:nvPr/>
        </p:nvPicPr>
        <p:blipFill rotWithShape="1">
          <a:blip r:embed="rId3">
            <a:alphaModFix amt="15000"/>
          </a:blip>
          <a:srcRect l="38572" t="30978" r="47203" b="51531"/>
          <a:stretch/>
        </p:blipFill>
        <p:spPr>
          <a:xfrm>
            <a:off x="2605339" y="3281926"/>
            <a:ext cx="950578" cy="1013037"/>
          </a:xfrm>
          <a:prstGeom prst="rect">
            <a:avLst/>
          </a:prstGeom>
        </p:spPr>
      </p:pic>
      <p:sp>
        <p:nvSpPr>
          <p:cNvPr id="86" name="Rounded Rectangle 85">
            <a:extLst>
              <a:ext uri="{FF2B5EF4-FFF2-40B4-BE49-F238E27FC236}">
                <a16:creationId xmlns:a16="http://schemas.microsoft.com/office/drawing/2014/main" id="{06949DC0-E2BC-2A86-2380-522CF37E364F}"/>
              </a:ext>
            </a:extLst>
          </p:cNvPr>
          <p:cNvSpPr/>
          <p:nvPr/>
        </p:nvSpPr>
        <p:spPr>
          <a:xfrm>
            <a:off x="811727" y="1555149"/>
            <a:ext cx="8130867" cy="1319585"/>
          </a:xfrm>
          <a:prstGeom prst="roundRect">
            <a:avLst/>
          </a:prstGeom>
          <a:solidFill>
            <a:srgbClr val="D0D0E3">
              <a:alpha val="15000"/>
            </a:srgb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cxnSp>
        <p:nvCxnSpPr>
          <p:cNvPr id="88" name="Elbow Connector 87">
            <a:extLst>
              <a:ext uri="{FF2B5EF4-FFF2-40B4-BE49-F238E27FC236}">
                <a16:creationId xmlns:a16="http://schemas.microsoft.com/office/drawing/2014/main" id="{E91B6F5C-F411-053B-C08C-EF20815E675B}"/>
              </a:ext>
            </a:extLst>
          </p:cNvPr>
          <p:cNvCxnSpPr>
            <a:cxnSpLocks/>
            <a:stCxn id="95" idx="1"/>
          </p:cNvCxnSpPr>
          <p:nvPr/>
        </p:nvCxnSpPr>
        <p:spPr>
          <a:xfrm rot="10800000" flipV="1">
            <a:off x="3602886" y="2175234"/>
            <a:ext cx="571483" cy="0"/>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2268D67-D539-A572-06E6-BCF9A8D9D678}"/>
              </a:ext>
            </a:extLst>
          </p:cNvPr>
          <p:cNvSpPr txBox="1"/>
          <p:nvPr/>
        </p:nvSpPr>
        <p:spPr>
          <a:xfrm>
            <a:off x="1665230" y="1749368"/>
            <a:ext cx="1184222" cy="489878"/>
          </a:xfrm>
          <a:prstGeom prst="rect">
            <a:avLst/>
          </a:prstGeom>
          <a:noFill/>
          <a:ln>
            <a:noFill/>
          </a:ln>
        </p:spPr>
        <p:txBody>
          <a:bodyPr wrap="square">
            <a:spAutoFit/>
          </a:bodyPr>
          <a:lstStyle/>
          <a:p>
            <a:pPr>
              <a:lnSpc>
                <a:spcPts val="1460"/>
              </a:lnSpc>
            </a:pPr>
            <a:r>
              <a:rPr lang="en-CH" dirty="0">
                <a:solidFill>
                  <a:schemeClr val="tx1">
                    <a:alpha val="15000"/>
                  </a:schemeClr>
                </a:solidFill>
              </a:rPr>
              <a:t>Training </a:t>
            </a:r>
          </a:p>
          <a:p>
            <a:pPr>
              <a:lnSpc>
                <a:spcPts val="1460"/>
              </a:lnSpc>
            </a:pPr>
            <a:r>
              <a:rPr lang="en-CH" dirty="0">
                <a:solidFill>
                  <a:schemeClr val="tx1">
                    <a:alpha val="15000"/>
                  </a:schemeClr>
                </a:solidFill>
              </a:rPr>
              <a:t>Network</a:t>
            </a:r>
          </a:p>
        </p:txBody>
      </p:sp>
      <p:sp>
        <p:nvSpPr>
          <p:cNvPr id="92" name="TextBox 91">
            <a:extLst>
              <a:ext uri="{FF2B5EF4-FFF2-40B4-BE49-F238E27FC236}">
                <a16:creationId xmlns:a16="http://schemas.microsoft.com/office/drawing/2014/main" id="{68906693-2F16-9A6D-914D-1C12E62FDBA7}"/>
              </a:ext>
            </a:extLst>
          </p:cNvPr>
          <p:cNvSpPr txBox="1"/>
          <p:nvPr/>
        </p:nvSpPr>
        <p:spPr>
          <a:xfrm>
            <a:off x="7420548" y="1561838"/>
            <a:ext cx="1424876" cy="707886"/>
          </a:xfrm>
          <a:prstGeom prst="rect">
            <a:avLst/>
          </a:prstGeom>
          <a:noFill/>
        </p:spPr>
        <p:txBody>
          <a:bodyPr wrap="square">
            <a:spAutoFit/>
          </a:bodyPr>
          <a:lstStyle/>
          <a:p>
            <a:pPr algn="ctr"/>
            <a:r>
              <a:rPr lang="en-CH" sz="2000" b="1" i="1" dirty="0">
                <a:solidFill>
                  <a:schemeClr val="tx1">
                    <a:alpha val="15000"/>
                  </a:schemeClr>
                </a:solidFill>
              </a:rPr>
              <a:t>RL Training Thread</a:t>
            </a:r>
          </a:p>
        </p:txBody>
      </p:sp>
      <p:sp>
        <p:nvSpPr>
          <p:cNvPr id="93" name="TextBox 92">
            <a:extLst>
              <a:ext uri="{FF2B5EF4-FFF2-40B4-BE49-F238E27FC236}">
                <a16:creationId xmlns:a16="http://schemas.microsoft.com/office/drawing/2014/main" id="{A7AD4408-3394-2DB1-D79F-5F4B69C71E70}"/>
              </a:ext>
            </a:extLst>
          </p:cNvPr>
          <p:cNvSpPr txBox="1"/>
          <p:nvPr/>
        </p:nvSpPr>
        <p:spPr>
          <a:xfrm>
            <a:off x="5458373" y="1854385"/>
            <a:ext cx="1424876" cy="338554"/>
          </a:xfrm>
          <a:prstGeom prst="rect">
            <a:avLst/>
          </a:prstGeom>
          <a:noFill/>
        </p:spPr>
        <p:txBody>
          <a:bodyPr wrap="square">
            <a:spAutoFit/>
          </a:bodyPr>
          <a:lstStyle/>
          <a:p>
            <a:pPr algn="ctr"/>
            <a:r>
              <a:rPr lang="en-CH" sz="1600" i="1" dirty="0">
                <a:solidFill>
                  <a:schemeClr val="tx1">
                    <a:alpha val="15000"/>
                  </a:schemeClr>
                </a:solidFill>
              </a:rPr>
              <a:t>Batch</a:t>
            </a:r>
          </a:p>
        </p:txBody>
      </p:sp>
      <p:pic>
        <p:nvPicPr>
          <p:cNvPr id="94" name="Picture 93">
            <a:extLst>
              <a:ext uri="{FF2B5EF4-FFF2-40B4-BE49-F238E27FC236}">
                <a16:creationId xmlns:a16="http://schemas.microsoft.com/office/drawing/2014/main" id="{742474A7-1551-8C11-E4F4-78FF790D4E60}"/>
              </a:ext>
            </a:extLst>
          </p:cNvPr>
          <p:cNvPicPr>
            <a:picLocks noChangeAspect="1"/>
          </p:cNvPicPr>
          <p:nvPr/>
        </p:nvPicPr>
        <p:blipFill rotWithShape="1">
          <a:blip r:embed="rId3">
            <a:alphaModFix amt="15000"/>
          </a:blip>
          <a:srcRect l="38572" t="30978" r="47203" b="51531"/>
          <a:stretch/>
        </p:blipFill>
        <p:spPr>
          <a:xfrm>
            <a:off x="2673323" y="1668715"/>
            <a:ext cx="950578" cy="1013037"/>
          </a:xfrm>
          <a:prstGeom prst="rect">
            <a:avLst/>
          </a:prstGeom>
        </p:spPr>
      </p:pic>
      <p:sp>
        <p:nvSpPr>
          <p:cNvPr id="95" name="Rounded Rectangle 94">
            <a:extLst>
              <a:ext uri="{FF2B5EF4-FFF2-40B4-BE49-F238E27FC236}">
                <a16:creationId xmlns:a16="http://schemas.microsoft.com/office/drawing/2014/main" id="{43DAEB10-0A21-0649-2CCB-70A94CC0B29D}"/>
              </a:ext>
            </a:extLst>
          </p:cNvPr>
          <p:cNvSpPr/>
          <p:nvPr/>
        </p:nvSpPr>
        <p:spPr>
          <a:xfrm>
            <a:off x="4174368" y="1875170"/>
            <a:ext cx="1353766" cy="538251"/>
          </a:xfrm>
          <a:prstGeom prst="roundRect">
            <a:avLst/>
          </a:prstGeom>
          <a:solidFill>
            <a:schemeClr val="bg2">
              <a:lumMod val="9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alpha val="15000"/>
                  </a:schemeClr>
                </a:solidFill>
              </a:rPr>
              <a:t>Training Dataset</a:t>
            </a:r>
          </a:p>
        </p:txBody>
      </p:sp>
      <p:cxnSp>
        <p:nvCxnSpPr>
          <p:cNvPr id="96" name="Elbow Connector 95">
            <a:extLst>
              <a:ext uri="{FF2B5EF4-FFF2-40B4-BE49-F238E27FC236}">
                <a16:creationId xmlns:a16="http://schemas.microsoft.com/office/drawing/2014/main" id="{BD6BAEED-45F7-F1E4-1E52-26B52B1DC07F}"/>
              </a:ext>
            </a:extLst>
          </p:cNvPr>
          <p:cNvCxnSpPr>
            <a:cxnSpLocks/>
          </p:cNvCxnSpPr>
          <p:nvPr/>
        </p:nvCxnSpPr>
        <p:spPr>
          <a:xfrm rot="5400000">
            <a:off x="2774568" y="2976228"/>
            <a:ext cx="788043" cy="0"/>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048547D-920C-5036-FC55-0B8A4B3C836B}"/>
              </a:ext>
            </a:extLst>
          </p:cNvPr>
          <p:cNvSpPr txBox="1"/>
          <p:nvPr/>
        </p:nvSpPr>
        <p:spPr>
          <a:xfrm>
            <a:off x="946529" y="2314394"/>
            <a:ext cx="1777800" cy="584775"/>
          </a:xfrm>
          <a:prstGeom prst="rect">
            <a:avLst/>
          </a:prstGeom>
          <a:noFill/>
        </p:spPr>
        <p:txBody>
          <a:bodyPr wrap="square">
            <a:spAutoFit/>
          </a:bodyPr>
          <a:lstStyle/>
          <a:p>
            <a:pPr algn="ctr"/>
            <a:r>
              <a:rPr lang="en-CH" sz="1600" i="1" dirty="0">
                <a:solidFill>
                  <a:schemeClr val="tx1">
                    <a:alpha val="15000"/>
                  </a:schemeClr>
                </a:solidFill>
              </a:rPr>
              <a:t>Periodic  Policy</a:t>
            </a:r>
          </a:p>
          <a:p>
            <a:pPr algn="ctr"/>
            <a:r>
              <a:rPr lang="en-CH" sz="1600" i="1" dirty="0">
                <a:solidFill>
                  <a:schemeClr val="tx1">
                    <a:alpha val="15000"/>
                  </a:schemeClr>
                </a:solidFill>
              </a:rPr>
              <a:t>Weight Update</a:t>
            </a:r>
          </a:p>
        </p:txBody>
      </p:sp>
      <p:cxnSp>
        <p:nvCxnSpPr>
          <p:cNvPr id="29" name="Elbow Connector 28">
            <a:extLst>
              <a:ext uri="{FF2B5EF4-FFF2-40B4-BE49-F238E27FC236}">
                <a16:creationId xmlns:a16="http://schemas.microsoft.com/office/drawing/2014/main" id="{1AEC469C-F529-3183-BB06-D3F7BFEC6EDB}"/>
              </a:ext>
            </a:extLst>
          </p:cNvPr>
          <p:cNvCxnSpPr>
            <a:cxnSpLocks/>
            <a:endCxn id="14" idx="0"/>
          </p:cNvCxnSpPr>
          <p:nvPr/>
        </p:nvCxnSpPr>
        <p:spPr>
          <a:xfrm>
            <a:off x="5839033" y="4070561"/>
            <a:ext cx="2077388" cy="524322"/>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lide Number Placeholder 5">
            <a:extLst>
              <a:ext uri="{FF2B5EF4-FFF2-40B4-BE49-F238E27FC236}">
                <a16:creationId xmlns:a16="http://schemas.microsoft.com/office/drawing/2014/main" id="{FA157BC5-AFF3-9734-AC05-32832708C7FE}"/>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31</a:t>
            </a:fld>
            <a:endParaRPr lang="en-CH"/>
          </a:p>
        </p:txBody>
      </p:sp>
    </p:spTree>
    <p:extLst>
      <p:ext uri="{BB962C8B-B14F-4D97-AF65-F5344CB8AC3E}">
        <p14:creationId xmlns:p14="http://schemas.microsoft.com/office/powerpoint/2010/main" val="3838274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17348-C403-CF11-8BC6-8BDDB9BCF3DD}"/>
              </a:ext>
            </a:extLst>
          </p:cNvPr>
          <p:cNvSpPr>
            <a:spLocks noGrp="1"/>
          </p:cNvSpPr>
          <p:nvPr>
            <p:ph type="title"/>
          </p:nvPr>
        </p:nvSpPr>
        <p:spPr/>
        <p:txBody>
          <a:bodyPr/>
          <a:lstStyle/>
          <a:p>
            <a:r>
              <a:rPr lang="en-CH" dirty="0"/>
              <a:t>RL Training Thread</a:t>
            </a:r>
          </a:p>
        </p:txBody>
      </p:sp>
      <p:cxnSp>
        <p:nvCxnSpPr>
          <p:cNvPr id="76" name="Elbow Connector 75">
            <a:extLst>
              <a:ext uri="{FF2B5EF4-FFF2-40B4-BE49-F238E27FC236}">
                <a16:creationId xmlns:a16="http://schemas.microsoft.com/office/drawing/2014/main" id="{674CF30D-306B-CA9D-F9C5-B91BCF68B518}"/>
              </a:ext>
            </a:extLst>
          </p:cNvPr>
          <p:cNvCxnSpPr>
            <a:cxnSpLocks/>
          </p:cNvCxnSpPr>
          <p:nvPr/>
        </p:nvCxnSpPr>
        <p:spPr>
          <a:xfrm rot="16200000" flipV="1">
            <a:off x="5652998" y="2071983"/>
            <a:ext cx="968161" cy="111278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1AD2DEC-297F-7ABA-4EA3-24455E4D7040}"/>
              </a:ext>
            </a:extLst>
          </p:cNvPr>
          <p:cNvSpPr txBox="1"/>
          <p:nvPr/>
        </p:nvSpPr>
        <p:spPr>
          <a:xfrm>
            <a:off x="1098927" y="2365193"/>
            <a:ext cx="1777800" cy="584775"/>
          </a:xfrm>
          <a:prstGeom prst="rect">
            <a:avLst/>
          </a:prstGeom>
          <a:noFill/>
        </p:spPr>
        <p:txBody>
          <a:bodyPr wrap="square">
            <a:spAutoFit/>
          </a:bodyPr>
          <a:lstStyle/>
          <a:p>
            <a:pPr algn="ctr"/>
            <a:r>
              <a:rPr lang="en-CH" sz="1600" dirty="0"/>
              <a:t>Periodic Weights update</a:t>
            </a:r>
          </a:p>
        </p:txBody>
      </p:sp>
      <p:grpSp>
        <p:nvGrpSpPr>
          <p:cNvPr id="155" name="Group 154">
            <a:extLst>
              <a:ext uri="{FF2B5EF4-FFF2-40B4-BE49-F238E27FC236}">
                <a16:creationId xmlns:a16="http://schemas.microsoft.com/office/drawing/2014/main" id="{375397F5-D7AD-1B30-C159-B31D7C5D1BEF}"/>
              </a:ext>
            </a:extLst>
          </p:cNvPr>
          <p:cNvGrpSpPr/>
          <p:nvPr/>
        </p:nvGrpSpPr>
        <p:grpSpPr>
          <a:xfrm>
            <a:off x="3127418" y="2575857"/>
            <a:ext cx="524639" cy="338554"/>
            <a:chOff x="3086606" y="2492382"/>
            <a:chExt cx="524639" cy="338554"/>
          </a:xfrm>
        </p:grpSpPr>
        <p:sp>
          <p:nvSpPr>
            <p:cNvPr id="156" name="Oval 155">
              <a:extLst>
                <a:ext uri="{FF2B5EF4-FFF2-40B4-BE49-F238E27FC236}">
                  <a16:creationId xmlns:a16="http://schemas.microsoft.com/office/drawing/2014/main" id="{15F1007A-F3B7-BA7D-D40A-A12D32A96C17}"/>
                </a:ext>
              </a:extLst>
            </p:cNvPr>
            <p:cNvSpPr/>
            <p:nvPr/>
          </p:nvSpPr>
          <p:spPr>
            <a:xfrm>
              <a:off x="3191320" y="2523296"/>
              <a:ext cx="312627" cy="2516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dirty="0"/>
            </a:p>
          </p:txBody>
        </p:sp>
        <p:sp>
          <p:nvSpPr>
            <p:cNvPr id="157" name="TextBox 156">
              <a:extLst>
                <a:ext uri="{FF2B5EF4-FFF2-40B4-BE49-F238E27FC236}">
                  <a16:creationId xmlns:a16="http://schemas.microsoft.com/office/drawing/2014/main" id="{3AD391AA-FEC9-BEBA-ED4A-1A21933DB253}"/>
                </a:ext>
              </a:extLst>
            </p:cNvPr>
            <p:cNvSpPr txBox="1"/>
            <p:nvPr/>
          </p:nvSpPr>
          <p:spPr>
            <a:xfrm>
              <a:off x="3086606" y="2492382"/>
              <a:ext cx="524639" cy="338554"/>
            </a:xfrm>
            <a:prstGeom prst="rect">
              <a:avLst/>
            </a:prstGeom>
            <a:noFill/>
          </p:spPr>
          <p:txBody>
            <a:bodyPr wrap="square">
              <a:spAutoFit/>
            </a:bodyPr>
            <a:lstStyle/>
            <a:p>
              <a:pPr algn="ctr"/>
              <a:r>
                <a:rPr lang="en-CH" sz="1600" b="1" dirty="0">
                  <a:solidFill>
                    <a:schemeClr val="bg1"/>
                  </a:solidFill>
                </a:rPr>
                <a:t>10</a:t>
              </a:r>
            </a:p>
          </p:txBody>
        </p:sp>
      </p:grpSp>
      <p:sp>
        <p:nvSpPr>
          <p:cNvPr id="186" name="Rounded Rectangle 185">
            <a:extLst>
              <a:ext uri="{FF2B5EF4-FFF2-40B4-BE49-F238E27FC236}">
                <a16:creationId xmlns:a16="http://schemas.microsoft.com/office/drawing/2014/main" id="{2A6C46CC-51A7-F34F-563A-BC0030F4375C}"/>
              </a:ext>
            </a:extLst>
          </p:cNvPr>
          <p:cNvSpPr/>
          <p:nvPr/>
        </p:nvSpPr>
        <p:spPr>
          <a:xfrm>
            <a:off x="811727" y="1555149"/>
            <a:ext cx="8130867" cy="1319585"/>
          </a:xfrm>
          <a:prstGeom prst="roundRect">
            <a:avLst/>
          </a:prstGeom>
          <a:solidFill>
            <a:srgbClr val="D0D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cxnSp>
        <p:nvCxnSpPr>
          <p:cNvPr id="188" name="Elbow Connector 187">
            <a:extLst>
              <a:ext uri="{FF2B5EF4-FFF2-40B4-BE49-F238E27FC236}">
                <a16:creationId xmlns:a16="http://schemas.microsoft.com/office/drawing/2014/main" id="{96E34FA3-D3D3-701D-E341-AAE52AB495DE}"/>
              </a:ext>
            </a:extLst>
          </p:cNvPr>
          <p:cNvCxnSpPr>
            <a:cxnSpLocks/>
          </p:cNvCxnSpPr>
          <p:nvPr/>
        </p:nvCxnSpPr>
        <p:spPr>
          <a:xfrm rot="10800000" flipV="1">
            <a:off x="3602882" y="2144296"/>
            <a:ext cx="603017" cy="30938"/>
          </a:xfrm>
          <a:prstGeom prst="bentConnector3">
            <a:avLst>
              <a:gd name="adj1" fmla="val 294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77131A3B-152C-8176-D93D-8AD57E9592BA}"/>
              </a:ext>
            </a:extLst>
          </p:cNvPr>
          <p:cNvSpPr txBox="1"/>
          <p:nvPr/>
        </p:nvSpPr>
        <p:spPr>
          <a:xfrm>
            <a:off x="7420548" y="1561838"/>
            <a:ext cx="1424876" cy="707886"/>
          </a:xfrm>
          <a:prstGeom prst="rect">
            <a:avLst/>
          </a:prstGeom>
          <a:noFill/>
        </p:spPr>
        <p:txBody>
          <a:bodyPr wrap="square">
            <a:spAutoFit/>
          </a:bodyPr>
          <a:lstStyle/>
          <a:p>
            <a:pPr algn="ctr"/>
            <a:r>
              <a:rPr lang="en-CH" sz="2000" b="1" i="1" dirty="0">
                <a:solidFill>
                  <a:schemeClr val="accent1"/>
                </a:solidFill>
              </a:rPr>
              <a:t>RL Training Thread</a:t>
            </a:r>
          </a:p>
        </p:txBody>
      </p:sp>
      <p:sp>
        <p:nvSpPr>
          <p:cNvPr id="192" name="TextBox 191">
            <a:extLst>
              <a:ext uri="{FF2B5EF4-FFF2-40B4-BE49-F238E27FC236}">
                <a16:creationId xmlns:a16="http://schemas.microsoft.com/office/drawing/2014/main" id="{4EF89A6D-128C-319D-FFE3-3F9745B0B038}"/>
              </a:ext>
            </a:extLst>
          </p:cNvPr>
          <p:cNvSpPr txBox="1"/>
          <p:nvPr/>
        </p:nvSpPr>
        <p:spPr>
          <a:xfrm>
            <a:off x="5458373" y="1854385"/>
            <a:ext cx="1424876" cy="338554"/>
          </a:xfrm>
          <a:prstGeom prst="rect">
            <a:avLst/>
          </a:prstGeom>
          <a:noFill/>
        </p:spPr>
        <p:txBody>
          <a:bodyPr wrap="square">
            <a:spAutoFit/>
          </a:bodyPr>
          <a:lstStyle/>
          <a:p>
            <a:pPr algn="ctr"/>
            <a:r>
              <a:rPr lang="en-CH" sz="1600" i="1" dirty="0"/>
              <a:t>Batch</a:t>
            </a:r>
          </a:p>
        </p:txBody>
      </p:sp>
      <p:sp>
        <p:nvSpPr>
          <p:cNvPr id="199" name="Rounded Rectangle 198">
            <a:extLst>
              <a:ext uri="{FF2B5EF4-FFF2-40B4-BE49-F238E27FC236}">
                <a16:creationId xmlns:a16="http://schemas.microsoft.com/office/drawing/2014/main" id="{6A44D447-1CFA-4A3D-2D9C-21AA0698F8C5}"/>
              </a:ext>
            </a:extLst>
          </p:cNvPr>
          <p:cNvSpPr/>
          <p:nvPr/>
        </p:nvSpPr>
        <p:spPr>
          <a:xfrm>
            <a:off x="4174368" y="1875170"/>
            <a:ext cx="1353766" cy="538251"/>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Training Dataset</a:t>
            </a:r>
          </a:p>
        </p:txBody>
      </p:sp>
      <p:cxnSp>
        <p:nvCxnSpPr>
          <p:cNvPr id="96" name="Elbow Connector 95">
            <a:extLst>
              <a:ext uri="{FF2B5EF4-FFF2-40B4-BE49-F238E27FC236}">
                <a16:creationId xmlns:a16="http://schemas.microsoft.com/office/drawing/2014/main" id="{BD6BAEED-45F7-F1E4-1E52-26B52B1DC07F}"/>
              </a:ext>
            </a:extLst>
          </p:cNvPr>
          <p:cNvCxnSpPr>
            <a:cxnSpLocks/>
          </p:cNvCxnSpPr>
          <p:nvPr/>
        </p:nvCxnSpPr>
        <p:spPr>
          <a:xfrm rot="16200000" flipH="1">
            <a:off x="2730637" y="2932298"/>
            <a:ext cx="842946" cy="20258"/>
          </a:xfrm>
          <a:prstGeom prst="bentConnector3">
            <a:avLst>
              <a:gd name="adj1" fmla="val 14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3" name="Picture 202">
            <a:extLst>
              <a:ext uri="{FF2B5EF4-FFF2-40B4-BE49-F238E27FC236}">
                <a16:creationId xmlns:a16="http://schemas.microsoft.com/office/drawing/2014/main" id="{A60E3BB0-BE2E-BBA9-32DA-29AB044B46ED}"/>
              </a:ext>
            </a:extLst>
          </p:cNvPr>
          <p:cNvPicPr>
            <a:picLocks noChangeAspect="1"/>
          </p:cNvPicPr>
          <p:nvPr/>
        </p:nvPicPr>
        <p:blipFill rotWithShape="1">
          <a:blip r:embed="rId3"/>
          <a:srcRect l="38572" t="30978" r="47203" b="51531"/>
          <a:stretch/>
        </p:blipFill>
        <p:spPr>
          <a:xfrm>
            <a:off x="2673323" y="1668715"/>
            <a:ext cx="950578" cy="1013037"/>
          </a:xfrm>
          <a:prstGeom prst="rect">
            <a:avLst/>
          </a:prstGeom>
        </p:spPr>
      </p:pic>
      <p:sp>
        <p:nvSpPr>
          <p:cNvPr id="52" name="Rounded Rectangle 51">
            <a:extLst>
              <a:ext uri="{FF2B5EF4-FFF2-40B4-BE49-F238E27FC236}">
                <a16:creationId xmlns:a16="http://schemas.microsoft.com/office/drawing/2014/main" id="{9942CF74-E3B8-E83D-2D8E-DB07BD69D816}"/>
              </a:ext>
            </a:extLst>
          </p:cNvPr>
          <p:cNvSpPr/>
          <p:nvPr/>
        </p:nvSpPr>
        <p:spPr>
          <a:xfrm>
            <a:off x="811727" y="2920042"/>
            <a:ext cx="8155721" cy="2592375"/>
          </a:xfrm>
          <a:prstGeom prst="roundRect">
            <a:avLst/>
          </a:prstGeom>
          <a:solidFill>
            <a:srgbClr val="EDF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53" name="Rounded Rectangle 52">
            <a:extLst>
              <a:ext uri="{FF2B5EF4-FFF2-40B4-BE49-F238E27FC236}">
                <a16:creationId xmlns:a16="http://schemas.microsoft.com/office/drawing/2014/main" id="{1A843487-3067-8B0B-A057-02FB0638D080}"/>
              </a:ext>
            </a:extLst>
          </p:cNvPr>
          <p:cNvSpPr/>
          <p:nvPr/>
        </p:nvSpPr>
        <p:spPr>
          <a:xfrm>
            <a:off x="870715" y="4296178"/>
            <a:ext cx="1129928" cy="794479"/>
          </a:xfrm>
          <a:prstGeom prst="roundRect">
            <a:avLst/>
          </a:prstGeom>
          <a:solidFill>
            <a:srgbClr val="D0E4FF">
              <a:alpha val="15000"/>
            </a:srgb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alpha val="15000"/>
                </a:schemeClr>
              </a:solidFill>
            </a:endParaRPr>
          </a:p>
        </p:txBody>
      </p:sp>
      <p:sp>
        <p:nvSpPr>
          <p:cNvPr id="54" name="Rounded Rectangle 53">
            <a:extLst>
              <a:ext uri="{FF2B5EF4-FFF2-40B4-BE49-F238E27FC236}">
                <a16:creationId xmlns:a16="http://schemas.microsoft.com/office/drawing/2014/main" id="{38B60ACF-EF94-3EFF-C8E6-0A7A5019FF47}"/>
              </a:ext>
            </a:extLst>
          </p:cNvPr>
          <p:cNvSpPr/>
          <p:nvPr/>
        </p:nvSpPr>
        <p:spPr>
          <a:xfrm>
            <a:off x="2443319" y="3269859"/>
            <a:ext cx="2650761" cy="1325026"/>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alpha val="15000"/>
                </a:schemeClr>
              </a:solidFill>
            </a:endParaRPr>
          </a:p>
        </p:txBody>
      </p:sp>
      <p:sp>
        <p:nvSpPr>
          <p:cNvPr id="55" name="TextBox 54">
            <a:extLst>
              <a:ext uri="{FF2B5EF4-FFF2-40B4-BE49-F238E27FC236}">
                <a16:creationId xmlns:a16="http://schemas.microsoft.com/office/drawing/2014/main" id="{0A5B672D-3026-FA00-6FF2-E7302131518A}"/>
              </a:ext>
            </a:extLst>
          </p:cNvPr>
          <p:cNvSpPr txBox="1"/>
          <p:nvPr/>
        </p:nvSpPr>
        <p:spPr>
          <a:xfrm>
            <a:off x="2635694" y="4178692"/>
            <a:ext cx="1184222" cy="489878"/>
          </a:xfrm>
          <a:prstGeom prst="rect">
            <a:avLst/>
          </a:prstGeom>
          <a:noFill/>
          <a:ln>
            <a:noFill/>
          </a:ln>
        </p:spPr>
        <p:txBody>
          <a:bodyPr wrap="square">
            <a:spAutoFit/>
          </a:bodyPr>
          <a:lstStyle/>
          <a:p>
            <a:pPr>
              <a:lnSpc>
                <a:spcPts val="1460"/>
              </a:lnSpc>
            </a:pPr>
            <a:r>
              <a:rPr lang="en-CH" dirty="0">
                <a:solidFill>
                  <a:schemeClr val="tx1">
                    <a:alpha val="15000"/>
                  </a:schemeClr>
                </a:solidFill>
              </a:rPr>
              <a:t>Inference </a:t>
            </a:r>
          </a:p>
          <a:p>
            <a:pPr>
              <a:lnSpc>
                <a:spcPts val="1460"/>
              </a:lnSpc>
            </a:pPr>
            <a:r>
              <a:rPr lang="en-CH" dirty="0">
                <a:solidFill>
                  <a:schemeClr val="tx1">
                    <a:alpha val="15000"/>
                  </a:schemeClr>
                </a:solidFill>
              </a:rPr>
              <a:t>Network</a:t>
            </a:r>
          </a:p>
        </p:txBody>
      </p:sp>
      <p:sp>
        <p:nvSpPr>
          <p:cNvPr id="56" name="Rounded Rectangle 55">
            <a:extLst>
              <a:ext uri="{FF2B5EF4-FFF2-40B4-BE49-F238E27FC236}">
                <a16:creationId xmlns:a16="http://schemas.microsoft.com/office/drawing/2014/main" id="{BF618CAD-A1E9-E45A-A2A9-661A4DFE6CAD}"/>
              </a:ext>
            </a:extLst>
          </p:cNvPr>
          <p:cNvSpPr/>
          <p:nvPr/>
        </p:nvSpPr>
        <p:spPr>
          <a:xfrm>
            <a:off x="4012291" y="3736697"/>
            <a:ext cx="759500" cy="471975"/>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alpha val="15000"/>
                  </a:schemeClr>
                </a:solidFill>
              </a:rPr>
              <a:t>Max</a:t>
            </a:r>
          </a:p>
        </p:txBody>
      </p:sp>
      <p:sp>
        <p:nvSpPr>
          <p:cNvPr id="58" name="Rounded Rectangle 57">
            <a:extLst>
              <a:ext uri="{FF2B5EF4-FFF2-40B4-BE49-F238E27FC236}">
                <a16:creationId xmlns:a16="http://schemas.microsoft.com/office/drawing/2014/main" id="{90B4E2AF-34AE-E41C-3AAE-19575A06E14E}"/>
              </a:ext>
            </a:extLst>
          </p:cNvPr>
          <p:cNvSpPr/>
          <p:nvPr/>
        </p:nvSpPr>
        <p:spPr>
          <a:xfrm>
            <a:off x="5314378" y="4594884"/>
            <a:ext cx="1049311" cy="606085"/>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alpha val="15000"/>
                  </a:schemeClr>
                </a:solidFill>
              </a:rPr>
              <a:t>HSS</a:t>
            </a:r>
          </a:p>
        </p:txBody>
      </p:sp>
      <p:sp>
        <p:nvSpPr>
          <p:cNvPr id="59" name="Rounded Rectangle 58">
            <a:extLst>
              <a:ext uri="{FF2B5EF4-FFF2-40B4-BE49-F238E27FC236}">
                <a16:creationId xmlns:a16="http://schemas.microsoft.com/office/drawing/2014/main" id="{298AB555-B33E-3F86-D163-038214D18CFE}"/>
              </a:ext>
            </a:extLst>
          </p:cNvPr>
          <p:cNvSpPr/>
          <p:nvPr/>
        </p:nvSpPr>
        <p:spPr>
          <a:xfrm>
            <a:off x="7308070" y="4594883"/>
            <a:ext cx="1216701" cy="606085"/>
          </a:xfrm>
          <a:prstGeom prst="roundRect">
            <a:avLst/>
          </a:prstGeom>
          <a:solidFill>
            <a:schemeClr val="accent5">
              <a:lumMod val="60000"/>
              <a:lumOff val="40000"/>
              <a:alpha val="15000"/>
            </a:schemeClr>
          </a:solidFill>
          <a:ln>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alpha val="15000"/>
                </a:schemeClr>
              </a:solidFill>
            </a:endParaRPr>
          </a:p>
        </p:txBody>
      </p:sp>
      <p:sp>
        <p:nvSpPr>
          <p:cNvPr id="60" name="TextBox 59">
            <a:extLst>
              <a:ext uri="{FF2B5EF4-FFF2-40B4-BE49-F238E27FC236}">
                <a16:creationId xmlns:a16="http://schemas.microsoft.com/office/drawing/2014/main" id="{DAC3265D-E75D-F8A4-0E48-BD112B504246}"/>
              </a:ext>
            </a:extLst>
          </p:cNvPr>
          <p:cNvSpPr txBox="1"/>
          <p:nvPr/>
        </p:nvSpPr>
        <p:spPr>
          <a:xfrm>
            <a:off x="7203982" y="4668570"/>
            <a:ext cx="1424876" cy="489878"/>
          </a:xfrm>
          <a:prstGeom prst="rect">
            <a:avLst/>
          </a:prstGeom>
          <a:noFill/>
        </p:spPr>
        <p:txBody>
          <a:bodyPr wrap="square">
            <a:spAutoFit/>
          </a:bodyPr>
          <a:lstStyle/>
          <a:p>
            <a:pPr algn="ctr">
              <a:lnSpc>
                <a:spcPts val="1460"/>
              </a:lnSpc>
            </a:pPr>
            <a:r>
              <a:rPr lang="en-CH" dirty="0">
                <a:solidFill>
                  <a:schemeClr val="tx1">
                    <a:alpha val="15000"/>
                  </a:schemeClr>
                </a:solidFill>
              </a:rPr>
              <a:t>Collect</a:t>
            </a:r>
          </a:p>
          <a:p>
            <a:pPr algn="ctr">
              <a:lnSpc>
                <a:spcPts val="1460"/>
              </a:lnSpc>
            </a:pPr>
            <a:r>
              <a:rPr lang="en-CH" dirty="0">
                <a:solidFill>
                  <a:schemeClr val="tx1">
                    <a:alpha val="15000"/>
                  </a:schemeClr>
                </a:solidFill>
              </a:rPr>
              <a:t>Experiences</a:t>
            </a:r>
          </a:p>
        </p:txBody>
      </p:sp>
      <p:sp>
        <p:nvSpPr>
          <p:cNvPr id="63" name="Magnetic Disk 62">
            <a:extLst>
              <a:ext uri="{FF2B5EF4-FFF2-40B4-BE49-F238E27FC236}">
                <a16:creationId xmlns:a16="http://schemas.microsoft.com/office/drawing/2014/main" id="{8DB73716-4CC1-7CD2-11AC-CEFFFBF44775}"/>
              </a:ext>
            </a:extLst>
          </p:cNvPr>
          <p:cNvSpPr/>
          <p:nvPr/>
        </p:nvSpPr>
        <p:spPr>
          <a:xfrm>
            <a:off x="5839033" y="3112457"/>
            <a:ext cx="1708878" cy="884420"/>
          </a:xfrm>
          <a:prstGeom prst="flowChartMagneticDisk">
            <a:avLst/>
          </a:prstGeom>
          <a:solidFill>
            <a:srgbClr val="FFBC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9" name="TextBox 68">
            <a:extLst>
              <a:ext uri="{FF2B5EF4-FFF2-40B4-BE49-F238E27FC236}">
                <a16:creationId xmlns:a16="http://schemas.microsoft.com/office/drawing/2014/main" id="{191D0CEC-BC9E-BD9E-4DA1-8B07021B2F4D}"/>
              </a:ext>
            </a:extLst>
          </p:cNvPr>
          <p:cNvSpPr txBox="1"/>
          <p:nvPr/>
        </p:nvSpPr>
        <p:spPr>
          <a:xfrm>
            <a:off x="5680129" y="3421262"/>
            <a:ext cx="2023673" cy="489878"/>
          </a:xfrm>
          <a:prstGeom prst="rect">
            <a:avLst/>
          </a:prstGeom>
          <a:noFill/>
        </p:spPr>
        <p:txBody>
          <a:bodyPr wrap="square">
            <a:spAutoFit/>
          </a:bodyPr>
          <a:lstStyle/>
          <a:p>
            <a:pPr algn="ctr">
              <a:lnSpc>
                <a:spcPts val="1460"/>
              </a:lnSpc>
            </a:pPr>
            <a:r>
              <a:rPr lang="en-CH" dirty="0"/>
              <a:t>Experience Buffer (in host DRAM)</a:t>
            </a:r>
          </a:p>
        </p:txBody>
      </p:sp>
      <p:cxnSp>
        <p:nvCxnSpPr>
          <p:cNvPr id="70" name="Elbow Connector 69">
            <a:extLst>
              <a:ext uri="{FF2B5EF4-FFF2-40B4-BE49-F238E27FC236}">
                <a16:creationId xmlns:a16="http://schemas.microsoft.com/office/drawing/2014/main" id="{F7764EC3-6799-4DDE-99C0-6417E670AFC9}"/>
              </a:ext>
            </a:extLst>
          </p:cNvPr>
          <p:cNvCxnSpPr>
            <a:cxnSpLocks/>
            <a:stCxn id="53" idx="3"/>
            <a:endCxn id="54" idx="1"/>
          </p:cNvCxnSpPr>
          <p:nvPr/>
        </p:nvCxnSpPr>
        <p:spPr>
          <a:xfrm flipV="1">
            <a:off x="2000643" y="3932372"/>
            <a:ext cx="442676" cy="761046"/>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FF1BF0E5-D757-3F44-91D6-B03F27EF2746}"/>
              </a:ext>
            </a:extLst>
          </p:cNvPr>
          <p:cNvCxnSpPr>
            <a:cxnSpLocks/>
            <a:stCxn id="53" idx="3"/>
            <a:endCxn id="59" idx="2"/>
          </p:cNvCxnSpPr>
          <p:nvPr/>
        </p:nvCxnSpPr>
        <p:spPr>
          <a:xfrm>
            <a:off x="2000643" y="4693418"/>
            <a:ext cx="5915778" cy="507550"/>
          </a:xfrm>
          <a:prstGeom prst="bentConnector4">
            <a:avLst>
              <a:gd name="adj1" fmla="val 3768"/>
              <a:gd name="adj2" fmla="val 14504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650152C3-D07C-1194-7A9E-376E4B94D93A}"/>
              </a:ext>
            </a:extLst>
          </p:cNvPr>
          <p:cNvCxnSpPr>
            <a:cxnSpLocks/>
            <a:endCxn id="58" idx="0"/>
          </p:cNvCxnSpPr>
          <p:nvPr/>
        </p:nvCxnSpPr>
        <p:spPr>
          <a:xfrm>
            <a:off x="5086659" y="4070561"/>
            <a:ext cx="752375" cy="524323"/>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BA4473C4-6060-308C-0ABE-5B9A6794EADF}"/>
              </a:ext>
            </a:extLst>
          </p:cNvPr>
          <p:cNvCxnSpPr>
            <a:cxnSpLocks/>
            <a:endCxn id="59" idx="0"/>
          </p:cNvCxnSpPr>
          <p:nvPr/>
        </p:nvCxnSpPr>
        <p:spPr>
          <a:xfrm>
            <a:off x="5793836" y="4070561"/>
            <a:ext cx="2122585" cy="524322"/>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B326359A-64A7-A7C0-C113-6666E7E18408}"/>
              </a:ext>
            </a:extLst>
          </p:cNvPr>
          <p:cNvCxnSpPr>
            <a:cxnSpLocks/>
            <a:endCxn id="63" idx="4"/>
          </p:cNvCxnSpPr>
          <p:nvPr/>
        </p:nvCxnSpPr>
        <p:spPr>
          <a:xfrm rot="16200000" flipV="1">
            <a:off x="7389336" y="3713243"/>
            <a:ext cx="1037453" cy="720302"/>
          </a:xfrm>
          <a:prstGeom prst="bentConnector2">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842B261-DB35-B8BB-E64B-E994418B4A4B}"/>
              </a:ext>
            </a:extLst>
          </p:cNvPr>
          <p:cNvSpPr txBox="1"/>
          <p:nvPr/>
        </p:nvSpPr>
        <p:spPr>
          <a:xfrm>
            <a:off x="728677" y="4403224"/>
            <a:ext cx="1424876" cy="646331"/>
          </a:xfrm>
          <a:prstGeom prst="rect">
            <a:avLst/>
          </a:prstGeom>
          <a:noFill/>
        </p:spPr>
        <p:txBody>
          <a:bodyPr wrap="square">
            <a:spAutoFit/>
          </a:bodyPr>
          <a:lstStyle/>
          <a:p>
            <a:pPr algn="ctr"/>
            <a:r>
              <a:rPr lang="en-CH" dirty="0">
                <a:solidFill>
                  <a:schemeClr val="tx1">
                    <a:alpha val="15000"/>
                  </a:schemeClr>
                </a:solidFill>
              </a:rPr>
              <a:t>Observation </a:t>
            </a:r>
          </a:p>
          <a:p>
            <a:pPr algn="ctr"/>
            <a:r>
              <a:rPr lang="en-CH" dirty="0">
                <a:solidFill>
                  <a:schemeClr val="tx1">
                    <a:alpha val="15000"/>
                  </a:schemeClr>
                </a:solidFill>
              </a:rPr>
              <a:t>Vector</a:t>
            </a:r>
          </a:p>
        </p:txBody>
      </p:sp>
      <p:cxnSp>
        <p:nvCxnSpPr>
          <p:cNvPr id="78" name="Elbow Connector 77">
            <a:extLst>
              <a:ext uri="{FF2B5EF4-FFF2-40B4-BE49-F238E27FC236}">
                <a16:creationId xmlns:a16="http://schemas.microsoft.com/office/drawing/2014/main" id="{89856194-0925-A8DD-7819-E39DFCB69AB7}"/>
              </a:ext>
            </a:extLst>
          </p:cNvPr>
          <p:cNvCxnSpPr>
            <a:cxnSpLocks/>
            <a:stCxn id="58" idx="3"/>
          </p:cNvCxnSpPr>
          <p:nvPr/>
        </p:nvCxnSpPr>
        <p:spPr>
          <a:xfrm>
            <a:off x="6363689" y="4897927"/>
            <a:ext cx="958523" cy="2792"/>
          </a:xfrm>
          <a:prstGeom prst="bentConnector3">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BD905FD3-4B51-2DAB-86A4-BC4972AEC479}"/>
              </a:ext>
            </a:extLst>
          </p:cNvPr>
          <p:cNvCxnSpPr>
            <a:cxnSpLocks/>
            <a:endCxn id="53" idx="1"/>
          </p:cNvCxnSpPr>
          <p:nvPr/>
        </p:nvCxnSpPr>
        <p:spPr>
          <a:xfrm flipV="1">
            <a:off x="176552" y="4693418"/>
            <a:ext cx="694163" cy="2791"/>
          </a:xfrm>
          <a:prstGeom prst="bentConnector3">
            <a:avLst>
              <a:gd name="adj1" fmla="val 50000"/>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27294FE9-DEFA-9262-C30A-861CBC6963BD}"/>
              </a:ext>
            </a:extLst>
          </p:cNvPr>
          <p:cNvSpPr txBox="1"/>
          <p:nvPr/>
        </p:nvSpPr>
        <p:spPr>
          <a:xfrm>
            <a:off x="-314124" y="4144600"/>
            <a:ext cx="1424876" cy="861774"/>
          </a:xfrm>
          <a:prstGeom prst="rect">
            <a:avLst/>
          </a:prstGeom>
          <a:noFill/>
        </p:spPr>
        <p:txBody>
          <a:bodyPr wrap="square">
            <a:spAutoFit/>
          </a:bodyPr>
          <a:lstStyle/>
          <a:p>
            <a:pPr algn="ctr"/>
            <a:r>
              <a:rPr lang="en-CH" sz="1600" dirty="0">
                <a:solidFill>
                  <a:schemeClr val="tx1">
                    <a:alpha val="15000"/>
                  </a:schemeClr>
                </a:solidFill>
              </a:rPr>
              <a:t>Storage</a:t>
            </a:r>
          </a:p>
          <a:p>
            <a:pPr algn="ctr"/>
            <a:r>
              <a:rPr lang="en-CH" sz="1600" dirty="0">
                <a:solidFill>
                  <a:schemeClr val="tx1">
                    <a:alpha val="15000"/>
                  </a:schemeClr>
                </a:solidFill>
              </a:rPr>
              <a:t>Request</a:t>
            </a:r>
          </a:p>
          <a:p>
            <a:pPr algn="ctr"/>
            <a:r>
              <a:rPr lang="en-CH" sz="1600" dirty="0">
                <a:solidFill>
                  <a:schemeClr val="tx1">
                    <a:alpha val="15000"/>
                  </a:schemeClr>
                </a:solidFill>
              </a:rPr>
              <a:t>(from OS)</a:t>
            </a:r>
          </a:p>
        </p:txBody>
      </p:sp>
      <p:sp>
        <p:nvSpPr>
          <p:cNvPr id="81" name="TextBox 80">
            <a:extLst>
              <a:ext uri="{FF2B5EF4-FFF2-40B4-BE49-F238E27FC236}">
                <a16:creationId xmlns:a16="http://schemas.microsoft.com/office/drawing/2014/main" id="{FD697263-64F1-4DFF-73EA-EF86B9CB47A2}"/>
              </a:ext>
            </a:extLst>
          </p:cNvPr>
          <p:cNvSpPr txBox="1"/>
          <p:nvPr/>
        </p:nvSpPr>
        <p:spPr>
          <a:xfrm>
            <a:off x="1173864" y="3827600"/>
            <a:ext cx="1424876" cy="338554"/>
          </a:xfrm>
          <a:prstGeom prst="rect">
            <a:avLst/>
          </a:prstGeom>
          <a:noFill/>
        </p:spPr>
        <p:txBody>
          <a:bodyPr wrap="square">
            <a:spAutoFit/>
          </a:bodyPr>
          <a:lstStyle/>
          <a:p>
            <a:pPr algn="ctr"/>
            <a:r>
              <a:rPr lang="en-CH" sz="1600" b="1" dirty="0">
                <a:solidFill>
                  <a:schemeClr val="tx1">
                    <a:alpha val="15000"/>
                  </a:schemeClr>
                </a:solidFill>
              </a:rPr>
              <a:t>State</a:t>
            </a:r>
          </a:p>
        </p:txBody>
      </p:sp>
      <p:sp>
        <p:nvSpPr>
          <p:cNvPr id="82" name="TextBox 81">
            <a:extLst>
              <a:ext uri="{FF2B5EF4-FFF2-40B4-BE49-F238E27FC236}">
                <a16:creationId xmlns:a16="http://schemas.microsoft.com/office/drawing/2014/main" id="{BB7686AF-8DA7-3F6B-8FF6-5BFE9AA4B1B3}"/>
              </a:ext>
            </a:extLst>
          </p:cNvPr>
          <p:cNvSpPr txBox="1"/>
          <p:nvPr/>
        </p:nvSpPr>
        <p:spPr>
          <a:xfrm>
            <a:off x="1110752" y="5147595"/>
            <a:ext cx="1424876" cy="338554"/>
          </a:xfrm>
          <a:prstGeom prst="rect">
            <a:avLst/>
          </a:prstGeom>
          <a:noFill/>
        </p:spPr>
        <p:txBody>
          <a:bodyPr wrap="square">
            <a:spAutoFit/>
          </a:bodyPr>
          <a:lstStyle/>
          <a:p>
            <a:pPr algn="ctr"/>
            <a:r>
              <a:rPr lang="en-CH" sz="1600" b="1" dirty="0">
                <a:solidFill>
                  <a:schemeClr val="tx1">
                    <a:alpha val="15000"/>
                  </a:schemeClr>
                </a:solidFill>
              </a:rPr>
              <a:t>State</a:t>
            </a:r>
          </a:p>
        </p:txBody>
      </p:sp>
      <p:sp>
        <p:nvSpPr>
          <p:cNvPr id="83" name="TextBox 82">
            <a:extLst>
              <a:ext uri="{FF2B5EF4-FFF2-40B4-BE49-F238E27FC236}">
                <a16:creationId xmlns:a16="http://schemas.microsoft.com/office/drawing/2014/main" id="{52875955-D035-83C3-721D-350A114DB086}"/>
              </a:ext>
            </a:extLst>
          </p:cNvPr>
          <p:cNvSpPr txBox="1"/>
          <p:nvPr/>
        </p:nvSpPr>
        <p:spPr>
          <a:xfrm>
            <a:off x="4745935" y="3766711"/>
            <a:ext cx="1424876" cy="338554"/>
          </a:xfrm>
          <a:prstGeom prst="rect">
            <a:avLst/>
          </a:prstGeom>
          <a:noFill/>
        </p:spPr>
        <p:txBody>
          <a:bodyPr wrap="square">
            <a:spAutoFit/>
          </a:bodyPr>
          <a:lstStyle/>
          <a:p>
            <a:pPr algn="ctr"/>
            <a:r>
              <a:rPr lang="en-CH" sz="1600" b="1" dirty="0">
                <a:solidFill>
                  <a:schemeClr val="tx1">
                    <a:alpha val="15000"/>
                  </a:schemeClr>
                </a:solidFill>
              </a:rPr>
              <a:t>Action</a:t>
            </a:r>
          </a:p>
        </p:txBody>
      </p:sp>
      <p:sp>
        <p:nvSpPr>
          <p:cNvPr id="84" name="TextBox 83">
            <a:extLst>
              <a:ext uri="{FF2B5EF4-FFF2-40B4-BE49-F238E27FC236}">
                <a16:creationId xmlns:a16="http://schemas.microsoft.com/office/drawing/2014/main" id="{C1FC963A-D1D1-B358-306B-01BD5F216C5D}"/>
              </a:ext>
            </a:extLst>
          </p:cNvPr>
          <p:cNvSpPr txBox="1"/>
          <p:nvPr/>
        </p:nvSpPr>
        <p:spPr>
          <a:xfrm>
            <a:off x="6100956" y="4553474"/>
            <a:ext cx="1424876" cy="338554"/>
          </a:xfrm>
          <a:prstGeom prst="rect">
            <a:avLst/>
          </a:prstGeom>
          <a:noFill/>
        </p:spPr>
        <p:txBody>
          <a:bodyPr wrap="square">
            <a:spAutoFit/>
          </a:bodyPr>
          <a:lstStyle/>
          <a:p>
            <a:pPr algn="ctr"/>
            <a:r>
              <a:rPr lang="en-CH" sz="1600" b="1" dirty="0">
                <a:solidFill>
                  <a:schemeClr val="tx1">
                    <a:alpha val="15000"/>
                  </a:schemeClr>
                </a:solidFill>
              </a:rPr>
              <a:t>Reward</a:t>
            </a:r>
          </a:p>
        </p:txBody>
      </p:sp>
      <p:sp>
        <p:nvSpPr>
          <p:cNvPr id="85" name="TextBox 84">
            <a:extLst>
              <a:ext uri="{FF2B5EF4-FFF2-40B4-BE49-F238E27FC236}">
                <a16:creationId xmlns:a16="http://schemas.microsoft.com/office/drawing/2014/main" id="{4BCBD6B4-65EB-B87A-13F8-E98B5C6DC2C7}"/>
              </a:ext>
            </a:extLst>
          </p:cNvPr>
          <p:cNvSpPr txBox="1"/>
          <p:nvPr/>
        </p:nvSpPr>
        <p:spPr>
          <a:xfrm>
            <a:off x="7420548" y="2874734"/>
            <a:ext cx="1424876" cy="707886"/>
          </a:xfrm>
          <a:prstGeom prst="rect">
            <a:avLst/>
          </a:prstGeom>
          <a:noFill/>
        </p:spPr>
        <p:txBody>
          <a:bodyPr wrap="square">
            <a:spAutoFit/>
          </a:bodyPr>
          <a:lstStyle/>
          <a:p>
            <a:pPr algn="ctr"/>
            <a:r>
              <a:rPr lang="en-CH" sz="2000" b="1" i="1" dirty="0">
                <a:solidFill>
                  <a:schemeClr val="accent1"/>
                </a:solidFill>
              </a:rPr>
              <a:t>RL Decision Thread</a:t>
            </a:r>
          </a:p>
        </p:txBody>
      </p:sp>
      <p:cxnSp>
        <p:nvCxnSpPr>
          <p:cNvPr id="86" name="Elbow Connector 85">
            <a:extLst>
              <a:ext uri="{FF2B5EF4-FFF2-40B4-BE49-F238E27FC236}">
                <a16:creationId xmlns:a16="http://schemas.microsoft.com/office/drawing/2014/main" id="{54661C36-A0AA-1771-03B4-292AB399A608}"/>
              </a:ext>
            </a:extLst>
          </p:cNvPr>
          <p:cNvCxnSpPr>
            <a:cxnSpLocks/>
            <a:endCxn id="56" idx="1"/>
          </p:cNvCxnSpPr>
          <p:nvPr/>
        </p:nvCxnSpPr>
        <p:spPr>
          <a:xfrm>
            <a:off x="3526526" y="3972684"/>
            <a:ext cx="485765" cy="1"/>
          </a:xfrm>
          <a:prstGeom prst="bentConnector3">
            <a:avLst/>
          </a:prstGeom>
          <a:ln w="28575">
            <a:solidFill>
              <a:schemeClr val="tx1">
                <a:alpha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639A8C3-B11A-A923-9D2E-D0B534E94D40}"/>
              </a:ext>
            </a:extLst>
          </p:cNvPr>
          <p:cNvSpPr txBox="1"/>
          <p:nvPr/>
        </p:nvSpPr>
        <p:spPr>
          <a:xfrm>
            <a:off x="3771036" y="4225899"/>
            <a:ext cx="1424876" cy="338554"/>
          </a:xfrm>
          <a:prstGeom prst="rect">
            <a:avLst/>
          </a:prstGeom>
          <a:noFill/>
        </p:spPr>
        <p:txBody>
          <a:bodyPr wrap="square">
            <a:spAutoFit/>
          </a:bodyPr>
          <a:lstStyle/>
          <a:p>
            <a:pPr algn="ctr"/>
            <a:r>
              <a:rPr lang="en-CH" sz="1600" b="1" dirty="0">
                <a:solidFill>
                  <a:schemeClr val="tx1">
                    <a:alpha val="15000"/>
                  </a:schemeClr>
                </a:solidFill>
              </a:rPr>
              <a:t>Sibyl Policy</a:t>
            </a:r>
          </a:p>
        </p:txBody>
      </p:sp>
      <p:pic>
        <p:nvPicPr>
          <p:cNvPr id="88" name="Picture 87">
            <a:extLst>
              <a:ext uri="{FF2B5EF4-FFF2-40B4-BE49-F238E27FC236}">
                <a16:creationId xmlns:a16="http://schemas.microsoft.com/office/drawing/2014/main" id="{3117C6A7-87C4-D097-307E-89076FF2E479}"/>
              </a:ext>
            </a:extLst>
          </p:cNvPr>
          <p:cNvPicPr>
            <a:picLocks noChangeAspect="1"/>
          </p:cNvPicPr>
          <p:nvPr/>
        </p:nvPicPr>
        <p:blipFill rotWithShape="1">
          <a:blip r:embed="rId3">
            <a:alphaModFix amt="15000"/>
          </a:blip>
          <a:srcRect l="38572" t="30978" r="47203" b="51531"/>
          <a:stretch/>
        </p:blipFill>
        <p:spPr>
          <a:xfrm>
            <a:off x="2605339" y="3281926"/>
            <a:ext cx="950578" cy="1013037"/>
          </a:xfrm>
          <a:prstGeom prst="rect">
            <a:avLst/>
          </a:prstGeom>
        </p:spPr>
      </p:pic>
      <p:cxnSp>
        <p:nvCxnSpPr>
          <p:cNvPr id="187" name="Elbow Connector 186">
            <a:extLst>
              <a:ext uri="{FF2B5EF4-FFF2-40B4-BE49-F238E27FC236}">
                <a16:creationId xmlns:a16="http://schemas.microsoft.com/office/drawing/2014/main" id="{2E6A2C66-09BA-3D5E-AECD-C2E35BB22455}"/>
              </a:ext>
            </a:extLst>
          </p:cNvPr>
          <p:cNvCxnSpPr>
            <a:cxnSpLocks/>
            <a:endCxn id="199" idx="3"/>
          </p:cNvCxnSpPr>
          <p:nvPr/>
        </p:nvCxnSpPr>
        <p:spPr>
          <a:xfrm rot="16200000" flipV="1">
            <a:off x="5626723" y="2045708"/>
            <a:ext cx="968161" cy="116533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DA9A6C-5775-E4C8-78F8-F725EF4A6E76}"/>
              </a:ext>
            </a:extLst>
          </p:cNvPr>
          <p:cNvSpPr txBox="1"/>
          <p:nvPr/>
        </p:nvSpPr>
        <p:spPr>
          <a:xfrm>
            <a:off x="946529" y="2314394"/>
            <a:ext cx="1777800" cy="584775"/>
          </a:xfrm>
          <a:prstGeom prst="rect">
            <a:avLst/>
          </a:prstGeom>
          <a:noFill/>
        </p:spPr>
        <p:txBody>
          <a:bodyPr wrap="square">
            <a:spAutoFit/>
          </a:bodyPr>
          <a:lstStyle/>
          <a:p>
            <a:pPr algn="ctr"/>
            <a:r>
              <a:rPr lang="en-CH" sz="1600" i="1" dirty="0"/>
              <a:t>Periodic Policy </a:t>
            </a:r>
          </a:p>
          <a:p>
            <a:pPr algn="ctr"/>
            <a:r>
              <a:rPr lang="en-CH" sz="1600" i="1" dirty="0"/>
              <a:t>Weight Update</a:t>
            </a:r>
          </a:p>
        </p:txBody>
      </p:sp>
      <p:sp>
        <p:nvSpPr>
          <p:cNvPr id="47" name="TextBox 46">
            <a:extLst>
              <a:ext uri="{FF2B5EF4-FFF2-40B4-BE49-F238E27FC236}">
                <a16:creationId xmlns:a16="http://schemas.microsoft.com/office/drawing/2014/main" id="{5C33D44A-394D-EA00-E4E1-808B67AEB89A}"/>
              </a:ext>
            </a:extLst>
          </p:cNvPr>
          <p:cNvSpPr txBox="1"/>
          <p:nvPr/>
        </p:nvSpPr>
        <p:spPr>
          <a:xfrm>
            <a:off x="1637520" y="1749368"/>
            <a:ext cx="1184222" cy="489878"/>
          </a:xfrm>
          <a:prstGeom prst="rect">
            <a:avLst/>
          </a:prstGeom>
          <a:noFill/>
          <a:ln>
            <a:noFill/>
          </a:ln>
        </p:spPr>
        <p:txBody>
          <a:bodyPr wrap="square">
            <a:spAutoFit/>
          </a:bodyPr>
          <a:lstStyle/>
          <a:p>
            <a:pPr>
              <a:lnSpc>
                <a:spcPts val="1460"/>
              </a:lnSpc>
            </a:pPr>
            <a:r>
              <a:rPr lang="en-CH" dirty="0"/>
              <a:t>Training </a:t>
            </a:r>
          </a:p>
          <a:p>
            <a:pPr>
              <a:lnSpc>
                <a:spcPts val="1460"/>
              </a:lnSpc>
            </a:pPr>
            <a:r>
              <a:rPr lang="en-CH" dirty="0"/>
              <a:t>Network</a:t>
            </a:r>
          </a:p>
        </p:txBody>
      </p:sp>
      <p:sp>
        <p:nvSpPr>
          <p:cNvPr id="46" name="Slide Number Placeholder 5">
            <a:extLst>
              <a:ext uri="{FF2B5EF4-FFF2-40B4-BE49-F238E27FC236}">
                <a16:creationId xmlns:a16="http://schemas.microsoft.com/office/drawing/2014/main" id="{05FFA163-E649-9CF2-58CE-E9029FC0DCE8}"/>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32</a:t>
            </a:fld>
            <a:endParaRPr lang="en-CH"/>
          </a:p>
        </p:txBody>
      </p:sp>
    </p:spTree>
    <p:extLst>
      <p:ext uri="{BB962C8B-B14F-4D97-AF65-F5344CB8AC3E}">
        <p14:creationId xmlns:p14="http://schemas.microsoft.com/office/powerpoint/2010/main" val="1459561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2EB44F9-51AE-39B7-8DE9-A73ADD2315ED}"/>
              </a:ext>
            </a:extLst>
          </p:cNvPr>
          <p:cNvSpPr/>
          <p:nvPr/>
        </p:nvSpPr>
        <p:spPr>
          <a:xfrm>
            <a:off x="811727" y="2920042"/>
            <a:ext cx="8155721" cy="2592375"/>
          </a:xfrm>
          <a:prstGeom prst="roundRect">
            <a:avLst/>
          </a:prstGeom>
          <a:solidFill>
            <a:srgbClr val="EDF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4" name="Title 3">
            <a:extLst>
              <a:ext uri="{FF2B5EF4-FFF2-40B4-BE49-F238E27FC236}">
                <a16:creationId xmlns:a16="http://schemas.microsoft.com/office/drawing/2014/main" id="{1F317348-C403-CF11-8BC6-8BDDB9BCF3DD}"/>
              </a:ext>
            </a:extLst>
          </p:cNvPr>
          <p:cNvSpPr>
            <a:spLocks noGrp="1"/>
          </p:cNvSpPr>
          <p:nvPr>
            <p:ph type="title"/>
          </p:nvPr>
        </p:nvSpPr>
        <p:spPr/>
        <p:txBody>
          <a:bodyPr/>
          <a:lstStyle/>
          <a:p>
            <a:r>
              <a:rPr lang="en-CH" dirty="0"/>
              <a:t>Periodic Weight Transfer</a:t>
            </a:r>
          </a:p>
        </p:txBody>
      </p:sp>
      <p:sp>
        <p:nvSpPr>
          <p:cNvPr id="6" name="Rounded Rectangle 5">
            <a:extLst>
              <a:ext uri="{FF2B5EF4-FFF2-40B4-BE49-F238E27FC236}">
                <a16:creationId xmlns:a16="http://schemas.microsoft.com/office/drawing/2014/main" id="{99283521-417F-FB36-4A09-DC07D1EC7138}"/>
              </a:ext>
            </a:extLst>
          </p:cNvPr>
          <p:cNvSpPr/>
          <p:nvPr/>
        </p:nvSpPr>
        <p:spPr>
          <a:xfrm>
            <a:off x="870715" y="4296178"/>
            <a:ext cx="1129928" cy="794479"/>
          </a:xfrm>
          <a:prstGeom prst="roundRect">
            <a:avLst/>
          </a:prstGeom>
          <a:solidFill>
            <a:srgbClr val="D0E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7" name="Rounded Rectangle 6">
            <a:extLst>
              <a:ext uri="{FF2B5EF4-FFF2-40B4-BE49-F238E27FC236}">
                <a16:creationId xmlns:a16="http://schemas.microsoft.com/office/drawing/2014/main" id="{2951E36A-0BC2-9934-38AE-C19ABCBB4DAF}"/>
              </a:ext>
            </a:extLst>
          </p:cNvPr>
          <p:cNvSpPr/>
          <p:nvPr/>
        </p:nvSpPr>
        <p:spPr>
          <a:xfrm>
            <a:off x="2443319" y="3269859"/>
            <a:ext cx="2650761" cy="1325026"/>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10" name="TextBox 9">
            <a:extLst>
              <a:ext uri="{FF2B5EF4-FFF2-40B4-BE49-F238E27FC236}">
                <a16:creationId xmlns:a16="http://schemas.microsoft.com/office/drawing/2014/main" id="{1579F42E-0783-0CC0-3DE4-088A6CF3175B}"/>
              </a:ext>
            </a:extLst>
          </p:cNvPr>
          <p:cNvSpPr txBox="1"/>
          <p:nvPr/>
        </p:nvSpPr>
        <p:spPr>
          <a:xfrm>
            <a:off x="2635694" y="4178692"/>
            <a:ext cx="1184222" cy="489878"/>
          </a:xfrm>
          <a:prstGeom prst="rect">
            <a:avLst/>
          </a:prstGeom>
          <a:noFill/>
          <a:ln>
            <a:noFill/>
          </a:ln>
        </p:spPr>
        <p:txBody>
          <a:bodyPr wrap="square">
            <a:spAutoFit/>
          </a:bodyPr>
          <a:lstStyle/>
          <a:p>
            <a:pPr>
              <a:lnSpc>
                <a:spcPts val="1460"/>
              </a:lnSpc>
            </a:pPr>
            <a:r>
              <a:rPr lang="en-CH" dirty="0"/>
              <a:t>Inference </a:t>
            </a:r>
          </a:p>
          <a:p>
            <a:pPr>
              <a:lnSpc>
                <a:spcPts val="1460"/>
              </a:lnSpc>
            </a:pPr>
            <a:r>
              <a:rPr lang="en-CH" dirty="0"/>
              <a:t>Network</a:t>
            </a:r>
          </a:p>
        </p:txBody>
      </p:sp>
      <p:sp>
        <p:nvSpPr>
          <p:cNvPr id="12" name="Rounded Rectangle 11">
            <a:extLst>
              <a:ext uri="{FF2B5EF4-FFF2-40B4-BE49-F238E27FC236}">
                <a16:creationId xmlns:a16="http://schemas.microsoft.com/office/drawing/2014/main" id="{A26A6F7B-1E99-4099-00D9-4B1F3D5F900A}"/>
              </a:ext>
            </a:extLst>
          </p:cNvPr>
          <p:cNvSpPr/>
          <p:nvPr/>
        </p:nvSpPr>
        <p:spPr>
          <a:xfrm>
            <a:off x="4012291" y="3736697"/>
            <a:ext cx="759500" cy="471975"/>
          </a:xfrm>
          <a:prstGeom prst="roundRect">
            <a:avLst/>
          </a:prstGeom>
          <a:solidFill>
            <a:srgbClr val="99D6C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Max</a:t>
            </a:r>
          </a:p>
        </p:txBody>
      </p:sp>
      <p:sp>
        <p:nvSpPr>
          <p:cNvPr id="13" name="Rounded Rectangle 12">
            <a:extLst>
              <a:ext uri="{FF2B5EF4-FFF2-40B4-BE49-F238E27FC236}">
                <a16:creationId xmlns:a16="http://schemas.microsoft.com/office/drawing/2014/main" id="{B81644D6-8A04-952C-1B70-F3BDFFF2671F}"/>
              </a:ext>
            </a:extLst>
          </p:cNvPr>
          <p:cNvSpPr/>
          <p:nvPr/>
        </p:nvSpPr>
        <p:spPr>
          <a:xfrm>
            <a:off x="5314378" y="4594884"/>
            <a:ext cx="1049311" cy="606085"/>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HSS</a:t>
            </a:r>
          </a:p>
        </p:txBody>
      </p:sp>
      <p:sp>
        <p:nvSpPr>
          <p:cNvPr id="14" name="Rounded Rectangle 13">
            <a:extLst>
              <a:ext uri="{FF2B5EF4-FFF2-40B4-BE49-F238E27FC236}">
                <a16:creationId xmlns:a16="http://schemas.microsoft.com/office/drawing/2014/main" id="{5F35D7B4-6836-8900-8BDC-7FAB01481E57}"/>
              </a:ext>
            </a:extLst>
          </p:cNvPr>
          <p:cNvSpPr/>
          <p:nvPr/>
        </p:nvSpPr>
        <p:spPr>
          <a:xfrm>
            <a:off x="7308070" y="4594883"/>
            <a:ext cx="1216701" cy="606085"/>
          </a:xfrm>
          <a:prstGeom prst="roundRect">
            <a:avLst/>
          </a:prstGeom>
          <a:solidFill>
            <a:srgbClr val="CED5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sp>
        <p:nvSpPr>
          <p:cNvPr id="15" name="TextBox 14">
            <a:extLst>
              <a:ext uri="{FF2B5EF4-FFF2-40B4-BE49-F238E27FC236}">
                <a16:creationId xmlns:a16="http://schemas.microsoft.com/office/drawing/2014/main" id="{59C66BE2-EB3E-7FBF-5480-E1891A043F8B}"/>
              </a:ext>
            </a:extLst>
          </p:cNvPr>
          <p:cNvSpPr txBox="1"/>
          <p:nvPr/>
        </p:nvSpPr>
        <p:spPr>
          <a:xfrm>
            <a:off x="7203982" y="4668570"/>
            <a:ext cx="1424876" cy="489878"/>
          </a:xfrm>
          <a:prstGeom prst="rect">
            <a:avLst/>
          </a:prstGeom>
          <a:noFill/>
        </p:spPr>
        <p:txBody>
          <a:bodyPr wrap="square">
            <a:spAutoFit/>
          </a:bodyPr>
          <a:lstStyle/>
          <a:p>
            <a:pPr algn="ctr">
              <a:lnSpc>
                <a:spcPts val="1460"/>
              </a:lnSpc>
            </a:pPr>
            <a:r>
              <a:rPr lang="en-CH" dirty="0"/>
              <a:t>Collect</a:t>
            </a:r>
          </a:p>
          <a:p>
            <a:pPr algn="ctr">
              <a:lnSpc>
                <a:spcPts val="1460"/>
              </a:lnSpc>
            </a:pPr>
            <a:r>
              <a:rPr lang="en-CH" dirty="0"/>
              <a:t>Experiences</a:t>
            </a:r>
          </a:p>
        </p:txBody>
      </p:sp>
      <p:sp>
        <p:nvSpPr>
          <p:cNvPr id="16" name="Magnetic Disk 15">
            <a:extLst>
              <a:ext uri="{FF2B5EF4-FFF2-40B4-BE49-F238E27FC236}">
                <a16:creationId xmlns:a16="http://schemas.microsoft.com/office/drawing/2014/main" id="{A281567B-20DC-698E-2C88-67256CB28C1D}"/>
              </a:ext>
            </a:extLst>
          </p:cNvPr>
          <p:cNvSpPr/>
          <p:nvPr/>
        </p:nvSpPr>
        <p:spPr>
          <a:xfrm>
            <a:off x="5839033" y="3112457"/>
            <a:ext cx="1708878" cy="884420"/>
          </a:xfrm>
          <a:prstGeom prst="flowChartMagneticDisk">
            <a:avLst/>
          </a:prstGeom>
          <a:solidFill>
            <a:srgbClr val="FFBC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TextBox 16">
            <a:extLst>
              <a:ext uri="{FF2B5EF4-FFF2-40B4-BE49-F238E27FC236}">
                <a16:creationId xmlns:a16="http://schemas.microsoft.com/office/drawing/2014/main" id="{017DF911-780C-3465-FF64-040451098DED}"/>
              </a:ext>
            </a:extLst>
          </p:cNvPr>
          <p:cNvSpPr txBox="1"/>
          <p:nvPr/>
        </p:nvSpPr>
        <p:spPr>
          <a:xfrm>
            <a:off x="5680129" y="3421262"/>
            <a:ext cx="2023673" cy="489878"/>
          </a:xfrm>
          <a:prstGeom prst="rect">
            <a:avLst/>
          </a:prstGeom>
          <a:noFill/>
        </p:spPr>
        <p:txBody>
          <a:bodyPr wrap="square">
            <a:spAutoFit/>
          </a:bodyPr>
          <a:lstStyle/>
          <a:p>
            <a:pPr algn="ctr">
              <a:lnSpc>
                <a:spcPts val="1460"/>
              </a:lnSpc>
            </a:pPr>
            <a:r>
              <a:rPr lang="en-CH" dirty="0"/>
              <a:t>Experience Buffer (in host DRAM)</a:t>
            </a:r>
          </a:p>
        </p:txBody>
      </p:sp>
      <p:cxnSp>
        <p:nvCxnSpPr>
          <p:cNvPr id="21" name="Elbow Connector 20">
            <a:extLst>
              <a:ext uri="{FF2B5EF4-FFF2-40B4-BE49-F238E27FC236}">
                <a16:creationId xmlns:a16="http://schemas.microsoft.com/office/drawing/2014/main" id="{4A1D85F8-4E1D-4BBE-E68C-A70D60BF4202}"/>
              </a:ext>
            </a:extLst>
          </p:cNvPr>
          <p:cNvCxnSpPr>
            <a:cxnSpLocks/>
            <a:stCxn id="6" idx="3"/>
            <a:endCxn id="7" idx="1"/>
          </p:cNvCxnSpPr>
          <p:nvPr/>
        </p:nvCxnSpPr>
        <p:spPr>
          <a:xfrm flipV="1">
            <a:off x="2000643" y="3932372"/>
            <a:ext cx="442676" cy="76104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A66B46D-85DD-5D37-DD23-D2F9C9ACD717}"/>
              </a:ext>
            </a:extLst>
          </p:cNvPr>
          <p:cNvCxnSpPr>
            <a:cxnSpLocks/>
            <a:stCxn id="6" idx="3"/>
            <a:endCxn id="14" idx="2"/>
          </p:cNvCxnSpPr>
          <p:nvPr/>
        </p:nvCxnSpPr>
        <p:spPr>
          <a:xfrm>
            <a:off x="2000643" y="4693418"/>
            <a:ext cx="5915778" cy="507550"/>
          </a:xfrm>
          <a:prstGeom prst="bentConnector4">
            <a:avLst>
              <a:gd name="adj1" fmla="val 3768"/>
              <a:gd name="adj2" fmla="val 14504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3EDD4E50-52BE-0F3F-AC5C-68286EDC56BF}"/>
              </a:ext>
            </a:extLst>
          </p:cNvPr>
          <p:cNvCxnSpPr>
            <a:cxnSpLocks/>
            <a:endCxn id="13" idx="0"/>
          </p:cNvCxnSpPr>
          <p:nvPr/>
        </p:nvCxnSpPr>
        <p:spPr>
          <a:xfrm>
            <a:off x="5086659" y="4070561"/>
            <a:ext cx="752375" cy="52432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1AEC469C-F529-3183-BB06-D3F7BFEC6EDB}"/>
              </a:ext>
            </a:extLst>
          </p:cNvPr>
          <p:cNvCxnSpPr>
            <a:cxnSpLocks/>
            <a:endCxn id="14" idx="0"/>
          </p:cNvCxnSpPr>
          <p:nvPr/>
        </p:nvCxnSpPr>
        <p:spPr>
          <a:xfrm>
            <a:off x="5793836" y="4070561"/>
            <a:ext cx="2122585" cy="52432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8052DD1-BFA8-0594-F216-9A8BF86B794F}"/>
              </a:ext>
            </a:extLst>
          </p:cNvPr>
          <p:cNvCxnSpPr>
            <a:cxnSpLocks/>
            <a:endCxn id="16" idx="4"/>
          </p:cNvCxnSpPr>
          <p:nvPr/>
        </p:nvCxnSpPr>
        <p:spPr>
          <a:xfrm rot="16200000" flipV="1">
            <a:off x="7389336" y="3713243"/>
            <a:ext cx="1037453" cy="72030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49E19B-2C05-5FBF-65D6-5663899BE3EA}"/>
              </a:ext>
            </a:extLst>
          </p:cNvPr>
          <p:cNvSpPr txBox="1"/>
          <p:nvPr/>
        </p:nvSpPr>
        <p:spPr>
          <a:xfrm>
            <a:off x="728677" y="4403224"/>
            <a:ext cx="1424876" cy="646331"/>
          </a:xfrm>
          <a:prstGeom prst="rect">
            <a:avLst/>
          </a:prstGeom>
          <a:noFill/>
        </p:spPr>
        <p:txBody>
          <a:bodyPr wrap="square">
            <a:spAutoFit/>
          </a:bodyPr>
          <a:lstStyle/>
          <a:p>
            <a:pPr algn="ctr"/>
            <a:r>
              <a:rPr lang="en-CH" dirty="0"/>
              <a:t>Observation </a:t>
            </a:r>
          </a:p>
          <a:p>
            <a:pPr algn="ctr"/>
            <a:r>
              <a:rPr lang="en-CH" dirty="0"/>
              <a:t>Vector</a:t>
            </a:r>
          </a:p>
        </p:txBody>
      </p:sp>
      <p:cxnSp>
        <p:nvCxnSpPr>
          <p:cNvPr id="47" name="Elbow Connector 46">
            <a:extLst>
              <a:ext uri="{FF2B5EF4-FFF2-40B4-BE49-F238E27FC236}">
                <a16:creationId xmlns:a16="http://schemas.microsoft.com/office/drawing/2014/main" id="{650D62B6-5C08-81DA-8F88-9408BF0E3224}"/>
              </a:ext>
            </a:extLst>
          </p:cNvPr>
          <p:cNvCxnSpPr>
            <a:cxnSpLocks/>
            <a:stCxn id="13" idx="3"/>
          </p:cNvCxnSpPr>
          <p:nvPr/>
        </p:nvCxnSpPr>
        <p:spPr>
          <a:xfrm>
            <a:off x="6363689" y="4897927"/>
            <a:ext cx="958523" cy="279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6874DC0F-17C4-A83C-92BA-120CEC6F4066}"/>
              </a:ext>
            </a:extLst>
          </p:cNvPr>
          <p:cNvCxnSpPr>
            <a:cxnSpLocks/>
            <a:endCxn id="6" idx="1"/>
          </p:cNvCxnSpPr>
          <p:nvPr/>
        </p:nvCxnSpPr>
        <p:spPr>
          <a:xfrm flipV="1">
            <a:off x="176552" y="4693418"/>
            <a:ext cx="694163" cy="279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E507305-E185-A5F9-8A6C-DF786499D414}"/>
              </a:ext>
            </a:extLst>
          </p:cNvPr>
          <p:cNvSpPr txBox="1"/>
          <p:nvPr/>
        </p:nvSpPr>
        <p:spPr>
          <a:xfrm>
            <a:off x="-314124" y="4144600"/>
            <a:ext cx="1424876" cy="861774"/>
          </a:xfrm>
          <a:prstGeom prst="rect">
            <a:avLst/>
          </a:prstGeom>
          <a:noFill/>
        </p:spPr>
        <p:txBody>
          <a:bodyPr wrap="square">
            <a:spAutoFit/>
          </a:bodyPr>
          <a:lstStyle/>
          <a:p>
            <a:pPr algn="ctr"/>
            <a:r>
              <a:rPr lang="en-CH" sz="1600" dirty="0"/>
              <a:t>Storage</a:t>
            </a:r>
          </a:p>
          <a:p>
            <a:pPr algn="ctr"/>
            <a:r>
              <a:rPr lang="en-CH" sz="1600" dirty="0"/>
              <a:t>Request</a:t>
            </a:r>
          </a:p>
          <a:p>
            <a:pPr algn="ctr"/>
            <a:r>
              <a:rPr lang="en-CH" sz="1600" dirty="0"/>
              <a:t>(from OS)</a:t>
            </a:r>
          </a:p>
        </p:txBody>
      </p:sp>
      <p:sp>
        <p:nvSpPr>
          <p:cNvPr id="62" name="TextBox 61">
            <a:extLst>
              <a:ext uri="{FF2B5EF4-FFF2-40B4-BE49-F238E27FC236}">
                <a16:creationId xmlns:a16="http://schemas.microsoft.com/office/drawing/2014/main" id="{30C44A6B-317F-B3A4-3EAF-E8A57C1C4F3A}"/>
              </a:ext>
            </a:extLst>
          </p:cNvPr>
          <p:cNvSpPr txBox="1"/>
          <p:nvPr/>
        </p:nvSpPr>
        <p:spPr>
          <a:xfrm>
            <a:off x="1173864" y="3827600"/>
            <a:ext cx="1424876" cy="338554"/>
          </a:xfrm>
          <a:prstGeom prst="rect">
            <a:avLst/>
          </a:prstGeom>
          <a:noFill/>
        </p:spPr>
        <p:txBody>
          <a:bodyPr wrap="square">
            <a:spAutoFit/>
          </a:bodyPr>
          <a:lstStyle/>
          <a:p>
            <a:pPr algn="ctr"/>
            <a:r>
              <a:rPr lang="en-CH" sz="1600" b="1" dirty="0"/>
              <a:t>State</a:t>
            </a:r>
          </a:p>
        </p:txBody>
      </p:sp>
      <p:sp>
        <p:nvSpPr>
          <p:cNvPr id="64" name="TextBox 63">
            <a:extLst>
              <a:ext uri="{FF2B5EF4-FFF2-40B4-BE49-F238E27FC236}">
                <a16:creationId xmlns:a16="http://schemas.microsoft.com/office/drawing/2014/main" id="{02E5EC77-862F-6037-F8D1-4B5817B6F75D}"/>
              </a:ext>
            </a:extLst>
          </p:cNvPr>
          <p:cNvSpPr txBox="1"/>
          <p:nvPr/>
        </p:nvSpPr>
        <p:spPr>
          <a:xfrm>
            <a:off x="1110752" y="5147595"/>
            <a:ext cx="1424876" cy="338554"/>
          </a:xfrm>
          <a:prstGeom prst="rect">
            <a:avLst/>
          </a:prstGeom>
          <a:noFill/>
        </p:spPr>
        <p:txBody>
          <a:bodyPr wrap="square">
            <a:spAutoFit/>
          </a:bodyPr>
          <a:lstStyle/>
          <a:p>
            <a:pPr algn="ctr"/>
            <a:r>
              <a:rPr lang="en-CH" sz="1600" b="1" dirty="0"/>
              <a:t>State</a:t>
            </a:r>
          </a:p>
        </p:txBody>
      </p:sp>
      <p:sp>
        <p:nvSpPr>
          <p:cNvPr id="65" name="TextBox 64">
            <a:extLst>
              <a:ext uri="{FF2B5EF4-FFF2-40B4-BE49-F238E27FC236}">
                <a16:creationId xmlns:a16="http://schemas.microsoft.com/office/drawing/2014/main" id="{F161A1A5-A9B6-8838-F861-F9F8A380DCF2}"/>
              </a:ext>
            </a:extLst>
          </p:cNvPr>
          <p:cNvSpPr txBox="1"/>
          <p:nvPr/>
        </p:nvSpPr>
        <p:spPr>
          <a:xfrm>
            <a:off x="4745935" y="3766711"/>
            <a:ext cx="1424876" cy="338554"/>
          </a:xfrm>
          <a:prstGeom prst="rect">
            <a:avLst/>
          </a:prstGeom>
          <a:noFill/>
        </p:spPr>
        <p:txBody>
          <a:bodyPr wrap="square">
            <a:spAutoFit/>
          </a:bodyPr>
          <a:lstStyle/>
          <a:p>
            <a:pPr algn="ctr"/>
            <a:r>
              <a:rPr lang="en-CH" sz="1600" b="1" dirty="0"/>
              <a:t>Action</a:t>
            </a:r>
          </a:p>
        </p:txBody>
      </p:sp>
      <p:sp>
        <p:nvSpPr>
          <p:cNvPr id="66" name="TextBox 65">
            <a:extLst>
              <a:ext uri="{FF2B5EF4-FFF2-40B4-BE49-F238E27FC236}">
                <a16:creationId xmlns:a16="http://schemas.microsoft.com/office/drawing/2014/main" id="{0F254C6F-DDB4-C22F-0F40-3933226A1E26}"/>
              </a:ext>
            </a:extLst>
          </p:cNvPr>
          <p:cNvSpPr txBox="1"/>
          <p:nvPr/>
        </p:nvSpPr>
        <p:spPr>
          <a:xfrm>
            <a:off x="6100956" y="4553474"/>
            <a:ext cx="1424876" cy="338554"/>
          </a:xfrm>
          <a:prstGeom prst="rect">
            <a:avLst/>
          </a:prstGeom>
          <a:noFill/>
        </p:spPr>
        <p:txBody>
          <a:bodyPr wrap="square">
            <a:spAutoFit/>
          </a:bodyPr>
          <a:lstStyle/>
          <a:p>
            <a:pPr algn="ctr"/>
            <a:r>
              <a:rPr lang="en-CH" sz="1600" b="1" dirty="0"/>
              <a:t>Reward</a:t>
            </a:r>
          </a:p>
        </p:txBody>
      </p:sp>
      <p:sp>
        <p:nvSpPr>
          <p:cNvPr id="67" name="TextBox 66">
            <a:extLst>
              <a:ext uri="{FF2B5EF4-FFF2-40B4-BE49-F238E27FC236}">
                <a16:creationId xmlns:a16="http://schemas.microsoft.com/office/drawing/2014/main" id="{FBE3B5FD-1F55-DDD2-7DC2-43DA944514E2}"/>
              </a:ext>
            </a:extLst>
          </p:cNvPr>
          <p:cNvSpPr txBox="1"/>
          <p:nvPr/>
        </p:nvSpPr>
        <p:spPr>
          <a:xfrm>
            <a:off x="7420548" y="2874734"/>
            <a:ext cx="1424876" cy="707886"/>
          </a:xfrm>
          <a:prstGeom prst="rect">
            <a:avLst/>
          </a:prstGeom>
          <a:noFill/>
        </p:spPr>
        <p:txBody>
          <a:bodyPr wrap="square">
            <a:spAutoFit/>
          </a:bodyPr>
          <a:lstStyle/>
          <a:p>
            <a:pPr algn="ctr"/>
            <a:r>
              <a:rPr lang="en-CH" sz="2000" b="1" i="1" dirty="0">
                <a:solidFill>
                  <a:schemeClr val="accent1"/>
                </a:solidFill>
              </a:rPr>
              <a:t>RL Decision Thread</a:t>
            </a:r>
          </a:p>
        </p:txBody>
      </p:sp>
      <p:cxnSp>
        <p:nvCxnSpPr>
          <p:cNvPr id="68" name="Elbow Connector 67">
            <a:extLst>
              <a:ext uri="{FF2B5EF4-FFF2-40B4-BE49-F238E27FC236}">
                <a16:creationId xmlns:a16="http://schemas.microsoft.com/office/drawing/2014/main" id="{DEE94EA8-ED3C-A39A-213D-3A8479523706}"/>
              </a:ext>
            </a:extLst>
          </p:cNvPr>
          <p:cNvCxnSpPr>
            <a:cxnSpLocks/>
            <a:endCxn id="12" idx="1"/>
          </p:cNvCxnSpPr>
          <p:nvPr/>
        </p:nvCxnSpPr>
        <p:spPr>
          <a:xfrm>
            <a:off x="3526526" y="3972684"/>
            <a:ext cx="485765"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0043EA-D627-14A7-913D-9A45565F4614}"/>
              </a:ext>
            </a:extLst>
          </p:cNvPr>
          <p:cNvSpPr txBox="1"/>
          <p:nvPr/>
        </p:nvSpPr>
        <p:spPr>
          <a:xfrm>
            <a:off x="3771036" y="4225899"/>
            <a:ext cx="1424876" cy="338554"/>
          </a:xfrm>
          <a:prstGeom prst="rect">
            <a:avLst/>
          </a:prstGeom>
          <a:noFill/>
        </p:spPr>
        <p:txBody>
          <a:bodyPr wrap="square">
            <a:spAutoFit/>
          </a:bodyPr>
          <a:lstStyle/>
          <a:p>
            <a:pPr algn="ctr"/>
            <a:r>
              <a:rPr lang="en-CH" sz="1600" b="1" dirty="0"/>
              <a:t>Sibyl Policy</a:t>
            </a:r>
          </a:p>
        </p:txBody>
      </p:sp>
      <p:cxnSp>
        <p:nvCxnSpPr>
          <p:cNvPr id="76" name="Elbow Connector 75">
            <a:extLst>
              <a:ext uri="{FF2B5EF4-FFF2-40B4-BE49-F238E27FC236}">
                <a16:creationId xmlns:a16="http://schemas.microsoft.com/office/drawing/2014/main" id="{674CF30D-306B-CA9D-F9C5-B91BCF68B518}"/>
              </a:ext>
            </a:extLst>
          </p:cNvPr>
          <p:cNvCxnSpPr>
            <a:cxnSpLocks/>
            <a:stCxn id="16" idx="1"/>
          </p:cNvCxnSpPr>
          <p:nvPr/>
        </p:nvCxnSpPr>
        <p:spPr>
          <a:xfrm rot="16200000" flipV="1">
            <a:off x="5652998" y="2071983"/>
            <a:ext cx="968161" cy="111278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1AD2DEC-297F-7ABA-4EA3-24455E4D7040}"/>
              </a:ext>
            </a:extLst>
          </p:cNvPr>
          <p:cNvSpPr txBox="1"/>
          <p:nvPr/>
        </p:nvSpPr>
        <p:spPr>
          <a:xfrm>
            <a:off x="1098927" y="2365193"/>
            <a:ext cx="1777800" cy="584775"/>
          </a:xfrm>
          <a:prstGeom prst="rect">
            <a:avLst/>
          </a:prstGeom>
          <a:noFill/>
        </p:spPr>
        <p:txBody>
          <a:bodyPr wrap="square">
            <a:spAutoFit/>
          </a:bodyPr>
          <a:lstStyle/>
          <a:p>
            <a:pPr algn="ctr"/>
            <a:r>
              <a:rPr lang="en-CH" sz="1600" dirty="0"/>
              <a:t>Periodic Weights update</a:t>
            </a:r>
          </a:p>
        </p:txBody>
      </p:sp>
      <p:pic>
        <p:nvPicPr>
          <p:cNvPr id="106" name="Picture 105">
            <a:extLst>
              <a:ext uri="{FF2B5EF4-FFF2-40B4-BE49-F238E27FC236}">
                <a16:creationId xmlns:a16="http://schemas.microsoft.com/office/drawing/2014/main" id="{49F0D64E-FC49-29EA-F46C-D4832F25FF85}"/>
              </a:ext>
            </a:extLst>
          </p:cNvPr>
          <p:cNvPicPr>
            <a:picLocks noChangeAspect="1"/>
          </p:cNvPicPr>
          <p:nvPr/>
        </p:nvPicPr>
        <p:blipFill rotWithShape="1">
          <a:blip r:embed="rId3"/>
          <a:srcRect l="38572" t="30978" r="47203" b="51531"/>
          <a:stretch/>
        </p:blipFill>
        <p:spPr>
          <a:xfrm>
            <a:off x="2605339" y="3281926"/>
            <a:ext cx="950578" cy="1013037"/>
          </a:xfrm>
          <a:prstGeom prst="rect">
            <a:avLst/>
          </a:prstGeom>
        </p:spPr>
      </p:pic>
      <p:grpSp>
        <p:nvGrpSpPr>
          <p:cNvPr id="155" name="Group 154">
            <a:extLst>
              <a:ext uri="{FF2B5EF4-FFF2-40B4-BE49-F238E27FC236}">
                <a16:creationId xmlns:a16="http://schemas.microsoft.com/office/drawing/2014/main" id="{375397F5-D7AD-1B30-C159-B31D7C5D1BEF}"/>
              </a:ext>
            </a:extLst>
          </p:cNvPr>
          <p:cNvGrpSpPr/>
          <p:nvPr/>
        </p:nvGrpSpPr>
        <p:grpSpPr>
          <a:xfrm>
            <a:off x="3127418" y="2575857"/>
            <a:ext cx="524639" cy="338554"/>
            <a:chOff x="3086606" y="2492382"/>
            <a:chExt cx="524639" cy="338554"/>
          </a:xfrm>
        </p:grpSpPr>
        <p:sp>
          <p:nvSpPr>
            <p:cNvPr id="156" name="Oval 155">
              <a:extLst>
                <a:ext uri="{FF2B5EF4-FFF2-40B4-BE49-F238E27FC236}">
                  <a16:creationId xmlns:a16="http://schemas.microsoft.com/office/drawing/2014/main" id="{15F1007A-F3B7-BA7D-D40A-A12D32A96C17}"/>
                </a:ext>
              </a:extLst>
            </p:cNvPr>
            <p:cNvSpPr/>
            <p:nvPr/>
          </p:nvSpPr>
          <p:spPr>
            <a:xfrm>
              <a:off x="3191320" y="2523296"/>
              <a:ext cx="312627" cy="2516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dirty="0"/>
            </a:p>
          </p:txBody>
        </p:sp>
        <p:sp>
          <p:nvSpPr>
            <p:cNvPr id="157" name="TextBox 156">
              <a:extLst>
                <a:ext uri="{FF2B5EF4-FFF2-40B4-BE49-F238E27FC236}">
                  <a16:creationId xmlns:a16="http://schemas.microsoft.com/office/drawing/2014/main" id="{3AD391AA-FEC9-BEBA-ED4A-1A21933DB253}"/>
                </a:ext>
              </a:extLst>
            </p:cNvPr>
            <p:cNvSpPr txBox="1"/>
            <p:nvPr/>
          </p:nvSpPr>
          <p:spPr>
            <a:xfrm>
              <a:off x="3086606" y="2492382"/>
              <a:ext cx="524639" cy="338554"/>
            </a:xfrm>
            <a:prstGeom prst="rect">
              <a:avLst/>
            </a:prstGeom>
            <a:noFill/>
          </p:spPr>
          <p:txBody>
            <a:bodyPr wrap="square">
              <a:spAutoFit/>
            </a:bodyPr>
            <a:lstStyle/>
            <a:p>
              <a:pPr algn="ctr"/>
              <a:r>
                <a:rPr lang="en-CH" sz="1600" b="1" dirty="0">
                  <a:solidFill>
                    <a:schemeClr val="bg1"/>
                  </a:solidFill>
                </a:rPr>
                <a:t>10</a:t>
              </a:r>
            </a:p>
          </p:txBody>
        </p:sp>
      </p:grpSp>
      <p:sp>
        <p:nvSpPr>
          <p:cNvPr id="186" name="Rounded Rectangle 185">
            <a:extLst>
              <a:ext uri="{FF2B5EF4-FFF2-40B4-BE49-F238E27FC236}">
                <a16:creationId xmlns:a16="http://schemas.microsoft.com/office/drawing/2014/main" id="{2A6C46CC-51A7-F34F-563A-BC0030F4375C}"/>
              </a:ext>
            </a:extLst>
          </p:cNvPr>
          <p:cNvSpPr/>
          <p:nvPr/>
        </p:nvSpPr>
        <p:spPr>
          <a:xfrm>
            <a:off x="811727" y="1555149"/>
            <a:ext cx="8130867" cy="1319585"/>
          </a:xfrm>
          <a:prstGeom prst="roundRect">
            <a:avLst/>
          </a:prstGeom>
          <a:solidFill>
            <a:srgbClr val="D0D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a:solidFill>
                <a:schemeClr val="tx1"/>
              </a:solidFill>
            </a:endParaRPr>
          </a:p>
        </p:txBody>
      </p:sp>
      <p:cxnSp>
        <p:nvCxnSpPr>
          <p:cNvPr id="187" name="Elbow Connector 186">
            <a:extLst>
              <a:ext uri="{FF2B5EF4-FFF2-40B4-BE49-F238E27FC236}">
                <a16:creationId xmlns:a16="http://schemas.microsoft.com/office/drawing/2014/main" id="{2E6A2C66-09BA-3D5E-AECD-C2E35BB22455}"/>
              </a:ext>
            </a:extLst>
          </p:cNvPr>
          <p:cNvCxnSpPr>
            <a:cxnSpLocks/>
            <a:endCxn id="199" idx="3"/>
          </p:cNvCxnSpPr>
          <p:nvPr/>
        </p:nvCxnSpPr>
        <p:spPr>
          <a:xfrm rot="16200000" flipV="1">
            <a:off x="5626723" y="2045708"/>
            <a:ext cx="968161" cy="116533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Elbow Connector 187">
            <a:extLst>
              <a:ext uri="{FF2B5EF4-FFF2-40B4-BE49-F238E27FC236}">
                <a16:creationId xmlns:a16="http://schemas.microsoft.com/office/drawing/2014/main" id="{96E34FA3-D3D3-701D-E341-AAE52AB495DE}"/>
              </a:ext>
            </a:extLst>
          </p:cNvPr>
          <p:cNvCxnSpPr>
            <a:cxnSpLocks/>
          </p:cNvCxnSpPr>
          <p:nvPr/>
        </p:nvCxnSpPr>
        <p:spPr>
          <a:xfrm rot="10800000" flipV="1">
            <a:off x="3602882" y="2144296"/>
            <a:ext cx="603017" cy="30938"/>
          </a:xfrm>
          <a:prstGeom prst="bentConnector3">
            <a:avLst>
              <a:gd name="adj1" fmla="val 294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511C62C9-EAA7-364A-DA2D-671DF2D1AED5}"/>
              </a:ext>
            </a:extLst>
          </p:cNvPr>
          <p:cNvSpPr txBox="1"/>
          <p:nvPr/>
        </p:nvSpPr>
        <p:spPr>
          <a:xfrm>
            <a:off x="1637520" y="1749368"/>
            <a:ext cx="1184222" cy="489878"/>
          </a:xfrm>
          <a:prstGeom prst="rect">
            <a:avLst/>
          </a:prstGeom>
          <a:noFill/>
          <a:ln>
            <a:noFill/>
          </a:ln>
        </p:spPr>
        <p:txBody>
          <a:bodyPr wrap="square">
            <a:spAutoFit/>
          </a:bodyPr>
          <a:lstStyle/>
          <a:p>
            <a:pPr>
              <a:lnSpc>
                <a:spcPts val="1460"/>
              </a:lnSpc>
            </a:pPr>
            <a:r>
              <a:rPr lang="en-CH" dirty="0"/>
              <a:t>Training </a:t>
            </a:r>
          </a:p>
          <a:p>
            <a:pPr>
              <a:lnSpc>
                <a:spcPts val="1460"/>
              </a:lnSpc>
            </a:pPr>
            <a:r>
              <a:rPr lang="en-CH" dirty="0"/>
              <a:t>Network</a:t>
            </a:r>
          </a:p>
        </p:txBody>
      </p:sp>
      <p:sp>
        <p:nvSpPr>
          <p:cNvPr id="190" name="TextBox 189">
            <a:extLst>
              <a:ext uri="{FF2B5EF4-FFF2-40B4-BE49-F238E27FC236}">
                <a16:creationId xmlns:a16="http://schemas.microsoft.com/office/drawing/2014/main" id="{C5B529ED-49FE-5468-19FF-C5EFF84FB10C}"/>
              </a:ext>
            </a:extLst>
          </p:cNvPr>
          <p:cNvSpPr txBox="1"/>
          <p:nvPr/>
        </p:nvSpPr>
        <p:spPr>
          <a:xfrm>
            <a:off x="946529" y="2314394"/>
            <a:ext cx="1777800" cy="584775"/>
          </a:xfrm>
          <a:prstGeom prst="rect">
            <a:avLst/>
          </a:prstGeom>
          <a:noFill/>
        </p:spPr>
        <p:txBody>
          <a:bodyPr wrap="square">
            <a:spAutoFit/>
          </a:bodyPr>
          <a:lstStyle/>
          <a:p>
            <a:pPr algn="ctr"/>
            <a:r>
              <a:rPr lang="en-CH" sz="1600" b="1" i="1" dirty="0">
                <a:solidFill>
                  <a:srgbClr val="C00000"/>
                </a:solidFill>
              </a:rPr>
              <a:t>Periodic Policy </a:t>
            </a:r>
          </a:p>
          <a:p>
            <a:pPr algn="ctr"/>
            <a:r>
              <a:rPr lang="en-CH" sz="1600" b="1" i="1" dirty="0">
                <a:solidFill>
                  <a:srgbClr val="C00000"/>
                </a:solidFill>
              </a:rPr>
              <a:t>Weight Update</a:t>
            </a:r>
          </a:p>
        </p:txBody>
      </p:sp>
      <p:sp>
        <p:nvSpPr>
          <p:cNvPr id="191" name="TextBox 190">
            <a:extLst>
              <a:ext uri="{FF2B5EF4-FFF2-40B4-BE49-F238E27FC236}">
                <a16:creationId xmlns:a16="http://schemas.microsoft.com/office/drawing/2014/main" id="{77131A3B-152C-8176-D93D-8AD57E9592BA}"/>
              </a:ext>
            </a:extLst>
          </p:cNvPr>
          <p:cNvSpPr txBox="1"/>
          <p:nvPr/>
        </p:nvSpPr>
        <p:spPr>
          <a:xfrm>
            <a:off x="7420548" y="1561838"/>
            <a:ext cx="1424876" cy="707886"/>
          </a:xfrm>
          <a:prstGeom prst="rect">
            <a:avLst/>
          </a:prstGeom>
          <a:noFill/>
        </p:spPr>
        <p:txBody>
          <a:bodyPr wrap="square">
            <a:spAutoFit/>
          </a:bodyPr>
          <a:lstStyle/>
          <a:p>
            <a:pPr algn="ctr"/>
            <a:r>
              <a:rPr lang="en-CH" sz="2000" b="1" i="1" dirty="0">
                <a:solidFill>
                  <a:schemeClr val="accent1"/>
                </a:solidFill>
              </a:rPr>
              <a:t>RL Training Thread</a:t>
            </a:r>
          </a:p>
        </p:txBody>
      </p:sp>
      <p:sp>
        <p:nvSpPr>
          <p:cNvPr id="192" name="TextBox 191">
            <a:extLst>
              <a:ext uri="{FF2B5EF4-FFF2-40B4-BE49-F238E27FC236}">
                <a16:creationId xmlns:a16="http://schemas.microsoft.com/office/drawing/2014/main" id="{4EF89A6D-128C-319D-FFE3-3F9745B0B038}"/>
              </a:ext>
            </a:extLst>
          </p:cNvPr>
          <p:cNvSpPr txBox="1"/>
          <p:nvPr/>
        </p:nvSpPr>
        <p:spPr>
          <a:xfrm>
            <a:off x="5458373" y="1854385"/>
            <a:ext cx="1424876" cy="338554"/>
          </a:xfrm>
          <a:prstGeom prst="rect">
            <a:avLst/>
          </a:prstGeom>
          <a:noFill/>
        </p:spPr>
        <p:txBody>
          <a:bodyPr wrap="square">
            <a:spAutoFit/>
          </a:bodyPr>
          <a:lstStyle/>
          <a:p>
            <a:pPr algn="ctr"/>
            <a:r>
              <a:rPr lang="en-CH" sz="1600" i="1" dirty="0"/>
              <a:t>Batch</a:t>
            </a:r>
          </a:p>
        </p:txBody>
      </p:sp>
      <p:sp>
        <p:nvSpPr>
          <p:cNvPr id="199" name="Rounded Rectangle 198">
            <a:extLst>
              <a:ext uri="{FF2B5EF4-FFF2-40B4-BE49-F238E27FC236}">
                <a16:creationId xmlns:a16="http://schemas.microsoft.com/office/drawing/2014/main" id="{6A44D447-1CFA-4A3D-2D9C-21AA0698F8C5}"/>
              </a:ext>
            </a:extLst>
          </p:cNvPr>
          <p:cNvSpPr/>
          <p:nvPr/>
        </p:nvSpPr>
        <p:spPr>
          <a:xfrm>
            <a:off x="4174368" y="1875170"/>
            <a:ext cx="1353766" cy="538251"/>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000" dirty="0">
                <a:solidFill>
                  <a:schemeClr val="tx1"/>
                </a:solidFill>
              </a:rPr>
              <a:t>Training Dataset</a:t>
            </a:r>
          </a:p>
        </p:txBody>
      </p:sp>
      <p:cxnSp>
        <p:nvCxnSpPr>
          <p:cNvPr id="96" name="Elbow Connector 95">
            <a:extLst>
              <a:ext uri="{FF2B5EF4-FFF2-40B4-BE49-F238E27FC236}">
                <a16:creationId xmlns:a16="http://schemas.microsoft.com/office/drawing/2014/main" id="{BD6BAEED-45F7-F1E4-1E52-26B52B1DC07F}"/>
              </a:ext>
            </a:extLst>
          </p:cNvPr>
          <p:cNvCxnSpPr>
            <a:cxnSpLocks/>
          </p:cNvCxnSpPr>
          <p:nvPr/>
        </p:nvCxnSpPr>
        <p:spPr>
          <a:xfrm rot="16200000" flipH="1">
            <a:off x="2730637" y="2932298"/>
            <a:ext cx="842946" cy="20258"/>
          </a:xfrm>
          <a:prstGeom prst="bentConnector3">
            <a:avLst>
              <a:gd name="adj1" fmla="val 14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3" name="Picture 202">
            <a:extLst>
              <a:ext uri="{FF2B5EF4-FFF2-40B4-BE49-F238E27FC236}">
                <a16:creationId xmlns:a16="http://schemas.microsoft.com/office/drawing/2014/main" id="{A60E3BB0-BE2E-BBA9-32DA-29AB044B46ED}"/>
              </a:ext>
            </a:extLst>
          </p:cNvPr>
          <p:cNvPicPr>
            <a:picLocks noChangeAspect="1"/>
          </p:cNvPicPr>
          <p:nvPr/>
        </p:nvPicPr>
        <p:blipFill rotWithShape="1">
          <a:blip r:embed="rId3"/>
          <a:srcRect l="38572" t="30978" r="47203" b="51531"/>
          <a:stretch/>
        </p:blipFill>
        <p:spPr>
          <a:xfrm>
            <a:off x="2673323" y="1668715"/>
            <a:ext cx="950578" cy="1013037"/>
          </a:xfrm>
          <a:prstGeom prst="rect">
            <a:avLst/>
          </a:prstGeom>
        </p:spPr>
      </p:pic>
      <p:sp>
        <p:nvSpPr>
          <p:cNvPr id="48" name="Rounded Rectangle 47">
            <a:extLst>
              <a:ext uri="{FF2B5EF4-FFF2-40B4-BE49-F238E27FC236}">
                <a16:creationId xmlns:a16="http://schemas.microsoft.com/office/drawing/2014/main" id="{3DE7731C-0D6C-F2A3-BC13-065EC2C185AB}"/>
              </a:ext>
            </a:extLst>
          </p:cNvPr>
          <p:cNvSpPr/>
          <p:nvPr/>
        </p:nvSpPr>
        <p:spPr>
          <a:xfrm>
            <a:off x="2579592" y="1643607"/>
            <a:ext cx="1221961" cy="3083059"/>
          </a:xfrm>
          <a:prstGeom prst="roundRect">
            <a:avLst>
              <a:gd name="adj" fmla="val 2536"/>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0" name="Slide Number Placeholder 5">
            <a:extLst>
              <a:ext uri="{FF2B5EF4-FFF2-40B4-BE49-F238E27FC236}">
                <a16:creationId xmlns:a16="http://schemas.microsoft.com/office/drawing/2014/main" id="{91A40A63-A646-7D01-330C-9E9D472A5605}"/>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33</a:t>
            </a:fld>
            <a:endParaRPr lang="en-CH"/>
          </a:p>
        </p:txBody>
      </p:sp>
    </p:spTree>
    <p:extLst>
      <p:ext uri="{BB962C8B-B14F-4D97-AF65-F5344CB8AC3E}">
        <p14:creationId xmlns:p14="http://schemas.microsoft.com/office/powerpoint/2010/main" val="3640872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0D1F9-9212-2D45-90EF-EDC817A9EDDA}"/>
              </a:ext>
            </a:extLst>
          </p:cNvPr>
          <p:cNvSpPr>
            <a:spLocks noGrp="1"/>
          </p:cNvSpPr>
          <p:nvPr>
            <p:ph type="title"/>
          </p:nvPr>
        </p:nvSpPr>
        <p:spPr/>
        <p:txBody>
          <a:bodyPr/>
          <a:lstStyle/>
          <a:p>
            <a:r>
              <a:rPr lang="en-US" dirty="0"/>
              <a:t>Talk Outline</a:t>
            </a:r>
          </a:p>
        </p:txBody>
      </p:sp>
      <p:sp>
        <p:nvSpPr>
          <p:cNvPr id="6" name="Rounded Rectangle 5">
            <a:extLst>
              <a:ext uri="{FF2B5EF4-FFF2-40B4-BE49-F238E27FC236}">
                <a16:creationId xmlns:a16="http://schemas.microsoft.com/office/drawing/2014/main" id="{211133FC-0FE8-0946-AB0D-6EF7893C7DC5}"/>
              </a:ext>
            </a:extLst>
          </p:cNvPr>
          <p:cNvSpPr/>
          <p:nvPr/>
        </p:nvSpPr>
        <p:spPr>
          <a:xfrm>
            <a:off x="169011" y="970059"/>
            <a:ext cx="8823914" cy="707666"/>
          </a:xfrm>
          <a:prstGeom prst="roundRect">
            <a:avLst/>
          </a:prstGeom>
          <a:solidFill>
            <a:srgbClr val="D0CECE"/>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Lato" panose="020F0502020204030203" pitchFamily="34" charset="77"/>
              </a:rPr>
              <a:t>Key Shortcomings of Prior Data Placement Techniques</a:t>
            </a:r>
          </a:p>
        </p:txBody>
      </p:sp>
      <p:sp>
        <p:nvSpPr>
          <p:cNvPr id="7" name="Rounded Rectangle 6">
            <a:extLst>
              <a:ext uri="{FF2B5EF4-FFF2-40B4-BE49-F238E27FC236}">
                <a16:creationId xmlns:a16="http://schemas.microsoft.com/office/drawing/2014/main" id="{000E7B37-6684-1A4C-B53C-84BECF24DDA8}"/>
              </a:ext>
            </a:extLst>
          </p:cNvPr>
          <p:cNvSpPr/>
          <p:nvPr/>
        </p:nvSpPr>
        <p:spPr>
          <a:xfrm>
            <a:off x="169011" y="2068664"/>
            <a:ext cx="8823914" cy="7076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Lato" panose="020F0502020204030203" pitchFamily="34" charset="77"/>
              </a:rPr>
              <a:t>Formulating Data Placement as Reinforcement Learning</a:t>
            </a:r>
          </a:p>
        </p:txBody>
      </p:sp>
      <p:sp>
        <p:nvSpPr>
          <p:cNvPr id="8" name="Rounded Rectangle 7">
            <a:extLst>
              <a:ext uri="{FF2B5EF4-FFF2-40B4-BE49-F238E27FC236}">
                <a16:creationId xmlns:a16="http://schemas.microsoft.com/office/drawing/2014/main" id="{3A9011E7-C9BC-194E-93C2-6A4DE5AEBD1C}"/>
              </a:ext>
            </a:extLst>
          </p:cNvPr>
          <p:cNvSpPr/>
          <p:nvPr/>
        </p:nvSpPr>
        <p:spPr>
          <a:xfrm>
            <a:off x="160043" y="3167269"/>
            <a:ext cx="8823914" cy="707666"/>
          </a:xfrm>
          <a:prstGeom prst="roundRect">
            <a:avLst/>
          </a:prstGeom>
          <a:solidFill>
            <a:srgbClr val="D0CECE"/>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ato" panose="020F0502020204030203" pitchFamily="34" charset="77"/>
              </a:rPr>
              <a:t>Sybil: Overview</a:t>
            </a:r>
          </a:p>
        </p:txBody>
      </p:sp>
      <p:sp>
        <p:nvSpPr>
          <p:cNvPr id="9" name="Rounded Rectangle 8">
            <a:extLst>
              <a:ext uri="{FF2B5EF4-FFF2-40B4-BE49-F238E27FC236}">
                <a16:creationId xmlns:a16="http://schemas.microsoft.com/office/drawing/2014/main" id="{57B26EDE-586D-884B-BFE4-2CBBDF1B59B8}"/>
              </a:ext>
            </a:extLst>
          </p:cNvPr>
          <p:cNvSpPr/>
          <p:nvPr/>
        </p:nvSpPr>
        <p:spPr>
          <a:xfrm>
            <a:off x="160043" y="4265874"/>
            <a:ext cx="8823914" cy="707666"/>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ato" panose="020F0502020204030203" pitchFamily="34" charset="77"/>
              </a:rPr>
              <a:t>Evaluation </a:t>
            </a:r>
            <a:r>
              <a:rPr lang="en-US" sz="2800" b="1">
                <a:latin typeface="Lato" panose="020F0502020204030203" pitchFamily="34" charset="77"/>
              </a:rPr>
              <a:t>of Sybil </a:t>
            </a:r>
            <a:r>
              <a:rPr lang="en-US" sz="2800" b="1" dirty="0">
                <a:latin typeface="Lato" panose="020F0502020204030203" pitchFamily="34" charset="77"/>
              </a:rPr>
              <a:t>and Key Results</a:t>
            </a:r>
          </a:p>
        </p:txBody>
      </p:sp>
      <p:sp>
        <p:nvSpPr>
          <p:cNvPr id="10" name="Rounded Rectangle 9">
            <a:extLst>
              <a:ext uri="{FF2B5EF4-FFF2-40B4-BE49-F238E27FC236}">
                <a16:creationId xmlns:a16="http://schemas.microsoft.com/office/drawing/2014/main" id="{33E098C2-A80A-F146-9159-8778760AA3B7}"/>
              </a:ext>
            </a:extLst>
          </p:cNvPr>
          <p:cNvSpPr/>
          <p:nvPr/>
        </p:nvSpPr>
        <p:spPr>
          <a:xfrm>
            <a:off x="160043" y="5364479"/>
            <a:ext cx="8823914" cy="7076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Lato" panose="020F0502020204030203" pitchFamily="34" charset="77"/>
              </a:rPr>
              <a:t>Conclusion</a:t>
            </a:r>
            <a:endParaRPr lang="en-US" sz="2800" b="1" dirty="0">
              <a:latin typeface="Lato" panose="020F0502020204030203" pitchFamily="34" charset="77"/>
            </a:endParaRPr>
          </a:p>
        </p:txBody>
      </p:sp>
      <p:sp>
        <p:nvSpPr>
          <p:cNvPr id="11" name="Slide Number Placeholder 5">
            <a:extLst>
              <a:ext uri="{FF2B5EF4-FFF2-40B4-BE49-F238E27FC236}">
                <a16:creationId xmlns:a16="http://schemas.microsoft.com/office/drawing/2014/main" id="{14A2FE5B-0AD8-7D76-A043-0BFCC54AA709}"/>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34</a:t>
            </a:fld>
            <a:endParaRPr lang="en-CH"/>
          </a:p>
        </p:txBody>
      </p:sp>
    </p:spTree>
    <p:extLst>
      <p:ext uri="{BB962C8B-B14F-4D97-AF65-F5344CB8AC3E}">
        <p14:creationId xmlns:p14="http://schemas.microsoft.com/office/powerpoint/2010/main" val="2351486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45FFF8-C389-6FED-789C-E67A1F34B1C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16074" t="17894" r="20862"/>
          <a:stretch/>
        </p:blipFill>
        <p:spPr>
          <a:xfrm>
            <a:off x="2000247" y="1847695"/>
            <a:ext cx="4997715" cy="4757656"/>
          </a:xfrm>
          <a:prstGeom prst="rect">
            <a:avLst/>
          </a:prstGeom>
        </p:spPr>
      </p:pic>
      <p:sp>
        <p:nvSpPr>
          <p:cNvPr id="4" name="Title 3">
            <a:extLst>
              <a:ext uri="{FF2B5EF4-FFF2-40B4-BE49-F238E27FC236}">
                <a16:creationId xmlns:a16="http://schemas.microsoft.com/office/drawing/2014/main" id="{C4BC26D8-06D7-3D42-8BD9-27A2266EE1ED}"/>
              </a:ext>
            </a:extLst>
          </p:cNvPr>
          <p:cNvSpPr>
            <a:spLocks noGrp="1"/>
          </p:cNvSpPr>
          <p:nvPr>
            <p:ph type="title"/>
          </p:nvPr>
        </p:nvSpPr>
        <p:spPr/>
        <p:txBody>
          <a:bodyPr/>
          <a:lstStyle/>
          <a:p>
            <a:r>
              <a:rPr lang="en-US" dirty="0"/>
              <a:t>Evaluation Methodology (1/3)</a:t>
            </a:r>
          </a:p>
        </p:txBody>
      </p:sp>
      <p:sp>
        <p:nvSpPr>
          <p:cNvPr id="5" name="Content Placeholder 4">
            <a:extLst>
              <a:ext uri="{FF2B5EF4-FFF2-40B4-BE49-F238E27FC236}">
                <a16:creationId xmlns:a16="http://schemas.microsoft.com/office/drawing/2014/main" id="{EBED96BD-B5B0-524D-AF57-C1B3FE166193}"/>
              </a:ext>
            </a:extLst>
          </p:cNvPr>
          <p:cNvSpPr>
            <a:spLocks noGrp="1"/>
          </p:cNvSpPr>
          <p:nvPr>
            <p:ph idx="1"/>
          </p:nvPr>
        </p:nvSpPr>
        <p:spPr>
          <a:xfrm>
            <a:off x="169011" y="936172"/>
            <a:ext cx="8894602" cy="5921828"/>
          </a:xfrm>
        </p:spPr>
        <p:txBody>
          <a:bodyPr>
            <a:normAutofit/>
          </a:bodyPr>
          <a:lstStyle/>
          <a:p>
            <a:r>
              <a:rPr lang="en-US" sz="3000" b="1" dirty="0">
                <a:solidFill>
                  <a:srgbClr val="C00000"/>
                </a:solidFill>
                <a:latin typeface="Calibri" panose="020F0502020204030204" pitchFamily="34" charset="0"/>
                <a:cs typeface="Calibri" panose="020F0502020204030204" pitchFamily="34" charset="0"/>
              </a:rPr>
              <a:t>Real system </a:t>
            </a:r>
            <a:r>
              <a:rPr lang="en-US" sz="3000" b="1" dirty="0">
                <a:latin typeface="Calibri" panose="020F0502020204030204" pitchFamily="34" charset="0"/>
                <a:cs typeface="Calibri" panose="020F0502020204030204" pitchFamily="34" charset="0"/>
              </a:rPr>
              <a:t>with various HSS configurations</a:t>
            </a:r>
          </a:p>
          <a:p>
            <a:pPr lvl="1"/>
            <a:r>
              <a:rPr lang="en-US" dirty="0">
                <a:latin typeface="Calibri" panose="020F0502020204030204" pitchFamily="34" charset="0"/>
                <a:cs typeface="Calibri" panose="020F0502020204030204" pitchFamily="34" charset="0"/>
              </a:rPr>
              <a:t>Dual-hybrid and tri-hybrid systems</a:t>
            </a:r>
            <a:endParaRPr lang="en-US" b="1" dirty="0">
              <a:solidFill>
                <a:srgbClr val="C00000"/>
              </a:solidFill>
              <a:latin typeface="Calibri" panose="020F0502020204030204" pitchFamily="34" charset="0"/>
              <a:cs typeface="Calibri" panose="020F0502020204030204" pitchFamily="34" charset="0"/>
            </a:endParaRPr>
          </a:p>
          <a:p>
            <a:endParaRPr lang="en-US" sz="3000" dirty="0">
              <a:latin typeface="Calibri" panose="020F0502020204030204" pitchFamily="34" charset="0"/>
              <a:cs typeface="Calibri" panose="020F0502020204030204" pitchFamily="34" charset="0"/>
            </a:endParaRPr>
          </a:p>
          <a:p>
            <a:pPr lvl="1"/>
            <a:endParaRPr lang="en-US" sz="2600" dirty="0">
              <a:latin typeface="Calibri" panose="020F0502020204030204" pitchFamily="34" charset="0"/>
              <a:cs typeface="Calibri" panose="020F0502020204030204" pitchFamily="34" charset="0"/>
            </a:endParaRPr>
          </a:p>
          <a:p>
            <a:endParaRPr lang="en-US" sz="3000" dirty="0">
              <a:latin typeface="Calibri" panose="020F0502020204030204" pitchFamily="34" charset="0"/>
              <a:cs typeface="Calibri" panose="020F0502020204030204" pitchFamily="34" charset="0"/>
            </a:endParaRPr>
          </a:p>
          <a:p>
            <a:endParaRPr lang="en-US" sz="3000" dirty="0">
              <a:latin typeface="Calibri" panose="020F0502020204030204" pitchFamily="34" charset="0"/>
              <a:cs typeface="Calibri" panose="020F0502020204030204" pitchFamily="34" charset="0"/>
            </a:endParaRPr>
          </a:p>
          <a:p>
            <a:endParaRPr lang="en-US" sz="3000" dirty="0">
              <a:latin typeface="Calibri" panose="020F0502020204030204" pitchFamily="34" charset="0"/>
              <a:cs typeface="Calibri" panose="020F0502020204030204" pitchFamily="34" charset="0"/>
            </a:endParaRPr>
          </a:p>
          <a:p>
            <a:endParaRPr lang="en-US" sz="3000" dirty="0">
              <a:latin typeface="Calibri" panose="020F0502020204030204" pitchFamily="34" charset="0"/>
              <a:cs typeface="Calibri" panose="020F0502020204030204" pitchFamily="34" charset="0"/>
            </a:endParaRPr>
          </a:p>
          <a:p>
            <a:endParaRPr lang="en-US" sz="3000" dirty="0">
              <a:latin typeface="Calibri" panose="020F0502020204030204" pitchFamily="34" charset="0"/>
              <a:cs typeface="Calibri" panose="020F0502020204030204" pitchFamily="34" charset="0"/>
            </a:endParaRPr>
          </a:p>
          <a:p>
            <a:endParaRPr lang="en-US" sz="3000"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72F251D2-537E-84DB-D34A-9D4ACC450251}"/>
              </a:ext>
            </a:extLst>
          </p:cNvPr>
          <p:cNvSpPr/>
          <p:nvPr/>
        </p:nvSpPr>
        <p:spPr>
          <a:xfrm>
            <a:off x="4497079" y="1919884"/>
            <a:ext cx="1399748" cy="586864"/>
          </a:xfrm>
          <a:prstGeom prst="rect">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ambria" panose="02040503050406030204" pitchFamily="18" charset="0"/>
              </a:rPr>
              <a:t>AMD Ryzen7 2700G CPU</a:t>
            </a:r>
          </a:p>
        </p:txBody>
      </p:sp>
      <p:sp>
        <p:nvSpPr>
          <p:cNvPr id="14" name="Rectangle 13">
            <a:extLst>
              <a:ext uri="{FF2B5EF4-FFF2-40B4-BE49-F238E27FC236}">
                <a16:creationId xmlns:a16="http://schemas.microsoft.com/office/drawing/2014/main" id="{ADD8B689-95CC-B02D-D2B4-42296BBC6DB4}"/>
              </a:ext>
            </a:extLst>
          </p:cNvPr>
          <p:cNvSpPr/>
          <p:nvPr/>
        </p:nvSpPr>
        <p:spPr>
          <a:xfrm>
            <a:off x="4621074" y="4504176"/>
            <a:ext cx="1386274" cy="1966599"/>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E1B6765-74E2-E655-EE20-A89271D616DA}"/>
              </a:ext>
            </a:extLst>
          </p:cNvPr>
          <p:cNvSpPr/>
          <p:nvPr/>
        </p:nvSpPr>
        <p:spPr>
          <a:xfrm>
            <a:off x="4600292" y="3995993"/>
            <a:ext cx="1435915" cy="47705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2" name="TextBox 11">
            <a:extLst>
              <a:ext uri="{FF2B5EF4-FFF2-40B4-BE49-F238E27FC236}">
                <a16:creationId xmlns:a16="http://schemas.microsoft.com/office/drawing/2014/main" id="{39132CE3-EF98-63E8-C60F-B420D7C7BA20}"/>
              </a:ext>
            </a:extLst>
          </p:cNvPr>
          <p:cNvSpPr txBox="1"/>
          <p:nvPr/>
        </p:nvSpPr>
        <p:spPr>
          <a:xfrm>
            <a:off x="4493078" y="3923862"/>
            <a:ext cx="1679913" cy="584775"/>
          </a:xfrm>
          <a:prstGeom prst="rect">
            <a:avLst/>
          </a:prstGeom>
          <a:noFill/>
        </p:spPr>
        <p:txBody>
          <a:bodyPr wrap="square">
            <a:spAutoFit/>
          </a:bodyPr>
          <a:lstStyle/>
          <a:p>
            <a:pPr algn="ctr"/>
            <a:r>
              <a:rPr lang="en-GB" sz="1600" b="1" dirty="0">
                <a:solidFill>
                  <a:schemeClr val="bg1"/>
                </a:solidFill>
                <a:latin typeface="Cambria" panose="02040503050406030204" pitchFamily="18" charset="0"/>
              </a:rPr>
              <a:t>Seagate HDD </a:t>
            </a:r>
          </a:p>
          <a:p>
            <a:pPr algn="ctr"/>
            <a:r>
              <a:rPr lang="en-GB" sz="1600" b="1" dirty="0">
                <a:solidFill>
                  <a:schemeClr val="bg1"/>
                </a:solidFill>
                <a:latin typeface="Cambria" panose="02040503050406030204" pitchFamily="18" charset="0"/>
              </a:rPr>
              <a:t>ST1000DM010</a:t>
            </a:r>
            <a:endParaRPr lang="en-US" sz="1600" b="1" dirty="0">
              <a:solidFill>
                <a:schemeClr val="bg1"/>
              </a:solidFill>
              <a:latin typeface="Cambria" panose="02040503050406030204" pitchFamily="18" charset="0"/>
            </a:endParaRPr>
          </a:p>
        </p:txBody>
      </p:sp>
      <p:sp>
        <p:nvSpPr>
          <p:cNvPr id="18" name="Rectangle 17">
            <a:extLst>
              <a:ext uri="{FF2B5EF4-FFF2-40B4-BE49-F238E27FC236}">
                <a16:creationId xmlns:a16="http://schemas.microsoft.com/office/drawing/2014/main" id="{B63231DC-C69C-0D03-BA77-2E8451524798}"/>
              </a:ext>
            </a:extLst>
          </p:cNvPr>
          <p:cNvSpPr/>
          <p:nvPr/>
        </p:nvSpPr>
        <p:spPr>
          <a:xfrm>
            <a:off x="2215898" y="3313874"/>
            <a:ext cx="2289212" cy="45360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9" name="Rectangle 18">
            <a:extLst>
              <a:ext uri="{FF2B5EF4-FFF2-40B4-BE49-F238E27FC236}">
                <a16:creationId xmlns:a16="http://schemas.microsoft.com/office/drawing/2014/main" id="{AE3F163E-6F1D-E9C7-B770-B2231B61EFC4}"/>
              </a:ext>
            </a:extLst>
          </p:cNvPr>
          <p:cNvSpPr/>
          <p:nvPr/>
        </p:nvSpPr>
        <p:spPr>
          <a:xfrm>
            <a:off x="4517141" y="3280012"/>
            <a:ext cx="1472400" cy="51822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0" name="TextBox 19">
            <a:extLst>
              <a:ext uri="{FF2B5EF4-FFF2-40B4-BE49-F238E27FC236}">
                <a16:creationId xmlns:a16="http://schemas.microsoft.com/office/drawing/2014/main" id="{088F57C8-4CE7-B551-E444-09FF0CC9B534}"/>
              </a:ext>
            </a:extLst>
          </p:cNvPr>
          <p:cNvSpPr txBox="1"/>
          <p:nvPr/>
        </p:nvSpPr>
        <p:spPr>
          <a:xfrm>
            <a:off x="4413384" y="3227752"/>
            <a:ext cx="1679913" cy="584775"/>
          </a:xfrm>
          <a:prstGeom prst="rect">
            <a:avLst/>
          </a:prstGeom>
          <a:noFill/>
        </p:spPr>
        <p:txBody>
          <a:bodyPr wrap="square">
            <a:spAutoFit/>
          </a:bodyPr>
          <a:lstStyle/>
          <a:p>
            <a:pPr algn="ctr"/>
            <a:r>
              <a:rPr lang="en-GB" sz="1600" b="1" dirty="0">
                <a:solidFill>
                  <a:schemeClr val="bg1"/>
                </a:solidFill>
                <a:latin typeface="Cambria" panose="02040503050406030204" pitchFamily="18" charset="0"/>
              </a:rPr>
              <a:t>Intel Optane SSD P4800X</a:t>
            </a:r>
            <a:endParaRPr lang="en-US" sz="1600" b="1" dirty="0">
              <a:solidFill>
                <a:schemeClr val="bg1"/>
              </a:solidFill>
              <a:latin typeface="Cambria" panose="02040503050406030204" pitchFamily="18" charset="0"/>
            </a:endParaRPr>
          </a:p>
        </p:txBody>
      </p:sp>
      <p:sp>
        <p:nvSpPr>
          <p:cNvPr id="21" name="Rectangle 20">
            <a:extLst>
              <a:ext uri="{FF2B5EF4-FFF2-40B4-BE49-F238E27FC236}">
                <a16:creationId xmlns:a16="http://schemas.microsoft.com/office/drawing/2014/main" id="{743FC2BD-FC47-8C42-DCA9-B86BCEB62EE2}"/>
              </a:ext>
            </a:extLst>
          </p:cNvPr>
          <p:cNvSpPr/>
          <p:nvPr/>
        </p:nvSpPr>
        <p:spPr>
          <a:xfrm>
            <a:off x="2215898" y="5247494"/>
            <a:ext cx="1061243" cy="135412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 name="Rectangle 23">
            <a:extLst>
              <a:ext uri="{FF2B5EF4-FFF2-40B4-BE49-F238E27FC236}">
                <a16:creationId xmlns:a16="http://schemas.microsoft.com/office/drawing/2014/main" id="{3A080B1F-331A-9F9F-5E6C-88BD0F09CFA6}"/>
              </a:ext>
            </a:extLst>
          </p:cNvPr>
          <p:cNvSpPr/>
          <p:nvPr/>
        </p:nvSpPr>
        <p:spPr>
          <a:xfrm>
            <a:off x="2211405" y="4829130"/>
            <a:ext cx="1061243" cy="397341"/>
          </a:xfrm>
          <a:prstGeom prst="rect">
            <a:avLst/>
          </a:prstGeom>
          <a:solidFill>
            <a:srgbClr val="00B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3" name="TextBox 22">
            <a:extLst>
              <a:ext uri="{FF2B5EF4-FFF2-40B4-BE49-F238E27FC236}">
                <a16:creationId xmlns:a16="http://schemas.microsoft.com/office/drawing/2014/main" id="{54112AC8-7937-7525-39A3-BA53DFB84FC6}"/>
              </a:ext>
            </a:extLst>
          </p:cNvPr>
          <p:cNvSpPr txBox="1"/>
          <p:nvPr/>
        </p:nvSpPr>
        <p:spPr>
          <a:xfrm>
            <a:off x="1882961" y="4761485"/>
            <a:ext cx="1679913" cy="584775"/>
          </a:xfrm>
          <a:prstGeom prst="rect">
            <a:avLst/>
          </a:prstGeom>
          <a:noFill/>
        </p:spPr>
        <p:txBody>
          <a:bodyPr wrap="square">
            <a:spAutoFit/>
          </a:bodyPr>
          <a:lstStyle/>
          <a:p>
            <a:pPr algn="ctr"/>
            <a:r>
              <a:rPr lang="en-GB" sz="1600" b="1" dirty="0">
                <a:solidFill>
                  <a:schemeClr val="bg1"/>
                </a:solidFill>
                <a:latin typeface="Cambria" panose="02040503050406030204" pitchFamily="18" charset="0"/>
              </a:rPr>
              <a:t>Intel SSD         D3-S4510</a:t>
            </a:r>
            <a:endParaRPr lang="en-US" sz="1600" b="1" dirty="0">
              <a:solidFill>
                <a:schemeClr val="bg1"/>
              </a:solidFill>
              <a:latin typeface="Cambria" panose="02040503050406030204" pitchFamily="18" charset="0"/>
            </a:endParaRPr>
          </a:p>
        </p:txBody>
      </p:sp>
      <p:sp>
        <p:nvSpPr>
          <p:cNvPr id="22" name="Rectangle 21">
            <a:extLst>
              <a:ext uri="{FF2B5EF4-FFF2-40B4-BE49-F238E27FC236}">
                <a16:creationId xmlns:a16="http://schemas.microsoft.com/office/drawing/2014/main" id="{4FC2C513-A59B-DCFF-72A6-E8001007D470}"/>
              </a:ext>
            </a:extLst>
          </p:cNvPr>
          <p:cNvSpPr/>
          <p:nvPr/>
        </p:nvSpPr>
        <p:spPr>
          <a:xfrm>
            <a:off x="3460757" y="5182260"/>
            <a:ext cx="981193" cy="141936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5" name="Rectangle 24">
            <a:extLst>
              <a:ext uri="{FF2B5EF4-FFF2-40B4-BE49-F238E27FC236}">
                <a16:creationId xmlns:a16="http://schemas.microsoft.com/office/drawing/2014/main" id="{15FECAB9-5C81-1E84-62B2-1CDEE9925269}"/>
              </a:ext>
            </a:extLst>
          </p:cNvPr>
          <p:cNvSpPr/>
          <p:nvPr/>
        </p:nvSpPr>
        <p:spPr>
          <a:xfrm>
            <a:off x="3456264" y="4763896"/>
            <a:ext cx="981193" cy="424619"/>
          </a:xfrm>
          <a:prstGeom prst="rect">
            <a:avLst/>
          </a:prstGeom>
          <a:solidFill>
            <a:srgbClr val="7030A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6" name="TextBox 25">
            <a:extLst>
              <a:ext uri="{FF2B5EF4-FFF2-40B4-BE49-F238E27FC236}">
                <a16:creationId xmlns:a16="http://schemas.microsoft.com/office/drawing/2014/main" id="{6100AD58-FB9A-70AC-7204-8D6D05BC8E17}"/>
              </a:ext>
            </a:extLst>
          </p:cNvPr>
          <p:cNvSpPr txBox="1"/>
          <p:nvPr/>
        </p:nvSpPr>
        <p:spPr>
          <a:xfrm>
            <a:off x="3111704" y="4653489"/>
            <a:ext cx="1679913" cy="646331"/>
          </a:xfrm>
          <a:prstGeom prst="rect">
            <a:avLst/>
          </a:prstGeom>
          <a:noFill/>
        </p:spPr>
        <p:txBody>
          <a:bodyPr wrap="square">
            <a:spAutoFit/>
          </a:bodyPr>
          <a:lstStyle/>
          <a:p>
            <a:pPr algn="ctr"/>
            <a:r>
              <a:rPr lang="en-GB" dirty="0">
                <a:solidFill>
                  <a:schemeClr val="bg1"/>
                </a:solidFill>
                <a:latin typeface="Cambria" panose="02040503050406030204" pitchFamily="18" charset="0"/>
              </a:rPr>
              <a:t>ADATA </a:t>
            </a:r>
          </a:p>
          <a:p>
            <a:pPr algn="ctr"/>
            <a:r>
              <a:rPr lang="en-GB" dirty="0">
                <a:solidFill>
                  <a:schemeClr val="bg1"/>
                </a:solidFill>
                <a:latin typeface="Cambria" panose="02040503050406030204" pitchFamily="18" charset="0"/>
              </a:rPr>
              <a:t>SU630 SSD </a:t>
            </a:r>
            <a:endParaRPr lang="en-GB" sz="1600" dirty="0">
              <a:solidFill>
                <a:schemeClr val="bg1"/>
              </a:solidFill>
              <a:latin typeface="Cambria" panose="02040503050406030204" pitchFamily="18" charset="0"/>
            </a:endParaRPr>
          </a:p>
        </p:txBody>
      </p:sp>
      <p:sp>
        <p:nvSpPr>
          <p:cNvPr id="8" name="TextBox 7">
            <a:extLst>
              <a:ext uri="{FF2B5EF4-FFF2-40B4-BE49-F238E27FC236}">
                <a16:creationId xmlns:a16="http://schemas.microsoft.com/office/drawing/2014/main" id="{925D3798-143B-DA3D-EC9D-8993931FD5A7}"/>
              </a:ext>
            </a:extLst>
          </p:cNvPr>
          <p:cNvSpPr txBox="1"/>
          <p:nvPr/>
        </p:nvSpPr>
        <p:spPr>
          <a:xfrm>
            <a:off x="-3465095" y="4764505"/>
            <a:ext cx="184731" cy="369332"/>
          </a:xfrm>
          <a:prstGeom prst="rect">
            <a:avLst/>
          </a:prstGeom>
          <a:noFill/>
        </p:spPr>
        <p:txBody>
          <a:bodyPr wrap="none" rtlCol="0">
            <a:spAutoFit/>
          </a:bodyPr>
          <a:lstStyle/>
          <a:p>
            <a:endParaRPr lang="en-CH" dirty="0"/>
          </a:p>
        </p:txBody>
      </p:sp>
      <p:pic>
        <p:nvPicPr>
          <p:cNvPr id="27" name="Picture 26">
            <a:extLst>
              <a:ext uri="{FF2B5EF4-FFF2-40B4-BE49-F238E27FC236}">
                <a16:creationId xmlns:a16="http://schemas.microsoft.com/office/drawing/2014/main" id="{4A9F4DDB-7572-C1E3-FB78-63CD3118D92D}"/>
              </a:ext>
            </a:extLst>
          </p:cNvPr>
          <p:cNvPicPr>
            <a:picLocks noChangeAspect="1"/>
          </p:cNvPicPr>
          <p:nvPr/>
        </p:nvPicPr>
        <p:blipFill rotWithShape="1">
          <a:blip r:embed="rId5"/>
          <a:srcRect l="25448" t="16132" r="58941" b="61644"/>
          <a:stretch/>
        </p:blipFill>
        <p:spPr>
          <a:xfrm>
            <a:off x="3111704" y="1896242"/>
            <a:ext cx="1120675" cy="1196563"/>
          </a:xfrm>
          <a:prstGeom prst="rect">
            <a:avLst/>
          </a:prstGeom>
        </p:spPr>
      </p:pic>
      <p:sp>
        <p:nvSpPr>
          <p:cNvPr id="15" name="Rectangle 14">
            <a:extLst>
              <a:ext uri="{FF2B5EF4-FFF2-40B4-BE49-F238E27FC236}">
                <a16:creationId xmlns:a16="http://schemas.microsoft.com/office/drawing/2014/main" id="{2746BFB3-F6FE-D585-9C41-72ADC9B3A5D7}"/>
              </a:ext>
            </a:extLst>
          </p:cNvPr>
          <p:cNvSpPr/>
          <p:nvPr/>
        </p:nvSpPr>
        <p:spPr>
          <a:xfrm>
            <a:off x="2980859" y="1919884"/>
            <a:ext cx="1512219" cy="1196563"/>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8" name="Slide Number Placeholder 5">
            <a:extLst>
              <a:ext uri="{FF2B5EF4-FFF2-40B4-BE49-F238E27FC236}">
                <a16:creationId xmlns:a16="http://schemas.microsoft.com/office/drawing/2014/main" id="{0E9C97ED-0321-95EF-062F-5F98A0FB290C}"/>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35</a:t>
            </a:fld>
            <a:endParaRPr lang="en-CH"/>
          </a:p>
        </p:txBody>
      </p:sp>
    </p:spTree>
    <p:extLst>
      <p:ext uri="{BB962C8B-B14F-4D97-AF65-F5344CB8AC3E}">
        <p14:creationId xmlns:p14="http://schemas.microsoft.com/office/powerpoint/2010/main" val="81621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9" grpId="0" animBg="1"/>
      <p:bldP spid="12" grpId="0"/>
      <p:bldP spid="18" grpId="0" animBg="1"/>
      <p:bldP spid="19" grpId="0" animBg="1"/>
      <p:bldP spid="20" grpId="0"/>
      <p:bldP spid="21" grpId="0" animBg="1"/>
      <p:bldP spid="24" grpId="0" animBg="1"/>
      <p:bldP spid="23" grpId="0"/>
      <p:bldP spid="22" grpId="0" animBg="1"/>
      <p:bldP spid="25" grpId="0" animBg="1"/>
      <p:bldP spid="26" grpId="0"/>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BC26D8-06D7-3D42-8BD9-27A2266EE1ED}"/>
              </a:ext>
            </a:extLst>
          </p:cNvPr>
          <p:cNvSpPr>
            <a:spLocks noGrp="1"/>
          </p:cNvSpPr>
          <p:nvPr>
            <p:ph type="title"/>
          </p:nvPr>
        </p:nvSpPr>
        <p:spPr/>
        <p:txBody>
          <a:bodyPr/>
          <a:lstStyle/>
          <a:p>
            <a:r>
              <a:rPr lang="en-US" dirty="0"/>
              <a:t>Evaluation Methodology (2/3)</a:t>
            </a:r>
          </a:p>
        </p:txBody>
      </p:sp>
      <p:pic>
        <p:nvPicPr>
          <p:cNvPr id="23" name="Picture 2" descr="Intel SSDPED1K375GA01 Optane SSD DC P4800X Series - Walmart.com">
            <a:extLst>
              <a:ext uri="{FF2B5EF4-FFF2-40B4-BE49-F238E27FC236}">
                <a16:creationId xmlns:a16="http://schemas.microsoft.com/office/drawing/2014/main" id="{D1D49F32-3020-1529-4670-13F9164CF01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1249600" y="2274092"/>
            <a:ext cx="2819044" cy="1159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C46A790-D4D3-BA9C-D5BF-58DBE8632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2068" y="1645584"/>
            <a:ext cx="1399361" cy="1895716"/>
          </a:xfrm>
          <a:prstGeom prst="rect">
            <a:avLst/>
          </a:prstGeom>
          <a:noFill/>
          <a:extLst>
            <a:ext uri="{909E8E84-426E-40DD-AFC4-6F175D3DCCD1}">
              <a14:hiddenFill xmlns:a14="http://schemas.microsoft.com/office/drawing/2010/main">
                <a:solidFill>
                  <a:srgbClr val="FFFFFF"/>
                </a:solidFill>
              </a14:hiddenFill>
            </a:ext>
          </a:extLst>
        </p:spPr>
      </p:pic>
      <p:sp>
        <p:nvSpPr>
          <p:cNvPr id="25" name="Left-right Arrow 24">
            <a:extLst>
              <a:ext uri="{FF2B5EF4-FFF2-40B4-BE49-F238E27FC236}">
                <a16:creationId xmlns:a16="http://schemas.microsoft.com/office/drawing/2014/main" id="{81638EAF-5F7E-CE0C-2B61-98AA6DA47331}"/>
              </a:ext>
            </a:extLst>
          </p:cNvPr>
          <p:cNvSpPr/>
          <p:nvPr/>
        </p:nvSpPr>
        <p:spPr>
          <a:xfrm>
            <a:off x="3985296" y="2510821"/>
            <a:ext cx="1280120" cy="454436"/>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5362" name="Picture 2">
            <a:extLst>
              <a:ext uri="{FF2B5EF4-FFF2-40B4-BE49-F238E27FC236}">
                <a16:creationId xmlns:a16="http://schemas.microsoft.com/office/drawing/2014/main" id="{547C6FFD-C544-AF7E-0618-80F9E66F9C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3700" y="4856265"/>
            <a:ext cx="2061184" cy="14285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ntel SSDPED1K375GA01 Optane SSD DC P4800X Series - Walmart.com">
            <a:extLst>
              <a:ext uri="{FF2B5EF4-FFF2-40B4-BE49-F238E27FC236}">
                <a16:creationId xmlns:a16="http://schemas.microsoft.com/office/drawing/2014/main" id="{20EFD3C9-26A4-E047-CBB4-FFD42DA000DA}"/>
              </a:ext>
            </a:extLst>
          </p:cNvPr>
          <p:cNvPicPr>
            <a:picLocks noChangeAspect="1" noChangeArrowheads="1"/>
          </p:cNvPicPr>
          <p:nvPr/>
        </p:nvPicPr>
        <p:blipFill rotWithShape="1">
          <a:blip r:embed="rId3">
            <a:extLst>
              <a:ext uri="{BEBA8EAE-BF5A-486C-A8C5-ECC9F3942E4B}">
                <a14:imgProps xmlns:a14="http://schemas.microsoft.com/office/drawing/2010/main">
                  <a14:imgLayer r:embed="rId7">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1249600" y="5053262"/>
            <a:ext cx="2819044" cy="1159596"/>
          </a:xfrm>
          <a:prstGeom prst="rect">
            <a:avLst/>
          </a:prstGeom>
          <a:noFill/>
          <a:extLst>
            <a:ext uri="{909E8E84-426E-40DD-AFC4-6F175D3DCCD1}">
              <a14:hiddenFill xmlns:a14="http://schemas.microsoft.com/office/drawing/2010/main">
                <a:solidFill>
                  <a:srgbClr val="FFFFFF"/>
                </a:solidFill>
              </a14:hiddenFill>
            </a:ext>
          </a:extLst>
        </p:spPr>
      </p:pic>
      <p:sp>
        <p:nvSpPr>
          <p:cNvPr id="29" name="Left-right Arrow 28">
            <a:extLst>
              <a:ext uri="{FF2B5EF4-FFF2-40B4-BE49-F238E27FC236}">
                <a16:creationId xmlns:a16="http://schemas.microsoft.com/office/drawing/2014/main" id="{D8432C87-62C3-E260-676A-16BBEA455D3F}"/>
              </a:ext>
            </a:extLst>
          </p:cNvPr>
          <p:cNvSpPr/>
          <p:nvPr/>
        </p:nvSpPr>
        <p:spPr>
          <a:xfrm>
            <a:off x="4007258" y="5230548"/>
            <a:ext cx="1280120" cy="454436"/>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TextBox 29">
            <a:extLst>
              <a:ext uri="{FF2B5EF4-FFF2-40B4-BE49-F238E27FC236}">
                <a16:creationId xmlns:a16="http://schemas.microsoft.com/office/drawing/2014/main" id="{4358A152-9242-E828-ECA6-BA33BB788C1C}"/>
              </a:ext>
            </a:extLst>
          </p:cNvPr>
          <p:cNvSpPr txBox="1"/>
          <p:nvPr/>
        </p:nvSpPr>
        <p:spPr>
          <a:xfrm>
            <a:off x="172748" y="890427"/>
            <a:ext cx="6820408" cy="584775"/>
          </a:xfrm>
          <a:prstGeom prst="rect">
            <a:avLst/>
          </a:prstGeom>
          <a:noFill/>
        </p:spPr>
        <p:txBody>
          <a:bodyPr wrap="square">
            <a:spAutoFit/>
          </a:bodyPr>
          <a:lstStyle/>
          <a:p>
            <a:r>
              <a:rPr lang="en-US" sz="3200" b="1" dirty="0">
                <a:solidFill>
                  <a:schemeClr val="accent1"/>
                </a:solidFill>
                <a:latin typeface="Lato" panose="020F0502020204030203" pitchFamily="34" charset="0"/>
                <a:ea typeface="Lato" panose="020F0502020204030203" pitchFamily="34" charset="0"/>
                <a:cs typeface="Lato" panose="020F0502020204030203" pitchFamily="34" charset="0"/>
              </a:rPr>
              <a:t>Cost-Oriented HSS Configuration</a:t>
            </a:r>
            <a:endParaRPr lang="en-CH" sz="3200" b="1"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FA9725D1-33D8-0905-6E9D-70F0A9FFCDCC}"/>
              </a:ext>
            </a:extLst>
          </p:cNvPr>
          <p:cNvSpPr txBox="1"/>
          <p:nvPr/>
        </p:nvSpPr>
        <p:spPr>
          <a:xfrm>
            <a:off x="2121026" y="3670210"/>
            <a:ext cx="1609736" cy="400110"/>
          </a:xfrm>
          <a:prstGeom prst="rect">
            <a:avLst/>
          </a:prstGeom>
          <a:noFill/>
        </p:spPr>
        <p:txBody>
          <a:bodyPr wrap="none" rtlCol="0">
            <a:spAutoFit/>
          </a:bodyPr>
          <a:lstStyle/>
          <a:p>
            <a:r>
              <a:rPr lang="en-US" sz="2000" b="1" i="1" dirty="0">
                <a:latin typeface="Calibri" panose="020F0502020204030204" pitchFamily="34" charset="0"/>
                <a:cs typeface="Calibri" panose="020F0502020204030204" pitchFamily="34" charset="0"/>
              </a:rPr>
              <a:t>High-end SSD</a:t>
            </a:r>
          </a:p>
        </p:txBody>
      </p:sp>
      <p:sp>
        <p:nvSpPr>
          <p:cNvPr id="32" name="TextBox 31">
            <a:extLst>
              <a:ext uri="{FF2B5EF4-FFF2-40B4-BE49-F238E27FC236}">
                <a16:creationId xmlns:a16="http://schemas.microsoft.com/office/drawing/2014/main" id="{E86B3702-1AE1-C9B3-F68E-9F0D1A01D080}"/>
              </a:ext>
            </a:extLst>
          </p:cNvPr>
          <p:cNvSpPr txBox="1"/>
          <p:nvPr/>
        </p:nvSpPr>
        <p:spPr>
          <a:xfrm>
            <a:off x="5063832" y="3668419"/>
            <a:ext cx="1635832" cy="400110"/>
          </a:xfrm>
          <a:prstGeom prst="rect">
            <a:avLst/>
          </a:prstGeom>
          <a:noFill/>
        </p:spPr>
        <p:txBody>
          <a:bodyPr wrap="none" rtlCol="0">
            <a:spAutoFit/>
          </a:bodyPr>
          <a:lstStyle/>
          <a:p>
            <a:r>
              <a:rPr lang="en-US" sz="2000" b="1" i="1" dirty="0">
                <a:latin typeface="Calibri" panose="020F0502020204030204" pitchFamily="34" charset="0"/>
                <a:cs typeface="Calibri" panose="020F0502020204030204" pitchFamily="34" charset="0"/>
              </a:rPr>
              <a:t>Low-end HDD</a:t>
            </a:r>
          </a:p>
        </p:txBody>
      </p:sp>
      <p:sp>
        <p:nvSpPr>
          <p:cNvPr id="33" name="TextBox 32">
            <a:extLst>
              <a:ext uri="{FF2B5EF4-FFF2-40B4-BE49-F238E27FC236}">
                <a16:creationId xmlns:a16="http://schemas.microsoft.com/office/drawing/2014/main" id="{198EC392-560F-1D62-594E-32DA4CF2735C}"/>
              </a:ext>
            </a:extLst>
          </p:cNvPr>
          <p:cNvSpPr txBox="1"/>
          <p:nvPr/>
        </p:nvSpPr>
        <p:spPr>
          <a:xfrm>
            <a:off x="172748" y="4187047"/>
            <a:ext cx="8794906" cy="584775"/>
          </a:xfrm>
          <a:prstGeom prst="rect">
            <a:avLst/>
          </a:prstGeom>
          <a:noFill/>
        </p:spPr>
        <p:txBody>
          <a:bodyPr wrap="square">
            <a:spAutoFit/>
          </a:bodyPr>
          <a:lstStyle/>
          <a:p>
            <a:r>
              <a:rPr lang="en-US" sz="3200" b="1" dirty="0">
                <a:solidFill>
                  <a:schemeClr val="accent1"/>
                </a:solidFill>
                <a:latin typeface="Lato" panose="020F0502020204030203" pitchFamily="34" charset="0"/>
                <a:ea typeface="Lato" panose="020F0502020204030203" pitchFamily="34" charset="0"/>
                <a:cs typeface="Lato" panose="020F0502020204030203" pitchFamily="34" charset="0"/>
              </a:rPr>
              <a:t>Performance-Oriented HSS Configuration</a:t>
            </a:r>
            <a:endParaRPr lang="en-CH" sz="3200" b="1"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
        <p:nvSpPr>
          <p:cNvPr id="34" name="TextBox 33">
            <a:extLst>
              <a:ext uri="{FF2B5EF4-FFF2-40B4-BE49-F238E27FC236}">
                <a16:creationId xmlns:a16="http://schemas.microsoft.com/office/drawing/2014/main" id="{63650F28-329D-50F2-4945-79E9C2CE2CB1}"/>
              </a:ext>
            </a:extLst>
          </p:cNvPr>
          <p:cNvSpPr txBox="1"/>
          <p:nvPr/>
        </p:nvSpPr>
        <p:spPr>
          <a:xfrm>
            <a:off x="2121026" y="6359906"/>
            <a:ext cx="1609736" cy="400110"/>
          </a:xfrm>
          <a:prstGeom prst="rect">
            <a:avLst/>
          </a:prstGeom>
          <a:noFill/>
        </p:spPr>
        <p:txBody>
          <a:bodyPr wrap="none" rtlCol="0">
            <a:spAutoFit/>
          </a:bodyPr>
          <a:lstStyle/>
          <a:p>
            <a:r>
              <a:rPr lang="en-US" sz="2000" b="1" i="1" dirty="0">
                <a:latin typeface="Calibri" panose="020F0502020204030204" pitchFamily="34" charset="0"/>
                <a:cs typeface="Calibri" panose="020F0502020204030204" pitchFamily="34" charset="0"/>
              </a:rPr>
              <a:t>High-end SSD</a:t>
            </a:r>
          </a:p>
        </p:txBody>
      </p:sp>
      <p:sp>
        <p:nvSpPr>
          <p:cNvPr id="35" name="TextBox 34">
            <a:extLst>
              <a:ext uri="{FF2B5EF4-FFF2-40B4-BE49-F238E27FC236}">
                <a16:creationId xmlns:a16="http://schemas.microsoft.com/office/drawing/2014/main" id="{D7AE500C-02BE-AA7A-EB25-01DE8B5EDF1C}"/>
              </a:ext>
            </a:extLst>
          </p:cNvPr>
          <p:cNvSpPr txBox="1"/>
          <p:nvPr/>
        </p:nvSpPr>
        <p:spPr>
          <a:xfrm>
            <a:off x="5271936" y="6375343"/>
            <a:ext cx="1861407" cy="400110"/>
          </a:xfrm>
          <a:prstGeom prst="rect">
            <a:avLst/>
          </a:prstGeom>
          <a:noFill/>
        </p:spPr>
        <p:txBody>
          <a:bodyPr wrap="none" rtlCol="0">
            <a:spAutoFit/>
          </a:bodyPr>
          <a:lstStyle/>
          <a:p>
            <a:r>
              <a:rPr lang="en-US" sz="2000" b="1" i="1" dirty="0">
                <a:latin typeface="Calibri" panose="020F0502020204030204" pitchFamily="34" charset="0"/>
                <a:cs typeface="Calibri" panose="020F0502020204030204" pitchFamily="34" charset="0"/>
              </a:rPr>
              <a:t>Middle-end SSD</a:t>
            </a:r>
          </a:p>
        </p:txBody>
      </p:sp>
      <p:sp>
        <p:nvSpPr>
          <p:cNvPr id="16" name="Slide Number Placeholder 5">
            <a:extLst>
              <a:ext uri="{FF2B5EF4-FFF2-40B4-BE49-F238E27FC236}">
                <a16:creationId xmlns:a16="http://schemas.microsoft.com/office/drawing/2014/main" id="{EAB55A44-319A-719E-660D-2FA179BE983F}"/>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36</a:t>
            </a:fld>
            <a:endParaRPr lang="en-CH"/>
          </a:p>
        </p:txBody>
      </p:sp>
    </p:spTree>
    <p:extLst>
      <p:ext uri="{BB962C8B-B14F-4D97-AF65-F5344CB8AC3E}">
        <p14:creationId xmlns:p14="http://schemas.microsoft.com/office/powerpoint/2010/main" val="280388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1" grpId="0"/>
      <p:bldP spid="32" grpId="0"/>
      <p:bldP spid="33" grpId="0"/>
      <p:bldP spid="34"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BC26D8-06D7-3D42-8BD9-27A2266EE1ED}"/>
              </a:ext>
            </a:extLst>
          </p:cNvPr>
          <p:cNvSpPr>
            <a:spLocks noGrp="1"/>
          </p:cNvSpPr>
          <p:nvPr>
            <p:ph type="title"/>
          </p:nvPr>
        </p:nvSpPr>
        <p:spPr/>
        <p:txBody>
          <a:bodyPr/>
          <a:lstStyle/>
          <a:p>
            <a:r>
              <a:rPr lang="en-US" dirty="0"/>
              <a:t>Evaluation Methodology (3/3)</a:t>
            </a:r>
          </a:p>
        </p:txBody>
      </p:sp>
      <p:sp>
        <p:nvSpPr>
          <p:cNvPr id="5" name="Content Placeholder 4">
            <a:extLst>
              <a:ext uri="{FF2B5EF4-FFF2-40B4-BE49-F238E27FC236}">
                <a16:creationId xmlns:a16="http://schemas.microsoft.com/office/drawing/2014/main" id="{EBED96BD-B5B0-524D-AF57-C1B3FE166193}"/>
              </a:ext>
            </a:extLst>
          </p:cNvPr>
          <p:cNvSpPr>
            <a:spLocks noGrp="1"/>
          </p:cNvSpPr>
          <p:nvPr>
            <p:ph idx="1"/>
          </p:nvPr>
        </p:nvSpPr>
        <p:spPr>
          <a:xfrm>
            <a:off x="169011" y="936172"/>
            <a:ext cx="8894602" cy="5921828"/>
          </a:xfrm>
        </p:spPr>
        <p:txBody>
          <a:bodyPr>
            <a:normAutofit/>
          </a:bodyPr>
          <a:lstStyle/>
          <a:p>
            <a:r>
              <a:rPr lang="en-US" sz="3000" b="1" dirty="0">
                <a:solidFill>
                  <a:srgbClr val="C00000"/>
                </a:solidFill>
                <a:latin typeface="Calibri" panose="020F0502020204030204" pitchFamily="34" charset="0"/>
                <a:cs typeface="Calibri" panose="020F0502020204030204" pitchFamily="34" charset="0"/>
              </a:rPr>
              <a:t>18 different workloads </a:t>
            </a:r>
            <a:r>
              <a:rPr lang="en-US" sz="3000" dirty="0">
                <a:latin typeface="Calibri" panose="020F0502020204030204" pitchFamily="34" charset="0"/>
                <a:cs typeface="Calibri" panose="020F0502020204030204" pitchFamily="34" charset="0"/>
              </a:rPr>
              <a:t>from:</a:t>
            </a:r>
          </a:p>
          <a:p>
            <a:pPr lvl="1"/>
            <a:r>
              <a:rPr lang="en-US" sz="2600" dirty="0">
                <a:latin typeface="Calibri" panose="020F0502020204030204" pitchFamily="34" charset="0"/>
                <a:cs typeface="Calibri" panose="020F0502020204030204" pitchFamily="34" charset="0"/>
              </a:rPr>
              <a:t>MSR Cambridge and </a:t>
            </a:r>
            <a:r>
              <a:rPr lang="en-US" sz="2600" dirty="0" err="1">
                <a:latin typeface="Calibri" panose="020F0502020204030204" pitchFamily="34" charset="0"/>
                <a:cs typeface="Calibri" panose="020F0502020204030204" pitchFamily="34" charset="0"/>
              </a:rPr>
              <a:t>Filebench</a:t>
            </a:r>
            <a:r>
              <a:rPr lang="en-US" sz="2600" dirty="0">
                <a:latin typeface="Calibri" panose="020F0502020204030204" pitchFamily="34" charset="0"/>
                <a:cs typeface="Calibri" panose="020F0502020204030204" pitchFamily="34" charset="0"/>
              </a:rPr>
              <a:t> Suites</a:t>
            </a:r>
            <a:endParaRPr lang="en-US" dirty="0">
              <a:latin typeface="Calibri" panose="020F0502020204030204" pitchFamily="34" charset="0"/>
              <a:cs typeface="Calibri" panose="020F0502020204030204" pitchFamily="34" charset="0"/>
            </a:endParaRPr>
          </a:p>
          <a:p>
            <a:pPr lvl="1"/>
            <a:endParaRPr lang="en-US" sz="1000" dirty="0">
              <a:latin typeface="Calibri" panose="020F0502020204030204" pitchFamily="34" charset="0"/>
              <a:cs typeface="Calibri" panose="020F0502020204030204" pitchFamily="34" charset="0"/>
            </a:endParaRPr>
          </a:p>
          <a:p>
            <a:pPr lvl="1"/>
            <a:endParaRPr lang="en-US" sz="1000" dirty="0">
              <a:latin typeface="Calibri" panose="020F0502020204030204" pitchFamily="34" charset="0"/>
              <a:cs typeface="Calibri" panose="020F0502020204030204" pitchFamily="34" charset="0"/>
            </a:endParaRPr>
          </a:p>
          <a:p>
            <a:pPr lvl="1"/>
            <a:endParaRPr lang="en-US" sz="1000" dirty="0">
              <a:latin typeface="Calibri" panose="020F0502020204030204" pitchFamily="34" charset="0"/>
              <a:cs typeface="Calibri" panose="020F0502020204030204" pitchFamily="34" charset="0"/>
            </a:endParaRPr>
          </a:p>
          <a:p>
            <a:pPr lvl="1"/>
            <a:endParaRPr lang="en-US" sz="1000" dirty="0">
              <a:latin typeface="Calibri" panose="020F0502020204030204" pitchFamily="34" charset="0"/>
              <a:cs typeface="Calibri" panose="020F0502020204030204" pitchFamily="34" charset="0"/>
            </a:endParaRPr>
          </a:p>
          <a:p>
            <a:pPr lvl="1"/>
            <a:endParaRPr lang="en-US" sz="1000" dirty="0">
              <a:latin typeface="Calibri" panose="020F0502020204030204" pitchFamily="34" charset="0"/>
              <a:cs typeface="Calibri" panose="020F0502020204030204" pitchFamily="34" charset="0"/>
            </a:endParaRPr>
          </a:p>
          <a:p>
            <a:pPr lvl="1"/>
            <a:endParaRPr lang="en-US" sz="1000" dirty="0">
              <a:latin typeface="Calibri" panose="020F0502020204030204" pitchFamily="34" charset="0"/>
              <a:cs typeface="Calibri" panose="020F0502020204030204" pitchFamily="34" charset="0"/>
            </a:endParaRPr>
          </a:p>
          <a:p>
            <a:pPr lvl="1"/>
            <a:endParaRPr lang="en-US" sz="1000" dirty="0">
              <a:latin typeface="Calibri" panose="020F0502020204030204" pitchFamily="34" charset="0"/>
              <a:cs typeface="Calibri" panose="020F0502020204030204" pitchFamily="34" charset="0"/>
            </a:endParaRPr>
          </a:p>
          <a:p>
            <a:r>
              <a:rPr lang="en-US" sz="3200" b="1" dirty="0">
                <a:solidFill>
                  <a:srgbClr val="C00000"/>
                </a:solidFill>
                <a:latin typeface="Calibri" panose="020F0502020204030204" pitchFamily="34" charset="0"/>
                <a:cs typeface="Calibri" panose="020F0502020204030204" pitchFamily="34" charset="0"/>
              </a:rPr>
              <a:t>Four</a:t>
            </a:r>
            <a:r>
              <a:rPr lang="en-US" sz="3200" dirty="0">
                <a:latin typeface="Calibri" panose="020F0502020204030204" pitchFamily="34" charset="0"/>
                <a:cs typeface="Calibri" panose="020F0502020204030204" pitchFamily="34" charset="0"/>
              </a:rPr>
              <a:t> state-of-the-art data placement baselines:</a:t>
            </a:r>
          </a:p>
          <a:p>
            <a:pPr lvl="1">
              <a:lnSpc>
                <a:spcPct val="100000"/>
              </a:lnSpc>
            </a:pPr>
            <a:r>
              <a:rPr lang="en-US" sz="2600" dirty="0">
                <a:latin typeface="Calibri" panose="020F0502020204030204" pitchFamily="34" charset="0"/>
                <a:cs typeface="Calibri" panose="020F0502020204030204" pitchFamily="34" charset="0"/>
              </a:rPr>
              <a:t>CDE</a:t>
            </a:r>
            <a:r>
              <a:rPr lang="en-US" dirty="0">
                <a:latin typeface="Calibri" panose="020F0502020204030204" pitchFamily="34" charset="0"/>
                <a:cs typeface="Calibri" panose="020F0502020204030204" pitchFamily="34" charset="0"/>
              </a:rPr>
              <a:t> </a:t>
            </a:r>
            <a:r>
              <a:rPr lang="en-US" sz="1800" b="1" dirty="0">
                <a:solidFill>
                  <a:schemeClr val="bg2">
                    <a:lumMod val="75000"/>
                  </a:schemeClr>
                </a:solidFill>
                <a:latin typeface="Calibri" panose="020F0502020204030204" pitchFamily="34" charset="0"/>
                <a:cs typeface="Calibri" panose="020F0502020204030204" pitchFamily="34" charset="0"/>
              </a:rPr>
              <a:t>[Matsui+, Proc. IEEE’17] </a:t>
            </a:r>
            <a:endParaRPr lang="en-US" b="1" dirty="0">
              <a:solidFill>
                <a:schemeClr val="bg2">
                  <a:lumMod val="75000"/>
                </a:schemeClr>
              </a:solidFill>
              <a:latin typeface="Calibri" panose="020F0502020204030204" pitchFamily="34" charset="0"/>
              <a:cs typeface="Calibri" panose="020F0502020204030204" pitchFamily="34" charset="0"/>
            </a:endParaRPr>
          </a:p>
          <a:p>
            <a:pPr lvl="1">
              <a:lnSpc>
                <a:spcPct val="100000"/>
              </a:lnSpc>
            </a:pPr>
            <a:r>
              <a:rPr lang="en-US" sz="2600" dirty="0">
                <a:latin typeface="Calibri" panose="020F0502020204030204" pitchFamily="34" charset="0"/>
                <a:cs typeface="Calibri" panose="020F0502020204030204" pitchFamily="34" charset="0"/>
              </a:rPr>
              <a:t>HPS</a:t>
            </a:r>
            <a:r>
              <a:rPr lang="en-US" dirty="0">
                <a:latin typeface="Calibri" panose="020F0502020204030204" pitchFamily="34" charset="0"/>
                <a:cs typeface="Calibri" panose="020F0502020204030204" pitchFamily="34" charset="0"/>
              </a:rPr>
              <a:t> </a:t>
            </a:r>
            <a:r>
              <a:rPr lang="en-US" sz="1800" b="1" dirty="0">
                <a:solidFill>
                  <a:schemeClr val="bg2">
                    <a:lumMod val="75000"/>
                  </a:schemeClr>
                </a:solidFill>
                <a:latin typeface="Calibri" panose="020F0502020204030204" pitchFamily="34" charset="0"/>
                <a:cs typeface="Calibri" panose="020F0502020204030204" pitchFamily="34" charset="0"/>
              </a:rPr>
              <a:t>[</a:t>
            </a:r>
            <a:r>
              <a:rPr lang="en-US" sz="1800" b="1" dirty="0" err="1">
                <a:solidFill>
                  <a:schemeClr val="bg2">
                    <a:lumMod val="75000"/>
                  </a:schemeClr>
                </a:solidFill>
                <a:latin typeface="Calibri" panose="020F0502020204030204" pitchFamily="34" charset="0"/>
                <a:cs typeface="Calibri" panose="020F0502020204030204" pitchFamily="34" charset="0"/>
              </a:rPr>
              <a:t>Meswani</a:t>
            </a:r>
            <a:r>
              <a:rPr lang="en-US" sz="1800" b="1" dirty="0">
                <a:solidFill>
                  <a:schemeClr val="bg2">
                    <a:lumMod val="75000"/>
                  </a:schemeClr>
                </a:solidFill>
                <a:latin typeface="Calibri" panose="020F0502020204030204" pitchFamily="34" charset="0"/>
                <a:cs typeface="Calibri" panose="020F0502020204030204" pitchFamily="34" charset="0"/>
              </a:rPr>
              <a:t>+, HPCA’15]</a:t>
            </a:r>
          </a:p>
          <a:p>
            <a:pPr lvl="1">
              <a:lnSpc>
                <a:spcPct val="100000"/>
              </a:lnSpc>
            </a:pPr>
            <a:r>
              <a:rPr lang="en-US" sz="2600" dirty="0">
                <a:latin typeface="Calibri" panose="020F0502020204030204" pitchFamily="34" charset="0"/>
                <a:cs typeface="Calibri" panose="020F0502020204030204" pitchFamily="34" charset="0"/>
              </a:rPr>
              <a:t>Archivist</a:t>
            </a:r>
            <a:r>
              <a:rPr lang="en-US" dirty="0">
                <a:latin typeface="Calibri" panose="020F0502020204030204" pitchFamily="34" charset="0"/>
                <a:cs typeface="Calibri" panose="020F0502020204030204" pitchFamily="34" charset="0"/>
              </a:rPr>
              <a:t> </a:t>
            </a:r>
            <a:r>
              <a:rPr lang="en-US" sz="1800" b="1" dirty="0">
                <a:solidFill>
                  <a:schemeClr val="bg2">
                    <a:lumMod val="75000"/>
                  </a:schemeClr>
                </a:solidFill>
                <a:latin typeface="Calibri" panose="020F0502020204030204" pitchFamily="34" charset="0"/>
                <a:cs typeface="Calibri" panose="020F0502020204030204" pitchFamily="34" charset="0"/>
              </a:rPr>
              <a:t>[Ren+, ICCD’19]</a:t>
            </a:r>
          </a:p>
          <a:p>
            <a:pPr lvl="1">
              <a:lnSpc>
                <a:spcPct val="100000"/>
              </a:lnSpc>
            </a:pPr>
            <a:r>
              <a:rPr lang="en-US" sz="2600" dirty="0">
                <a:latin typeface="Calibri" panose="020F0502020204030204" pitchFamily="34" charset="0"/>
                <a:cs typeface="Calibri" panose="020F0502020204030204" pitchFamily="34" charset="0"/>
              </a:rPr>
              <a:t>RNN-HSS </a:t>
            </a:r>
            <a:r>
              <a:rPr lang="en-US" sz="1800" b="1" dirty="0">
                <a:solidFill>
                  <a:schemeClr val="bg2">
                    <a:lumMod val="75000"/>
                  </a:schemeClr>
                </a:solidFill>
                <a:latin typeface="Calibri" panose="020F0502020204030204" pitchFamily="34" charset="0"/>
                <a:cs typeface="Calibri" panose="020F0502020204030204" pitchFamily="34" charset="0"/>
              </a:rPr>
              <a:t>[</a:t>
            </a:r>
            <a:r>
              <a:rPr lang="en-US" sz="1800" b="1" dirty="0" err="1">
                <a:solidFill>
                  <a:schemeClr val="bg2">
                    <a:lumMod val="75000"/>
                  </a:schemeClr>
                </a:solidFill>
                <a:latin typeface="Calibri" panose="020F0502020204030204" pitchFamily="34" charset="0"/>
                <a:cs typeface="Calibri" panose="020F0502020204030204" pitchFamily="34" charset="0"/>
              </a:rPr>
              <a:t>Doudali</a:t>
            </a:r>
            <a:r>
              <a:rPr lang="en-US" sz="1800" b="1" dirty="0">
                <a:solidFill>
                  <a:schemeClr val="bg2">
                    <a:lumMod val="75000"/>
                  </a:schemeClr>
                </a:solidFill>
                <a:latin typeface="Calibri" panose="020F0502020204030204" pitchFamily="34" charset="0"/>
                <a:cs typeface="Calibri" panose="020F0502020204030204" pitchFamily="34" charset="0"/>
              </a:rPr>
              <a:t>+, HPDC’19]</a:t>
            </a:r>
          </a:p>
        </p:txBody>
      </p:sp>
      <p:sp>
        <p:nvSpPr>
          <p:cNvPr id="8" name="TextBox 7">
            <a:extLst>
              <a:ext uri="{FF2B5EF4-FFF2-40B4-BE49-F238E27FC236}">
                <a16:creationId xmlns:a16="http://schemas.microsoft.com/office/drawing/2014/main" id="{39BD066A-C887-A224-C512-2E46FE90D4A5}"/>
              </a:ext>
            </a:extLst>
          </p:cNvPr>
          <p:cNvSpPr txBox="1"/>
          <p:nvPr/>
        </p:nvSpPr>
        <p:spPr>
          <a:xfrm>
            <a:off x="5813069" y="4038799"/>
            <a:ext cx="3144038" cy="523220"/>
          </a:xfrm>
          <a:prstGeom prst="rect">
            <a:avLst/>
          </a:prstGeom>
          <a:noFill/>
        </p:spPr>
        <p:txBody>
          <a:bodyPr wrap="square">
            <a:spAutoFit/>
          </a:bodyPr>
          <a:lstStyle/>
          <a:p>
            <a:pPr algn="ctr"/>
            <a:r>
              <a:rPr lang="en-CH" sz="2800" b="1" i="1" dirty="0">
                <a:solidFill>
                  <a:schemeClr val="accent1"/>
                </a:solidFill>
              </a:rPr>
              <a:t>Heuristic-based</a:t>
            </a:r>
          </a:p>
        </p:txBody>
      </p:sp>
      <p:cxnSp>
        <p:nvCxnSpPr>
          <p:cNvPr id="23" name="Curved Connector 22">
            <a:extLst>
              <a:ext uri="{FF2B5EF4-FFF2-40B4-BE49-F238E27FC236}">
                <a16:creationId xmlns:a16="http://schemas.microsoft.com/office/drawing/2014/main" id="{F625E352-052F-3CE1-5DC8-B075CA0B9EC3}"/>
              </a:ext>
            </a:extLst>
          </p:cNvPr>
          <p:cNvCxnSpPr>
            <a:cxnSpLocks/>
          </p:cNvCxnSpPr>
          <p:nvPr/>
        </p:nvCxnSpPr>
        <p:spPr>
          <a:xfrm rot="10800000" flipV="1">
            <a:off x="4121836" y="4318693"/>
            <a:ext cx="1856138" cy="243325"/>
          </a:xfrm>
          <a:prstGeom prst="curvedConnector3">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06FA6C66-41C8-F678-1011-26211E70F0CE}"/>
              </a:ext>
            </a:extLst>
          </p:cNvPr>
          <p:cNvCxnSpPr>
            <a:cxnSpLocks/>
          </p:cNvCxnSpPr>
          <p:nvPr/>
        </p:nvCxnSpPr>
        <p:spPr>
          <a:xfrm rot="10800000">
            <a:off x="4121837" y="4122653"/>
            <a:ext cx="1856135" cy="177757"/>
          </a:xfrm>
          <a:prstGeom prst="curvedConnector3">
            <a:avLst>
              <a:gd name="adj1" fmla="val 50000"/>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4C390E8-8DF2-D08B-6765-05A89DDA6D02}"/>
              </a:ext>
            </a:extLst>
          </p:cNvPr>
          <p:cNvSpPr txBox="1"/>
          <p:nvPr/>
        </p:nvSpPr>
        <p:spPr>
          <a:xfrm>
            <a:off x="5894823" y="4939310"/>
            <a:ext cx="2880007" cy="523220"/>
          </a:xfrm>
          <a:prstGeom prst="rect">
            <a:avLst/>
          </a:prstGeom>
          <a:noFill/>
        </p:spPr>
        <p:txBody>
          <a:bodyPr wrap="square">
            <a:spAutoFit/>
          </a:bodyPr>
          <a:lstStyle/>
          <a:p>
            <a:pPr algn="ctr"/>
            <a:r>
              <a:rPr lang="en-CH" sz="2800" b="1" i="1" dirty="0">
                <a:solidFill>
                  <a:srgbClr val="702FA1"/>
                </a:solidFill>
              </a:rPr>
              <a:t>Learning-based</a:t>
            </a:r>
          </a:p>
        </p:txBody>
      </p:sp>
      <p:cxnSp>
        <p:nvCxnSpPr>
          <p:cNvPr id="54" name="Curved Connector 53">
            <a:extLst>
              <a:ext uri="{FF2B5EF4-FFF2-40B4-BE49-F238E27FC236}">
                <a16:creationId xmlns:a16="http://schemas.microsoft.com/office/drawing/2014/main" id="{03D0C8B3-E720-B945-127E-ED32FF0575EC}"/>
              </a:ext>
            </a:extLst>
          </p:cNvPr>
          <p:cNvCxnSpPr>
            <a:cxnSpLocks/>
          </p:cNvCxnSpPr>
          <p:nvPr/>
        </p:nvCxnSpPr>
        <p:spPr>
          <a:xfrm rot="10800000">
            <a:off x="4245515" y="5027651"/>
            <a:ext cx="1649309" cy="157118"/>
          </a:xfrm>
          <a:prstGeom prst="curvedConnector3">
            <a:avLst/>
          </a:prstGeom>
          <a:ln w="76200">
            <a:solidFill>
              <a:srgbClr val="702FA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8A5BB308-2A8C-1894-40D5-1891094C530B}"/>
              </a:ext>
            </a:extLst>
          </p:cNvPr>
          <p:cNvCxnSpPr>
            <a:cxnSpLocks/>
          </p:cNvCxnSpPr>
          <p:nvPr/>
        </p:nvCxnSpPr>
        <p:spPr>
          <a:xfrm rot="10800000" flipV="1">
            <a:off x="4286392" y="5200920"/>
            <a:ext cx="1608431" cy="319741"/>
          </a:xfrm>
          <a:prstGeom prst="curvedConnector3">
            <a:avLst/>
          </a:prstGeom>
          <a:ln w="76200">
            <a:solidFill>
              <a:srgbClr val="702FA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C18612BF-BDAB-9A99-3BEC-E81E8894A04A}"/>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37</a:t>
            </a:fld>
            <a:endParaRPr lang="en-CH"/>
          </a:p>
        </p:txBody>
      </p:sp>
    </p:spTree>
    <p:extLst>
      <p:ext uri="{BB962C8B-B14F-4D97-AF65-F5344CB8AC3E}">
        <p14:creationId xmlns:p14="http://schemas.microsoft.com/office/powerpoint/2010/main" val="330000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US" dirty="0"/>
              <a:t>Performance Analysis</a:t>
            </a:r>
          </a:p>
        </p:txBody>
      </p:sp>
      <p:pic>
        <p:nvPicPr>
          <p:cNvPr id="3" name="Picture 2">
            <a:extLst>
              <a:ext uri="{FF2B5EF4-FFF2-40B4-BE49-F238E27FC236}">
                <a16:creationId xmlns:a16="http://schemas.microsoft.com/office/drawing/2014/main" id="{A70E93B4-793F-4EB0-0518-E0826F56F5AA}"/>
              </a:ext>
            </a:extLst>
          </p:cNvPr>
          <p:cNvPicPr>
            <a:picLocks noChangeAspect="1"/>
          </p:cNvPicPr>
          <p:nvPr/>
        </p:nvPicPr>
        <p:blipFill>
          <a:blip r:embed="rId3"/>
          <a:stretch>
            <a:fillRect/>
          </a:stretch>
        </p:blipFill>
        <p:spPr>
          <a:xfrm>
            <a:off x="-1" y="1890793"/>
            <a:ext cx="9144000" cy="3076414"/>
          </a:xfrm>
          <a:prstGeom prst="rect">
            <a:avLst/>
          </a:prstGeom>
        </p:spPr>
      </p:pic>
      <p:sp>
        <p:nvSpPr>
          <p:cNvPr id="33" name="TextBox 32">
            <a:extLst>
              <a:ext uri="{FF2B5EF4-FFF2-40B4-BE49-F238E27FC236}">
                <a16:creationId xmlns:a16="http://schemas.microsoft.com/office/drawing/2014/main" id="{C69F64FD-B8A7-CF8B-D273-E8A7037D4402}"/>
              </a:ext>
            </a:extLst>
          </p:cNvPr>
          <p:cNvSpPr txBox="1"/>
          <p:nvPr/>
        </p:nvSpPr>
        <p:spPr>
          <a:xfrm>
            <a:off x="172748" y="890427"/>
            <a:ext cx="6820408" cy="584775"/>
          </a:xfrm>
          <a:prstGeom prst="rect">
            <a:avLst/>
          </a:prstGeom>
          <a:noFill/>
        </p:spPr>
        <p:txBody>
          <a:bodyPr wrap="square">
            <a:spAutoFit/>
          </a:bodyPr>
          <a:lstStyle/>
          <a:p>
            <a:r>
              <a:rPr lang="en-US" sz="3200" b="1" dirty="0">
                <a:solidFill>
                  <a:schemeClr val="accent1"/>
                </a:solidFill>
                <a:latin typeface="Lato" panose="020F0502020204030203" pitchFamily="34" charset="0"/>
                <a:ea typeface="Lato" panose="020F0502020204030203" pitchFamily="34" charset="0"/>
                <a:cs typeface="Lato" panose="020F0502020204030203" pitchFamily="34" charset="0"/>
              </a:rPr>
              <a:t>Cost-Oriented HSS Configuration</a:t>
            </a:r>
            <a:endParaRPr lang="en-CH" sz="3200" b="1"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3BE72922-79E8-2ED8-7D83-FF1230410F87}"/>
              </a:ext>
            </a:extLst>
          </p:cNvPr>
          <p:cNvSpPr/>
          <p:nvPr/>
        </p:nvSpPr>
        <p:spPr>
          <a:xfrm>
            <a:off x="1036346" y="1795793"/>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TextBox 34">
            <a:extLst>
              <a:ext uri="{FF2B5EF4-FFF2-40B4-BE49-F238E27FC236}">
                <a16:creationId xmlns:a16="http://schemas.microsoft.com/office/drawing/2014/main" id="{C928876A-8D70-9AFA-1D96-C998F26D0C90}"/>
              </a:ext>
            </a:extLst>
          </p:cNvPr>
          <p:cNvSpPr txBox="1"/>
          <p:nvPr/>
        </p:nvSpPr>
        <p:spPr>
          <a:xfrm>
            <a:off x="1221036" y="1698428"/>
            <a:ext cx="1125790" cy="369332"/>
          </a:xfrm>
          <a:prstGeom prst="rect">
            <a:avLst/>
          </a:prstGeom>
          <a:noFill/>
        </p:spPr>
        <p:txBody>
          <a:bodyPr wrap="square">
            <a:spAutoFit/>
          </a:bodyPr>
          <a:lstStyle/>
          <a:p>
            <a:r>
              <a:rPr lang="en-US" dirty="0"/>
              <a:t>Slow-Only</a:t>
            </a:r>
          </a:p>
        </p:txBody>
      </p:sp>
      <p:sp>
        <p:nvSpPr>
          <p:cNvPr id="37" name="TextBox 36">
            <a:extLst>
              <a:ext uri="{FF2B5EF4-FFF2-40B4-BE49-F238E27FC236}">
                <a16:creationId xmlns:a16="http://schemas.microsoft.com/office/drawing/2014/main" id="{1384B9BD-8927-D0FD-7CD0-A3825A79B350}"/>
              </a:ext>
            </a:extLst>
          </p:cNvPr>
          <p:cNvSpPr txBox="1"/>
          <p:nvPr/>
        </p:nvSpPr>
        <p:spPr>
          <a:xfrm>
            <a:off x="2511036" y="1698428"/>
            <a:ext cx="780482" cy="369332"/>
          </a:xfrm>
          <a:prstGeom prst="rect">
            <a:avLst/>
          </a:prstGeom>
          <a:noFill/>
        </p:spPr>
        <p:txBody>
          <a:bodyPr wrap="square">
            <a:spAutoFit/>
          </a:bodyPr>
          <a:lstStyle/>
          <a:p>
            <a:r>
              <a:rPr lang="en-US" dirty="0"/>
              <a:t>CDE</a:t>
            </a:r>
          </a:p>
        </p:txBody>
      </p:sp>
      <p:sp>
        <p:nvSpPr>
          <p:cNvPr id="38" name="TextBox 37">
            <a:extLst>
              <a:ext uri="{FF2B5EF4-FFF2-40B4-BE49-F238E27FC236}">
                <a16:creationId xmlns:a16="http://schemas.microsoft.com/office/drawing/2014/main" id="{D45BE161-D11D-A30F-E5B8-05ED7D186131}"/>
              </a:ext>
            </a:extLst>
          </p:cNvPr>
          <p:cNvSpPr txBox="1"/>
          <p:nvPr/>
        </p:nvSpPr>
        <p:spPr>
          <a:xfrm>
            <a:off x="3430894" y="1704904"/>
            <a:ext cx="780482" cy="369332"/>
          </a:xfrm>
          <a:prstGeom prst="rect">
            <a:avLst/>
          </a:prstGeom>
          <a:noFill/>
        </p:spPr>
        <p:txBody>
          <a:bodyPr wrap="square">
            <a:spAutoFit/>
          </a:bodyPr>
          <a:lstStyle/>
          <a:p>
            <a:r>
              <a:rPr lang="en-US" dirty="0"/>
              <a:t>HPS</a:t>
            </a:r>
          </a:p>
        </p:txBody>
      </p:sp>
      <p:sp>
        <p:nvSpPr>
          <p:cNvPr id="39" name="TextBox 38">
            <a:extLst>
              <a:ext uri="{FF2B5EF4-FFF2-40B4-BE49-F238E27FC236}">
                <a16:creationId xmlns:a16="http://schemas.microsoft.com/office/drawing/2014/main" id="{0ABC6CAD-FBD5-D3DB-3B0C-6D1CC018EFBD}"/>
              </a:ext>
            </a:extLst>
          </p:cNvPr>
          <p:cNvSpPr txBox="1"/>
          <p:nvPr/>
        </p:nvSpPr>
        <p:spPr>
          <a:xfrm>
            <a:off x="4360045" y="1699856"/>
            <a:ext cx="1122449" cy="369332"/>
          </a:xfrm>
          <a:prstGeom prst="rect">
            <a:avLst/>
          </a:prstGeom>
          <a:noFill/>
        </p:spPr>
        <p:txBody>
          <a:bodyPr wrap="square">
            <a:spAutoFit/>
          </a:bodyPr>
          <a:lstStyle/>
          <a:p>
            <a:r>
              <a:rPr lang="en-US" dirty="0"/>
              <a:t>Archivist</a:t>
            </a:r>
          </a:p>
        </p:txBody>
      </p:sp>
      <p:sp>
        <p:nvSpPr>
          <p:cNvPr id="40" name="TextBox 39">
            <a:extLst>
              <a:ext uri="{FF2B5EF4-FFF2-40B4-BE49-F238E27FC236}">
                <a16:creationId xmlns:a16="http://schemas.microsoft.com/office/drawing/2014/main" id="{D586DF3C-ED06-ACBF-0151-45E6A6AD1A18}"/>
              </a:ext>
            </a:extLst>
          </p:cNvPr>
          <p:cNvSpPr txBox="1"/>
          <p:nvPr/>
        </p:nvSpPr>
        <p:spPr>
          <a:xfrm>
            <a:off x="5622761" y="1705971"/>
            <a:ext cx="1116203" cy="369332"/>
          </a:xfrm>
          <a:prstGeom prst="rect">
            <a:avLst/>
          </a:prstGeom>
          <a:noFill/>
        </p:spPr>
        <p:txBody>
          <a:bodyPr wrap="square">
            <a:spAutoFit/>
          </a:bodyPr>
          <a:lstStyle/>
          <a:p>
            <a:r>
              <a:rPr lang="en-US" dirty="0"/>
              <a:t>RNN-HSS</a:t>
            </a:r>
          </a:p>
        </p:txBody>
      </p:sp>
      <p:sp>
        <p:nvSpPr>
          <p:cNvPr id="41" name="TextBox 40">
            <a:extLst>
              <a:ext uri="{FF2B5EF4-FFF2-40B4-BE49-F238E27FC236}">
                <a16:creationId xmlns:a16="http://schemas.microsoft.com/office/drawing/2014/main" id="{CCD5D867-B09A-3E40-5124-AF6CECAE4804}"/>
              </a:ext>
            </a:extLst>
          </p:cNvPr>
          <p:cNvSpPr txBox="1"/>
          <p:nvPr/>
        </p:nvSpPr>
        <p:spPr>
          <a:xfrm>
            <a:off x="7003365" y="1703705"/>
            <a:ext cx="1116203" cy="369332"/>
          </a:xfrm>
          <a:prstGeom prst="rect">
            <a:avLst/>
          </a:prstGeom>
          <a:noFill/>
        </p:spPr>
        <p:txBody>
          <a:bodyPr wrap="square">
            <a:spAutoFit/>
          </a:bodyPr>
          <a:lstStyle/>
          <a:p>
            <a:r>
              <a:rPr lang="en-US" dirty="0"/>
              <a:t>Sibyl</a:t>
            </a:r>
          </a:p>
        </p:txBody>
      </p:sp>
      <p:sp>
        <p:nvSpPr>
          <p:cNvPr id="42" name="Rectangle 41">
            <a:extLst>
              <a:ext uri="{FF2B5EF4-FFF2-40B4-BE49-F238E27FC236}">
                <a16:creationId xmlns:a16="http://schemas.microsoft.com/office/drawing/2014/main" id="{59E068E0-8470-D1CC-7605-8751B16EB55F}"/>
              </a:ext>
            </a:extLst>
          </p:cNvPr>
          <p:cNvSpPr/>
          <p:nvPr/>
        </p:nvSpPr>
        <p:spPr>
          <a:xfrm>
            <a:off x="2304342" y="1792744"/>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Rectangle 42">
            <a:extLst>
              <a:ext uri="{FF2B5EF4-FFF2-40B4-BE49-F238E27FC236}">
                <a16:creationId xmlns:a16="http://schemas.microsoft.com/office/drawing/2014/main" id="{2364C730-777F-AA0B-EE66-ABF624E81CAC}"/>
              </a:ext>
            </a:extLst>
          </p:cNvPr>
          <p:cNvSpPr/>
          <p:nvPr/>
        </p:nvSpPr>
        <p:spPr>
          <a:xfrm>
            <a:off x="3212545" y="1799221"/>
            <a:ext cx="217587" cy="180699"/>
          </a:xfrm>
          <a:prstGeom prst="rect">
            <a:avLst/>
          </a:prstGeom>
          <a:solidFill>
            <a:srgbClr val="D5F1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AD20C141-F6E5-0035-0DB4-73F37F592235}"/>
              </a:ext>
            </a:extLst>
          </p:cNvPr>
          <p:cNvSpPr/>
          <p:nvPr/>
        </p:nvSpPr>
        <p:spPr>
          <a:xfrm>
            <a:off x="4178478" y="1799221"/>
            <a:ext cx="217587" cy="180699"/>
          </a:xfrm>
          <a:prstGeom prst="rect">
            <a:avLst/>
          </a:prstGeom>
          <a:solidFill>
            <a:srgbClr val="B9A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Rectangle 44">
            <a:extLst>
              <a:ext uri="{FF2B5EF4-FFF2-40B4-BE49-F238E27FC236}">
                <a16:creationId xmlns:a16="http://schemas.microsoft.com/office/drawing/2014/main" id="{04DF95A2-5FDA-9D8D-FCB8-0F97BB196C7C}"/>
              </a:ext>
            </a:extLst>
          </p:cNvPr>
          <p:cNvSpPr/>
          <p:nvPr/>
        </p:nvSpPr>
        <p:spPr>
          <a:xfrm>
            <a:off x="5438977" y="1799220"/>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Rectangle 45">
            <a:extLst>
              <a:ext uri="{FF2B5EF4-FFF2-40B4-BE49-F238E27FC236}">
                <a16:creationId xmlns:a16="http://schemas.microsoft.com/office/drawing/2014/main" id="{2AF8EE9F-C61C-9634-9E6D-22C33659DEE5}"/>
              </a:ext>
            </a:extLst>
          </p:cNvPr>
          <p:cNvSpPr/>
          <p:nvPr/>
        </p:nvSpPr>
        <p:spPr>
          <a:xfrm>
            <a:off x="6790592" y="1797853"/>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5E7F1661-F007-6DF7-E0AC-0BFB7229AAA6}"/>
              </a:ext>
            </a:extLst>
          </p:cNvPr>
          <p:cNvSpPr/>
          <p:nvPr/>
        </p:nvSpPr>
        <p:spPr>
          <a:xfrm>
            <a:off x="7685942" y="1797853"/>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TextBox 47">
            <a:extLst>
              <a:ext uri="{FF2B5EF4-FFF2-40B4-BE49-F238E27FC236}">
                <a16:creationId xmlns:a16="http://schemas.microsoft.com/office/drawing/2014/main" id="{62DE823F-43D6-A018-034B-EF6EFE9EE559}"/>
              </a:ext>
            </a:extLst>
          </p:cNvPr>
          <p:cNvSpPr txBox="1"/>
          <p:nvPr/>
        </p:nvSpPr>
        <p:spPr>
          <a:xfrm>
            <a:off x="7947410" y="1698427"/>
            <a:ext cx="1116203" cy="369332"/>
          </a:xfrm>
          <a:prstGeom prst="rect">
            <a:avLst/>
          </a:prstGeom>
          <a:noFill/>
        </p:spPr>
        <p:txBody>
          <a:bodyPr wrap="square">
            <a:spAutoFit/>
          </a:bodyPr>
          <a:lstStyle/>
          <a:p>
            <a:r>
              <a:rPr lang="en-US" dirty="0"/>
              <a:t>Oracle</a:t>
            </a:r>
          </a:p>
        </p:txBody>
      </p:sp>
      <p:sp>
        <p:nvSpPr>
          <p:cNvPr id="66" name="Rounded Rectangle 65">
            <a:extLst>
              <a:ext uri="{FF2B5EF4-FFF2-40B4-BE49-F238E27FC236}">
                <a16:creationId xmlns:a16="http://schemas.microsoft.com/office/drawing/2014/main" id="{B88073FB-AF32-07F2-7115-F1F994CA44BC}"/>
              </a:ext>
            </a:extLst>
          </p:cNvPr>
          <p:cNvSpPr/>
          <p:nvPr/>
        </p:nvSpPr>
        <p:spPr>
          <a:xfrm>
            <a:off x="6635469" y="21516"/>
            <a:ext cx="2490580" cy="96887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67" name="Picture 2" descr="Intel SSDPED1K375GA01 Optane SSD DC P4800X Series - Walmart.com">
            <a:extLst>
              <a:ext uri="{FF2B5EF4-FFF2-40B4-BE49-F238E27FC236}">
                <a16:creationId xmlns:a16="http://schemas.microsoft.com/office/drawing/2014/main" id="{0FFE52A3-DC41-499B-1C73-BADC11B9407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6653421" y="270706"/>
            <a:ext cx="1262146" cy="473492"/>
          </a:xfrm>
          <a:prstGeom prst="rect">
            <a:avLst/>
          </a:prstGeom>
          <a:noFill/>
          <a:extLst>
            <a:ext uri="{909E8E84-426E-40DD-AFC4-6F175D3DCCD1}">
              <a14:hiddenFill xmlns:a14="http://schemas.microsoft.com/office/drawing/2010/main">
                <a:solidFill>
                  <a:srgbClr val="FFFFFF"/>
                </a:solidFill>
              </a14:hiddenFill>
            </a:ext>
          </a:extLst>
        </p:spPr>
      </p:pic>
      <p:sp>
        <p:nvSpPr>
          <p:cNvPr id="68" name="Left-right Arrow 67">
            <a:extLst>
              <a:ext uri="{FF2B5EF4-FFF2-40B4-BE49-F238E27FC236}">
                <a16:creationId xmlns:a16="http://schemas.microsoft.com/office/drawing/2014/main" id="{6ACB0966-50E3-5E93-FBA3-050C74378562}"/>
              </a:ext>
            </a:extLst>
          </p:cNvPr>
          <p:cNvSpPr/>
          <p:nvPr/>
        </p:nvSpPr>
        <p:spPr>
          <a:xfrm>
            <a:off x="7900352" y="365126"/>
            <a:ext cx="396000" cy="185557"/>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 name="TextBox 68">
            <a:extLst>
              <a:ext uri="{FF2B5EF4-FFF2-40B4-BE49-F238E27FC236}">
                <a16:creationId xmlns:a16="http://schemas.microsoft.com/office/drawing/2014/main" id="{7DDB4B38-B25D-E8F1-B654-ED23C8A83A3D}"/>
              </a:ext>
            </a:extLst>
          </p:cNvPr>
          <p:cNvSpPr txBox="1"/>
          <p:nvPr/>
        </p:nvSpPr>
        <p:spPr>
          <a:xfrm>
            <a:off x="6798768" y="674337"/>
            <a:ext cx="1147750"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High-end SSD</a:t>
            </a:r>
          </a:p>
        </p:txBody>
      </p:sp>
      <p:sp>
        <p:nvSpPr>
          <p:cNvPr id="70" name="TextBox 69">
            <a:extLst>
              <a:ext uri="{FF2B5EF4-FFF2-40B4-BE49-F238E27FC236}">
                <a16:creationId xmlns:a16="http://schemas.microsoft.com/office/drawing/2014/main" id="{7430495D-3340-6777-5639-360BB83AED9F}"/>
              </a:ext>
            </a:extLst>
          </p:cNvPr>
          <p:cNvSpPr txBox="1"/>
          <p:nvPr/>
        </p:nvSpPr>
        <p:spPr>
          <a:xfrm>
            <a:off x="7982175" y="683503"/>
            <a:ext cx="1179875"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Low-end HDD</a:t>
            </a:r>
          </a:p>
        </p:txBody>
      </p:sp>
      <p:pic>
        <p:nvPicPr>
          <p:cNvPr id="71" name="Picture 4">
            <a:extLst>
              <a:ext uri="{FF2B5EF4-FFF2-40B4-BE49-F238E27FC236}">
                <a16:creationId xmlns:a16="http://schemas.microsoft.com/office/drawing/2014/main" id="{A0F8678E-B8A6-3F07-A980-73C8822A3C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2380" y="74867"/>
            <a:ext cx="558542" cy="690076"/>
          </a:xfrm>
          <a:prstGeom prst="rect">
            <a:avLst/>
          </a:prstGeom>
          <a:noFill/>
          <a:extLst>
            <a:ext uri="{909E8E84-426E-40DD-AFC4-6F175D3DCCD1}">
              <a14:hiddenFill xmlns:a14="http://schemas.microsoft.com/office/drawing/2010/main">
                <a:solidFill>
                  <a:srgbClr val="FFFFFF"/>
                </a:solidFill>
              </a14:hiddenFill>
            </a:ext>
          </a:extLst>
        </p:spPr>
      </p:pic>
      <p:sp>
        <p:nvSpPr>
          <p:cNvPr id="26" name="Slide Number Placeholder 5">
            <a:extLst>
              <a:ext uri="{FF2B5EF4-FFF2-40B4-BE49-F238E27FC236}">
                <a16:creationId xmlns:a16="http://schemas.microsoft.com/office/drawing/2014/main" id="{8622CB1B-D681-2F11-B5FF-0E8315318370}"/>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38</a:t>
            </a:fld>
            <a:endParaRPr lang="en-CH"/>
          </a:p>
        </p:txBody>
      </p:sp>
    </p:spTree>
    <p:extLst>
      <p:ext uri="{BB962C8B-B14F-4D97-AF65-F5344CB8AC3E}">
        <p14:creationId xmlns:p14="http://schemas.microsoft.com/office/powerpoint/2010/main" val="251462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p:bldP spid="38" grpId="0"/>
      <p:bldP spid="39" grpId="0"/>
      <p:bldP spid="40" grpId="0"/>
      <p:bldP spid="41" grpId="0"/>
      <p:bldP spid="42" grpId="0" animBg="1"/>
      <p:bldP spid="43" grpId="0" animBg="1"/>
      <p:bldP spid="44" grpId="0" animBg="1"/>
      <p:bldP spid="45" grpId="0" animBg="1"/>
      <p:bldP spid="46" grpId="0" animBg="1"/>
      <p:bldP spid="47" grpId="0" animBg="1"/>
      <p:bldP spid="4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B011558F-9DDF-93E1-950E-F5C35BBA9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894230"/>
            <a:ext cx="9144000" cy="3069541"/>
          </a:xfrm>
          <a:prstGeom prst="rect">
            <a:avLst/>
          </a:prstGeom>
        </p:spPr>
      </p:pic>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US" dirty="0"/>
              <a:t>Performance Analysis</a:t>
            </a:r>
          </a:p>
        </p:txBody>
      </p:sp>
      <p:sp>
        <p:nvSpPr>
          <p:cNvPr id="35" name="Rectangle 34">
            <a:extLst>
              <a:ext uri="{FF2B5EF4-FFF2-40B4-BE49-F238E27FC236}">
                <a16:creationId xmlns:a16="http://schemas.microsoft.com/office/drawing/2014/main" id="{1649AF83-A201-2835-AEFF-BCC258A943C1}"/>
              </a:ext>
            </a:extLst>
          </p:cNvPr>
          <p:cNvSpPr/>
          <p:nvPr/>
        </p:nvSpPr>
        <p:spPr>
          <a:xfrm>
            <a:off x="80386" y="5120944"/>
            <a:ext cx="8983227" cy="1113102"/>
          </a:xfrm>
          <a:prstGeom prst="rect">
            <a:avLst/>
          </a:prstGeom>
          <a:solidFill>
            <a:schemeClr val="accent3">
              <a:lumMod val="20000"/>
              <a:lumOff val="80000"/>
            </a:schemeClr>
          </a:solidFill>
          <a:ln w="285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Sibyl consistently </a:t>
            </a:r>
            <a:r>
              <a:rPr lang="en-GB" sz="3200" b="1" dirty="0">
                <a:solidFill>
                  <a:srgbClr val="00B050"/>
                </a:solidFill>
              </a:rPr>
              <a:t>outperforms all the baselines </a:t>
            </a:r>
          </a:p>
          <a:p>
            <a:pPr algn="ctr"/>
            <a:r>
              <a:rPr lang="en-GB" sz="3200" b="1" dirty="0">
                <a:solidFill>
                  <a:srgbClr val="00B050"/>
                </a:solidFill>
              </a:rPr>
              <a:t>for all </a:t>
            </a:r>
            <a:r>
              <a:rPr lang="en-GB" sz="3400" b="1" dirty="0">
                <a:solidFill>
                  <a:srgbClr val="00B050"/>
                </a:solidFill>
              </a:rPr>
              <a:t>the</a:t>
            </a:r>
            <a:r>
              <a:rPr lang="en-GB" sz="3200" b="1" dirty="0">
                <a:solidFill>
                  <a:srgbClr val="00B050"/>
                </a:solidFill>
              </a:rPr>
              <a:t> workloads</a:t>
            </a:r>
            <a:endParaRPr lang="en-US" sz="4400" b="1" dirty="0">
              <a:solidFill>
                <a:srgbClr val="00B050"/>
              </a:solidFill>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A20A7161-44AE-B050-E712-FFB44F4AC579}"/>
              </a:ext>
            </a:extLst>
          </p:cNvPr>
          <p:cNvSpPr txBox="1"/>
          <p:nvPr/>
        </p:nvSpPr>
        <p:spPr>
          <a:xfrm>
            <a:off x="172748" y="890427"/>
            <a:ext cx="6928140" cy="584775"/>
          </a:xfrm>
          <a:prstGeom prst="rect">
            <a:avLst/>
          </a:prstGeom>
          <a:noFill/>
        </p:spPr>
        <p:txBody>
          <a:bodyPr wrap="square">
            <a:spAutoFit/>
          </a:bodyPr>
          <a:lstStyle/>
          <a:p>
            <a:r>
              <a:rPr lang="en-US" sz="3200" b="1" dirty="0">
                <a:solidFill>
                  <a:schemeClr val="accent1"/>
                </a:solidFill>
                <a:latin typeface="Lato" panose="020F0502020204030203" pitchFamily="34" charset="0"/>
                <a:ea typeface="Lato" panose="020F0502020204030203" pitchFamily="34" charset="0"/>
                <a:cs typeface="Lato" panose="020F0502020204030203" pitchFamily="34" charset="0"/>
              </a:rPr>
              <a:t>Cost-Oriented HSS Configuration</a:t>
            </a:r>
            <a:endParaRPr lang="en-CH" sz="3200" b="1"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194B1012-961F-380E-07E7-4CDB3ECA02B7}"/>
              </a:ext>
            </a:extLst>
          </p:cNvPr>
          <p:cNvSpPr/>
          <p:nvPr/>
        </p:nvSpPr>
        <p:spPr>
          <a:xfrm>
            <a:off x="1036346" y="1795793"/>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TextBox 37">
            <a:extLst>
              <a:ext uri="{FF2B5EF4-FFF2-40B4-BE49-F238E27FC236}">
                <a16:creationId xmlns:a16="http://schemas.microsoft.com/office/drawing/2014/main" id="{A84E91F5-BEF7-CA7B-8235-4227C8D9B294}"/>
              </a:ext>
            </a:extLst>
          </p:cNvPr>
          <p:cNvSpPr txBox="1"/>
          <p:nvPr/>
        </p:nvSpPr>
        <p:spPr>
          <a:xfrm>
            <a:off x="1221036" y="1698428"/>
            <a:ext cx="1125790" cy="369332"/>
          </a:xfrm>
          <a:prstGeom prst="rect">
            <a:avLst/>
          </a:prstGeom>
          <a:noFill/>
        </p:spPr>
        <p:txBody>
          <a:bodyPr wrap="square">
            <a:spAutoFit/>
          </a:bodyPr>
          <a:lstStyle/>
          <a:p>
            <a:r>
              <a:rPr lang="en-US" dirty="0"/>
              <a:t>Slow-Only</a:t>
            </a:r>
          </a:p>
        </p:txBody>
      </p:sp>
      <p:sp>
        <p:nvSpPr>
          <p:cNvPr id="39" name="TextBox 38">
            <a:extLst>
              <a:ext uri="{FF2B5EF4-FFF2-40B4-BE49-F238E27FC236}">
                <a16:creationId xmlns:a16="http://schemas.microsoft.com/office/drawing/2014/main" id="{6442511D-9CAD-D3CA-EE05-62747B7D4E49}"/>
              </a:ext>
            </a:extLst>
          </p:cNvPr>
          <p:cNvSpPr txBox="1"/>
          <p:nvPr/>
        </p:nvSpPr>
        <p:spPr>
          <a:xfrm>
            <a:off x="2511036" y="1698428"/>
            <a:ext cx="780482" cy="369332"/>
          </a:xfrm>
          <a:prstGeom prst="rect">
            <a:avLst/>
          </a:prstGeom>
          <a:noFill/>
        </p:spPr>
        <p:txBody>
          <a:bodyPr wrap="square">
            <a:spAutoFit/>
          </a:bodyPr>
          <a:lstStyle/>
          <a:p>
            <a:r>
              <a:rPr lang="en-US" dirty="0"/>
              <a:t>CDE</a:t>
            </a:r>
          </a:p>
        </p:txBody>
      </p:sp>
      <p:sp>
        <p:nvSpPr>
          <p:cNvPr id="40" name="TextBox 39">
            <a:extLst>
              <a:ext uri="{FF2B5EF4-FFF2-40B4-BE49-F238E27FC236}">
                <a16:creationId xmlns:a16="http://schemas.microsoft.com/office/drawing/2014/main" id="{F7814FFF-EFF8-5B9F-1274-D2008BBD1CCA}"/>
              </a:ext>
            </a:extLst>
          </p:cNvPr>
          <p:cNvSpPr txBox="1"/>
          <p:nvPr/>
        </p:nvSpPr>
        <p:spPr>
          <a:xfrm>
            <a:off x="3430894" y="1704904"/>
            <a:ext cx="780482" cy="369332"/>
          </a:xfrm>
          <a:prstGeom prst="rect">
            <a:avLst/>
          </a:prstGeom>
          <a:noFill/>
        </p:spPr>
        <p:txBody>
          <a:bodyPr wrap="square">
            <a:spAutoFit/>
          </a:bodyPr>
          <a:lstStyle/>
          <a:p>
            <a:r>
              <a:rPr lang="en-US" dirty="0"/>
              <a:t>HPS</a:t>
            </a:r>
          </a:p>
        </p:txBody>
      </p:sp>
      <p:sp>
        <p:nvSpPr>
          <p:cNvPr id="41" name="TextBox 40">
            <a:extLst>
              <a:ext uri="{FF2B5EF4-FFF2-40B4-BE49-F238E27FC236}">
                <a16:creationId xmlns:a16="http://schemas.microsoft.com/office/drawing/2014/main" id="{126CE780-7C1D-8152-F069-C7E29EAADDF1}"/>
              </a:ext>
            </a:extLst>
          </p:cNvPr>
          <p:cNvSpPr txBox="1"/>
          <p:nvPr/>
        </p:nvSpPr>
        <p:spPr>
          <a:xfrm>
            <a:off x="4360045" y="1699856"/>
            <a:ext cx="1122449" cy="369332"/>
          </a:xfrm>
          <a:prstGeom prst="rect">
            <a:avLst/>
          </a:prstGeom>
          <a:noFill/>
        </p:spPr>
        <p:txBody>
          <a:bodyPr wrap="square">
            <a:spAutoFit/>
          </a:bodyPr>
          <a:lstStyle/>
          <a:p>
            <a:r>
              <a:rPr lang="en-US" dirty="0"/>
              <a:t>Archivist</a:t>
            </a:r>
          </a:p>
        </p:txBody>
      </p:sp>
      <p:sp>
        <p:nvSpPr>
          <p:cNvPr id="42" name="TextBox 41">
            <a:extLst>
              <a:ext uri="{FF2B5EF4-FFF2-40B4-BE49-F238E27FC236}">
                <a16:creationId xmlns:a16="http://schemas.microsoft.com/office/drawing/2014/main" id="{D006B434-42DB-4989-5D16-A8D4335F72A9}"/>
              </a:ext>
            </a:extLst>
          </p:cNvPr>
          <p:cNvSpPr txBox="1"/>
          <p:nvPr/>
        </p:nvSpPr>
        <p:spPr>
          <a:xfrm>
            <a:off x="5622761" y="1705971"/>
            <a:ext cx="1116203" cy="369332"/>
          </a:xfrm>
          <a:prstGeom prst="rect">
            <a:avLst/>
          </a:prstGeom>
          <a:noFill/>
        </p:spPr>
        <p:txBody>
          <a:bodyPr wrap="square">
            <a:spAutoFit/>
          </a:bodyPr>
          <a:lstStyle/>
          <a:p>
            <a:r>
              <a:rPr lang="en-US" dirty="0"/>
              <a:t>RNN-HSS</a:t>
            </a:r>
          </a:p>
        </p:txBody>
      </p:sp>
      <p:sp>
        <p:nvSpPr>
          <p:cNvPr id="43" name="TextBox 42">
            <a:extLst>
              <a:ext uri="{FF2B5EF4-FFF2-40B4-BE49-F238E27FC236}">
                <a16:creationId xmlns:a16="http://schemas.microsoft.com/office/drawing/2014/main" id="{AD569AFB-2416-8C12-E89C-26022AA7F0CB}"/>
              </a:ext>
            </a:extLst>
          </p:cNvPr>
          <p:cNvSpPr txBox="1"/>
          <p:nvPr/>
        </p:nvSpPr>
        <p:spPr>
          <a:xfrm>
            <a:off x="7003365" y="1703705"/>
            <a:ext cx="1116203" cy="369332"/>
          </a:xfrm>
          <a:prstGeom prst="rect">
            <a:avLst/>
          </a:prstGeom>
          <a:noFill/>
        </p:spPr>
        <p:txBody>
          <a:bodyPr wrap="square">
            <a:spAutoFit/>
          </a:bodyPr>
          <a:lstStyle/>
          <a:p>
            <a:r>
              <a:rPr lang="en-US" dirty="0"/>
              <a:t>Sibyl</a:t>
            </a:r>
          </a:p>
        </p:txBody>
      </p:sp>
      <p:sp>
        <p:nvSpPr>
          <p:cNvPr id="44" name="Rectangle 43">
            <a:extLst>
              <a:ext uri="{FF2B5EF4-FFF2-40B4-BE49-F238E27FC236}">
                <a16:creationId xmlns:a16="http://schemas.microsoft.com/office/drawing/2014/main" id="{C77FA198-1452-924F-BDAB-8CD5620F67D3}"/>
              </a:ext>
            </a:extLst>
          </p:cNvPr>
          <p:cNvSpPr/>
          <p:nvPr/>
        </p:nvSpPr>
        <p:spPr>
          <a:xfrm>
            <a:off x="2304342" y="1792744"/>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Rectangle 44">
            <a:extLst>
              <a:ext uri="{FF2B5EF4-FFF2-40B4-BE49-F238E27FC236}">
                <a16:creationId xmlns:a16="http://schemas.microsoft.com/office/drawing/2014/main" id="{A59A5693-0932-C185-37A3-E44B2ECF9EAF}"/>
              </a:ext>
            </a:extLst>
          </p:cNvPr>
          <p:cNvSpPr/>
          <p:nvPr/>
        </p:nvSpPr>
        <p:spPr>
          <a:xfrm>
            <a:off x="3212545" y="1799221"/>
            <a:ext cx="217587" cy="180699"/>
          </a:xfrm>
          <a:prstGeom prst="rect">
            <a:avLst/>
          </a:prstGeom>
          <a:solidFill>
            <a:srgbClr val="D5F1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Rectangle 45">
            <a:extLst>
              <a:ext uri="{FF2B5EF4-FFF2-40B4-BE49-F238E27FC236}">
                <a16:creationId xmlns:a16="http://schemas.microsoft.com/office/drawing/2014/main" id="{E708F8F2-247C-D218-C64B-5981F7A380F7}"/>
              </a:ext>
            </a:extLst>
          </p:cNvPr>
          <p:cNvSpPr/>
          <p:nvPr/>
        </p:nvSpPr>
        <p:spPr>
          <a:xfrm>
            <a:off x="4178478" y="1799221"/>
            <a:ext cx="217587" cy="180699"/>
          </a:xfrm>
          <a:prstGeom prst="rect">
            <a:avLst/>
          </a:prstGeom>
          <a:solidFill>
            <a:srgbClr val="B9A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EFDF6FAE-D003-C599-FF88-0CDE4E46E05D}"/>
              </a:ext>
            </a:extLst>
          </p:cNvPr>
          <p:cNvSpPr/>
          <p:nvPr/>
        </p:nvSpPr>
        <p:spPr>
          <a:xfrm>
            <a:off x="5438977" y="1799220"/>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F7BB58AC-149A-64C1-5C30-72BCF176528B}"/>
              </a:ext>
            </a:extLst>
          </p:cNvPr>
          <p:cNvSpPr/>
          <p:nvPr/>
        </p:nvSpPr>
        <p:spPr>
          <a:xfrm>
            <a:off x="6790592" y="1797853"/>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3412B47D-1388-BCBE-BCCB-F5DF46E04AC6}"/>
              </a:ext>
            </a:extLst>
          </p:cNvPr>
          <p:cNvSpPr/>
          <p:nvPr/>
        </p:nvSpPr>
        <p:spPr>
          <a:xfrm>
            <a:off x="7685942" y="1797853"/>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TextBox 49">
            <a:extLst>
              <a:ext uri="{FF2B5EF4-FFF2-40B4-BE49-F238E27FC236}">
                <a16:creationId xmlns:a16="http://schemas.microsoft.com/office/drawing/2014/main" id="{D88F2CB4-A589-FCA1-4FCA-F800B1C403D7}"/>
              </a:ext>
            </a:extLst>
          </p:cNvPr>
          <p:cNvSpPr txBox="1"/>
          <p:nvPr/>
        </p:nvSpPr>
        <p:spPr>
          <a:xfrm>
            <a:off x="7947410" y="1698427"/>
            <a:ext cx="1116203" cy="369332"/>
          </a:xfrm>
          <a:prstGeom prst="rect">
            <a:avLst/>
          </a:prstGeom>
          <a:noFill/>
        </p:spPr>
        <p:txBody>
          <a:bodyPr wrap="square">
            <a:spAutoFit/>
          </a:bodyPr>
          <a:lstStyle/>
          <a:p>
            <a:r>
              <a:rPr lang="en-US" dirty="0"/>
              <a:t>Oracle</a:t>
            </a:r>
          </a:p>
        </p:txBody>
      </p:sp>
      <p:sp>
        <p:nvSpPr>
          <p:cNvPr id="51" name="Rectangle 50">
            <a:extLst>
              <a:ext uri="{FF2B5EF4-FFF2-40B4-BE49-F238E27FC236}">
                <a16:creationId xmlns:a16="http://schemas.microsoft.com/office/drawing/2014/main" id="{2670FFB5-3DB0-923C-DED0-8722DCC5588C}"/>
              </a:ext>
            </a:extLst>
          </p:cNvPr>
          <p:cNvSpPr/>
          <p:nvPr/>
        </p:nvSpPr>
        <p:spPr>
          <a:xfrm>
            <a:off x="986874" y="1555985"/>
            <a:ext cx="5678606" cy="43657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A6B6212F-683F-36EF-6035-C72FCF1AD669}"/>
              </a:ext>
            </a:extLst>
          </p:cNvPr>
          <p:cNvSpPr/>
          <p:nvPr/>
        </p:nvSpPr>
        <p:spPr>
          <a:xfrm>
            <a:off x="6635469" y="21516"/>
            <a:ext cx="2490580" cy="96887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72" name="Picture 2" descr="Intel SSDPED1K375GA01 Optane SSD DC P4800X Series - Walmart.com">
            <a:extLst>
              <a:ext uri="{FF2B5EF4-FFF2-40B4-BE49-F238E27FC236}">
                <a16:creationId xmlns:a16="http://schemas.microsoft.com/office/drawing/2014/main" id="{1FD125BD-778D-DAC2-432E-F3CCB2C7A58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6653421" y="270706"/>
            <a:ext cx="1262146" cy="473492"/>
          </a:xfrm>
          <a:prstGeom prst="rect">
            <a:avLst/>
          </a:prstGeom>
          <a:noFill/>
          <a:extLst>
            <a:ext uri="{909E8E84-426E-40DD-AFC4-6F175D3DCCD1}">
              <a14:hiddenFill xmlns:a14="http://schemas.microsoft.com/office/drawing/2010/main">
                <a:solidFill>
                  <a:srgbClr val="FFFFFF"/>
                </a:solidFill>
              </a14:hiddenFill>
            </a:ext>
          </a:extLst>
        </p:spPr>
      </p:pic>
      <p:sp>
        <p:nvSpPr>
          <p:cNvPr id="74" name="Left-right Arrow 73">
            <a:extLst>
              <a:ext uri="{FF2B5EF4-FFF2-40B4-BE49-F238E27FC236}">
                <a16:creationId xmlns:a16="http://schemas.microsoft.com/office/drawing/2014/main" id="{16ECFD9E-497B-6CFF-3C5D-CFC008639FF0}"/>
              </a:ext>
            </a:extLst>
          </p:cNvPr>
          <p:cNvSpPr/>
          <p:nvPr/>
        </p:nvSpPr>
        <p:spPr>
          <a:xfrm>
            <a:off x="7900352" y="365126"/>
            <a:ext cx="396000" cy="185557"/>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 name="TextBox 74">
            <a:extLst>
              <a:ext uri="{FF2B5EF4-FFF2-40B4-BE49-F238E27FC236}">
                <a16:creationId xmlns:a16="http://schemas.microsoft.com/office/drawing/2014/main" id="{1A659C62-2684-AB64-F26E-38CB22D3B12F}"/>
              </a:ext>
            </a:extLst>
          </p:cNvPr>
          <p:cNvSpPr txBox="1"/>
          <p:nvPr/>
        </p:nvSpPr>
        <p:spPr>
          <a:xfrm>
            <a:off x="6798768" y="674337"/>
            <a:ext cx="1147750"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High-end SSD</a:t>
            </a:r>
          </a:p>
        </p:txBody>
      </p:sp>
      <p:sp>
        <p:nvSpPr>
          <p:cNvPr id="76" name="TextBox 75">
            <a:extLst>
              <a:ext uri="{FF2B5EF4-FFF2-40B4-BE49-F238E27FC236}">
                <a16:creationId xmlns:a16="http://schemas.microsoft.com/office/drawing/2014/main" id="{458B196D-814E-8D88-2FC2-78AFAB0E2E84}"/>
              </a:ext>
            </a:extLst>
          </p:cNvPr>
          <p:cNvSpPr txBox="1"/>
          <p:nvPr/>
        </p:nvSpPr>
        <p:spPr>
          <a:xfrm>
            <a:off x="7982175" y="683503"/>
            <a:ext cx="1179875"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Low-end HDD</a:t>
            </a:r>
          </a:p>
        </p:txBody>
      </p:sp>
      <p:pic>
        <p:nvPicPr>
          <p:cNvPr id="64" name="Picture 4">
            <a:extLst>
              <a:ext uri="{FF2B5EF4-FFF2-40B4-BE49-F238E27FC236}">
                <a16:creationId xmlns:a16="http://schemas.microsoft.com/office/drawing/2014/main" id="{F4E4F583-AE23-40D4-4C54-2A051B03D9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2380" y="74867"/>
            <a:ext cx="558542" cy="690076"/>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5">
            <a:extLst>
              <a:ext uri="{FF2B5EF4-FFF2-40B4-BE49-F238E27FC236}">
                <a16:creationId xmlns:a16="http://schemas.microsoft.com/office/drawing/2014/main" id="{DBB66CBC-EF8A-D9C4-7011-16F15771FFB5}"/>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39</a:t>
            </a:fld>
            <a:endParaRPr lang="en-CH"/>
          </a:p>
        </p:txBody>
      </p:sp>
    </p:spTree>
    <p:extLst>
      <p:ext uri="{BB962C8B-B14F-4D97-AF65-F5344CB8AC3E}">
        <p14:creationId xmlns:p14="http://schemas.microsoft.com/office/powerpoint/2010/main" val="4111215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0A20D70-AF08-F3A6-9D77-7252EB238E19}"/>
              </a:ext>
            </a:extLst>
          </p:cNvPr>
          <p:cNvSpPr/>
          <p:nvPr/>
        </p:nvSpPr>
        <p:spPr>
          <a:xfrm>
            <a:off x="553686" y="2850953"/>
            <a:ext cx="8036630" cy="345735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ounded Rectangle 4">
            <a:extLst>
              <a:ext uri="{FF2B5EF4-FFF2-40B4-BE49-F238E27FC236}">
                <a16:creationId xmlns:a16="http://schemas.microsoft.com/office/drawing/2014/main" id="{9D2F6AB2-550F-C1B8-344D-A59F83595155}"/>
              </a:ext>
            </a:extLst>
          </p:cNvPr>
          <p:cNvSpPr/>
          <p:nvPr/>
        </p:nvSpPr>
        <p:spPr>
          <a:xfrm>
            <a:off x="872589" y="4474232"/>
            <a:ext cx="2673589" cy="121146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ounded Rectangle 30">
            <a:extLst>
              <a:ext uri="{FF2B5EF4-FFF2-40B4-BE49-F238E27FC236}">
                <a16:creationId xmlns:a16="http://schemas.microsoft.com/office/drawing/2014/main" id="{21FD840F-D269-7F36-DEAD-AC24D489AE7C}"/>
              </a:ext>
            </a:extLst>
          </p:cNvPr>
          <p:cNvSpPr/>
          <p:nvPr/>
        </p:nvSpPr>
        <p:spPr>
          <a:xfrm>
            <a:off x="5479174" y="4143739"/>
            <a:ext cx="2715300" cy="18102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026" name="Picture 2" descr="Intel SSDPED1K375GA01 Optane SSD DC P4800X Series - Walmart.com">
            <a:extLst>
              <a:ext uri="{FF2B5EF4-FFF2-40B4-BE49-F238E27FC236}">
                <a16:creationId xmlns:a16="http://schemas.microsoft.com/office/drawing/2014/main" id="{25C882F4-ADC4-511E-3C52-EB1D22FD761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872589" y="4616366"/>
            <a:ext cx="2520450" cy="10439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7B33661-B2B3-98AF-B262-2C60A94E6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081836" y="3841973"/>
            <a:ext cx="1509977" cy="237398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3556B905-6000-C2FE-95E5-262C3CAF4235}"/>
              </a:ext>
            </a:extLst>
          </p:cNvPr>
          <p:cNvSpPr/>
          <p:nvPr/>
        </p:nvSpPr>
        <p:spPr>
          <a:xfrm>
            <a:off x="895615" y="3051084"/>
            <a:ext cx="7327944" cy="498695"/>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800" b="1" dirty="0">
                <a:solidFill>
                  <a:schemeClr val="tx1"/>
                </a:solidFill>
                <a:latin typeface="Helvetica" pitchFamily="2" charset="0"/>
              </a:rPr>
              <a:t>Storage Management Layer</a:t>
            </a:r>
          </a:p>
        </p:txBody>
      </p:sp>
      <p:sp>
        <p:nvSpPr>
          <p:cNvPr id="4" name="Title 3">
            <a:extLst>
              <a:ext uri="{FF2B5EF4-FFF2-40B4-BE49-F238E27FC236}">
                <a16:creationId xmlns:a16="http://schemas.microsoft.com/office/drawing/2014/main" id="{EE935E46-3B5C-20B9-C86D-48C6DBA47625}"/>
              </a:ext>
            </a:extLst>
          </p:cNvPr>
          <p:cNvSpPr>
            <a:spLocks noGrp="1"/>
          </p:cNvSpPr>
          <p:nvPr>
            <p:ph type="title"/>
          </p:nvPr>
        </p:nvSpPr>
        <p:spPr/>
        <p:txBody>
          <a:bodyPr/>
          <a:lstStyle/>
          <a:p>
            <a:r>
              <a:rPr lang="en-CH" dirty="0"/>
              <a:t>Hybrid Storage System Basics</a:t>
            </a:r>
          </a:p>
        </p:txBody>
      </p:sp>
      <p:pic>
        <p:nvPicPr>
          <p:cNvPr id="6" name="Picture 5">
            <a:extLst>
              <a:ext uri="{FF2B5EF4-FFF2-40B4-BE49-F238E27FC236}">
                <a16:creationId xmlns:a16="http://schemas.microsoft.com/office/drawing/2014/main" id="{8D168FF3-CF7F-4E10-051E-4E380B5E438C}"/>
              </a:ext>
            </a:extLst>
          </p:cNvPr>
          <p:cNvPicPr>
            <a:picLocks noChangeAspect="1"/>
          </p:cNvPicPr>
          <p:nvPr/>
        </p:nvPicPr>
        <p:blipFill rotWithShape="1">
          <a:blip r:embed="rId6"/>
          <a:srcRect t="7910" b="68024"/>
          <a:stretch/>
        </p:blipFill>
        <p:spPr>
          <a:xfrm>
            <a:off x="327550" y="1260227"/>
            <a:ext cx="9351022" cy="1296358"/>
          </a:xfrm>
          <a:prstGeom prst="rect">
            <a:avLst/>
          </a:prstGeom>
        </p:spPr>
      </p:pic>
      <p:cxnSp>
        <p:nvCxnSpPr>
          <p:cNvPr id="9" name="Straight Arrow Connector 8">
            <a:extLst>
              <a:ext uri="{FF2B5EF4-FFF2-40B4-BE49-F238E27FC236}">
                <a16:creationId xmlns:a16="http://schemas.microsoft.com/office/drawing/2014/main" id="{47CA6EC1-82F7-66E4-56FA-93209AAC5824}"/>
              </a:ext>
            </a:extLst>
          </p:cNvPr>
          <p:cNvCxnSpPr>
            <a:cxnSpLocks/>
          </p:cNvCxnSpPr>
          <p:nvPr/>
        </p:nvCxnSpPr>
        <p:spPr>
          <a:xfrm>
            <a:off x="6953713" y="2371135"/>
            <a:ext cx="0" cy="66600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2E79B0B-C6A1-F18A-96D3-D6B44421EF1D}"/>
              </a:ext>
            </a:extLst>
          </p:cNvPr>
          <p:cNvSpPr txBox="1"/>
          <p:nvPr/>
        </p:nvSpPr>
        <p:spPr>
          <a:xfrm>
            <a:off x="7104470" y="2415628"/>
            <a:ext cx="1485844" cy="523220"/>
          </a:xfrm>
          <a:prstGeom prst="rect">
            <a:avLst/>
          </a:prstGeom>
          <a:noFill/>
        </p:spPr>
        <p:txBody>
          <a:bodyPr wrap="square">
            <a:spAutoFit/>
          </a:bodyPr>
          <a:lstStyle/>
          <a:p>
            <a:r>
              <a:rPr lang="en-CH" sz="2800" b="1" dirty="0">
                <a:latin typeface="Helvetica" pitchFamily="2" charset="0"/>
              </a:rPr>
              <a:t>Write</a:t>
            </a:r>
          </a:p>
        </p:txBody>
      </p:sp>
      <p:cxnSp>
        <p:nvCxnSpPr>
          <p:cNvPr id="12" name="Straight Arrow Connector 11">
            <a:extLst>
              <a:ext uri="{FF2B5EF4-FFF2-40B4-BE49-F238E27FC236}">
                <a16:creationId xmlns:a16="http://schemas.microsoft.com/office/drawing/2014/main" id="{32E814BC-1686-72AE-DF9C-5AD42787807F}"/>
              </a:ext>
            </a:extLst>
          </p:cNvPr>
          <p:cNvCxnSpPr>
            <a:cxnSpLocks/>
          </p:cNvCxnSpPr>
          <p:nvPr/>
        </p:nvCxnSpPr>
        <p:spPr>
          <a:xfrm>
            <a:off x="1700335" y="2384035"/>
            <a:ext cx="0" cy="667049"/>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B839E1-E751-D0F5-1BB2-2DF3A326FE14}"/>
              </a:ext>
            </a:extLst>
          </p:cNvPr>
          <p:cNvSpPr txBox="1"/>
          <p:nvPr/>
        </p:nvSpPr>
        <p:spPr>
          <a:xfrm>
            <a:off x="493322" y="2431108"/>
            <a:ext cx="1188042" cy="523220"/>
          </a:xfrm>
          <a:prstGeom prst="rect">
            <a:avLst/>
          </a:prstGeom>
          <a:noFill/>
        </p:spPr>
        <p:txBody>
          <a:bodyPr wrap="square">
            <a:spAutoFit/>
          </a:bodyPr>
          <a:lstStyle/>
          <a:p>
            <a:r>
              <a:rPr lang="en-CH" sz="2800" b="1" dirty="0">
                <a:latin typeface="Helvetica" pitchFamily="2" charset="0"/>
              </a:rPr>
              <a:t>Read</a:t>
            </a:r>
          </a:p>
        </p:txBody>
      </p:sp>
      <p:cxnSp>
        <p:nvCxnSpPr>
          <p:cNvPr id="14" name="Straight Arrow Connector 13">
            <a:extLst>
              <a:ext uri="{FF2B5EF4-FFF2-40B4-BE49-F238E27FC236}">
                <a16:creationId xmlns:a16="http://schemas.microsoft.com/office/drawing/2014/main" id="{7161877B-4032-3625-8D11-45108C948B8C}"/>
              </a:ext>
            </a:extLst>
          </p:cNvPr>
          <p:cNvCxnSpPr>
            <a:cxnSpLocks/>
          </p:cNvCxnSpPr>
          <p:nvPr/>
        </p:nvCxnSpPr>
        <p:spPr>
          <a:xfrm>
            <a:off x="1715951" y="3543112"/>
            <a:ext cx="0" cy="929529"/>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29BF4C-D1D9-EBA0-4B2C-D1242FFC0E49}"/>
              </a:ext>
            </a:extLst>
          </p:cNvPr>
          <p:cNvSpPr txBox="1"/>
          <p:nvPr/>
        </p:nvSpPr>
        <p:spPr>
          <a:xfrm>
            <a:off x="565956" y="3803070"/>
            <a:ext cx="1188042" cy="461665"/>
          </a:xfrm>
          <a:prstGeom prst="rect">
            <a:avLst/>
          </a:prstGeom>
          <a:noFill/>
        </p:spPr>
        <p:txBody>
          <a:bodyPr wrap="square">
            <a:spAutoFit/>
          </a:bodyPr>
          <a:lstStyle/>
          <a:p>
            <a:r>
              <a:rPr lang="en-CH" sz="2400" b="1" dirty="0">
                <a:latin typeface="Helvetica" pitchFamily="2" charset="0"/>
              </a:rPr>
              <a:t>Read</a:t>
            </a:r>
          </a:p>
        </p:txBody>
      </p:sp>
      <p:cxnSp>
        <p:nvCxnSpPr>
          <p:cNvPr id="18" name="Straight Arrow Connector 17">
            <a:extLst>
              <a:ext uri="{FF2B5EF4-FFF2-40B4-BE49-F238E27FC236}">
                <a16:creationId xmlns:a16="http://schemas.microsoft.com/office/drawing/2014/main" id="{E73E3D14-26B7-8061-EC58-1840675A872F}"/>
              </a:ext>
            </a:extLst>
          </p:cNvPr>
          <p:cNvCxnSpPr>
            <a:cxnSpLocks/>
          </p:cNvCxnSpPr>
          <p:nvPr/>
        </p:nvCxnSpPr>
        <p:spPr>
          <a:xfrm>
            <a:off x="2292564" y="3543112"/>
            <a:ext cx="0" cy="92952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9BE279B-C4A4-8C24-4823-4CCA0B0E4677}"/>
              </a:ext>
            </a:extLst>
          </p:cNvPr>
          <p:cNvSpPr txBox="1"/>
          <p:nvPr/>
        </p:nvSpPr>
        <p:spPr>
          <a:xfrm>
            <a:off x="2298704" y="3824419"/>
            <a:ext cx="1485844" cy="461665"/>
          </a:xfrm>
          <a:prstGeom prst="rect">
            <a:avLst/>
          </a:prstGeom>
          <a:noFill/>
        </p:spPr>
        <p:txBody>
          <a:bodyPr wrap="square">
            <a:spAutoFit/>
          </a:bodyPr>
          <a:lstStyle/>
          <a:p>
            <a:r>
              <a:rPr lang="en-CH" sz="2400" b="1" dirty="0">
                <a:latin typeface="Helvetica" pitchFamily="2" charset="0"/>
              </a:rPr>
              <a:t>Write</a:t>
            </a:r>
          </a:p>
        </p:txBody>
      </p:sp>
      <p:sp>
        <p:nvSpPr>
          <p:cNvPr id="22" name="TextBox 21">
            <a:extLst>
              <a:ext uri="{FF2B5EF4-FFF2-40B4-BE49-F238E27FC236}">
                <a16:creationId xmlns:a16="http://schemas.microsoft.com/office/drawing/2014/main" id="{DF2A080A-435F-B792-B451-B1E025604034}"/>
              </a:ext>
            </a:extLst>
          </p:cNvPr>
          <p:cNvSpPr txBox="1"/>
          <p:nvPr/>
        </p:nvSpPr>
        <p:spPr>
          <a:xfrm>
            <a:off x="5533207" y="3748422"/>
            <a:ext cx="1188042" cy="461665"/>
          </a:xfrm>
          <a:prstGeom prst="rect">
            <a:avLst/>
          </a:prstGeom>
          <a:noFill/>
        </p:spPr>
        <p:txBody>
          <a:bodyPr wrap="square">
            <a:spAutoFit/>
          </a:bodyPr>
          <a:lstStyle/>
          <a:p>
            <a:r>
              <a:rPr lang="en-CH" sz="2400" b="1" dirty="0">
                <a:latin typeface="Helvetica" pitchFamily="2" charset="0"/>
              </a:rPr>
              <a:t>Read</a:t>
            </a:r>
          </a:p>
        </p:txBody>
      </p:sp>
      <p:cxnSp>
        <p:nvCxnSpPr>
          <p:cNvPr id="23" name="Straight Arrow Connector 22">
            <a:extLst>
              <a:ext uri="{FF2B5EF4-FFF2-40B4-BE49-F238E27FC236}">
                <a16:creationId xmlns:a16="http://schemas.microsoft.com/office/drawing/2014/main" id="{CD9C60EC-AF5F-0B9B-C38E-BF48B8861858}"/>
              </a:ext>
            </a:extLst>
          </p:cNvPr>
          <p:cNvCxnSpPr>
            <a:cxnSpLocks/>
          </p:cNvCxnSpPr>
          <p:nvPr/>
        </p:nvCxnSpPr>
        <p:spPr>
          <a:xfrm>
            <a:off x="7220615" y="3559362"/>
            <a:ext cx="0" cy="599036"/>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4D6782D-D88B-CCD3-A5B6-769CEAB44D03}"/>
              </a:ext>
            </a:extLst>
          </p:cNvPr>
          <p:cNvSpPr txBox="1"/>
          <p:nvPr/>
        </p:nvSpPr>
        <p:spPr>
          <a:xfrm>
            <a:off x="7255985" y="3748422"/>
            <a:ext cx="1485844" cy="461665"/>
          </a:xfrm>
          <a:prstGeom prst="rect">
            <a:avLst/>
          </a:prstGeom>
          <a:noFill/>
        </p:spPr>
        <p:txBody>
          <a:bodyPr wrap="square">
            <a:spAutoFit/>
          </a:bodyPr>
          <a:lstStyle/>
          <a:p>
            <a:r>
              <a:rPr lang="en-CH" sz="2400" b="1" dirty="0">
                <a:latin typeface="Helvetica" pitchFamily="2" charset="0"/>
              </a:rPr>
              <a:t>Write</a:t>
            </a:r>
          </a:p>
        </p:txBody>
      </p:sp>
      <p:cxnSp>
        <p:nvCxnSpPr>
          <p:cNvPr id="25" name="Straight Arrow Connector 24">
            <a:extLst>
              <a:ext uri="{FF2B5EF4-FFF2-40B4-BE49-F238E27FC236}">
                <a16:creationId xmlns:a16="http://schemas.microsoft.com/office/drawing/2014/main" id="{0E44695E-57FB-0F95-A1C1-1B980121D83E}"/>
              </a:ext>
            </a:extLst>
          </p:cNvPr>
          <p:cNvCxnSpPr>
            <a:cxnSpLocks/>
          </p:cNvCxnSpPr>
          <p:nvPr/>
        </p:nvCxnSpPr>
        <p:spPr>
          <a:xfrm flipH="1">
            <a:off x="3603070" y="5157280"/>
            <a:ext cx="1772356" cy="0"/>
          </a:xfrm>
          <a:prstGeom prst="straightConnector1">
            <a:avLst/>
          </a:prstGeom>
          <a:ln w="57150">
            <a:solidFill>
              <a:srgbClr val="000BEB"/>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890727-95DD-6C14-4EC8-EE4A9EFDEB47}"/>
              </a:ext>
            </a:extLst>
          </p:cNvPr>
          <p:cNvCxnSpPr>
            <a:cxnSpLocks/>
          </p:cNvCxnSpPr>
          <p:nvPr/>
        </p:nvCxnSpPr>
        <p:spPr>
          <a:xfrm>
            <a:off x="3591781" y="4869296"/>
            <a:ext cx="1783645" cy="0"/>
          </a:xfrm>
          <a:prstGeom prst="straightConnector1">
            <a:avLst/>
          </a:prstGeom>
          <a:ln w="57150">
            <a:solidFill>
              <a:srgbClr val="000BEB"/>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B7E20D9-45EB-5A4F-5C6B-4F9064011EA5}"/>
              </a:ext>
            </a:extLst>
          </p:cNvPr>
          <p:cNvSpPr txBox="1"/>
          <p:nvPr/>
        </p:nvSpPr>
        <p:spPr>
          <a:xfrm>
            <a:off x="3650546" y="4365316"/>
            <a:ext cx="1783645" cy="461665"/>
          </a:xfrm>
          <a:prstGeom prst="rect">
            <a:avLst/>
          </a:prstGeom>
          <a:noFill/>
        </p:spPr>
        <p:txBody>
          <a:bodyPr wrap="square">
            <a:spAutoFit/>
          </a:bodyPr>
          <a:lstStyle/>
          <a:p>
            <a:r>
              <a:rPr lang="en-CH" sz="2400" b="1" dirty="0">
                <a:latin typeface="Helvetica" pitchFamily="2" charset="0"/>
              </a:rPr>
              <a:t>Promotion</a:t>
            </a:r>
          </a:p>
        </p:txBody>
      </p:sp>
      <p:sp>
        <p:nvSpPr>
          <p:cNvPr id="33" name="TextBox 32">
            <a:extLst>
              <a:ext uri="{FF2B5EF4-FFF2-40B4-BE49-F238E27FC236}">
                <a16:creationId xmlns:a16="http://schemas.microsoft.com/office/drawing/2014/main" id="{60EAAB60-20CD-C32F-D658-F49AB995FB6D}"/>
              </a:ext>
            </a:extLst>
          </p:cNvPr>
          <p:cNvSpPr txBox="1"/>
          <p:nvPr/>
        </p:nvSpPr>
        <p:spPr>
          <a:xfrm>
            <a:off x="3814315" y="5216280"/>
            <a:ext cx="1783645" cy="461665"/>
          </a:xfrm>
          <a:prstGeom prst="rect">
            <a:avLst/>
          </a:prstGeom>
          <a:noFill/>
        </p:spPr>
        <p:txBody>
          <a:bodyPr wrap="square">
            <a:spAutoFit/>
          </a:bodyPr>
          <a:lstStyle/>
          <a:p>
            <a:r>
              <a:rPr lang="en-CH" sz="2400" b="1" dirty="0">
                <a:latin typeface="Helvetica" pitchFamily="2" charset="0"/>
              </a:rPr>
              <a:t>Eviction</a:t>
            </a:r>
          </a:p>
        </p:txBody>
      </p:sp>
      <p:sp>
        <p:nvSpPr>
          <p:cNvPr id="26" name="TextBox 25">
            <a:extLst>
              <a:ext uri="{FF2B5EF4-FFF2-40B4-BE49-F238E27FC236}">
                <a16:creationId xmlns:a16="http://schemas.microsoft.com/office/drawing/2014/main" id="{A30C910C-3DFB-B380-A5FC-3A6D1FBBA5B4}"/>
              </a:ext>
            </a:extLst>
          </p:cNvPr>
          <p:cNvSpPr txBox="1"/>
          <p:nvPr/>
        </p:nvSpPr>
        <p:spPr>
          <a:xfrm>
            <a:off x="2495803" y="6209473"/>
            <a:ext cx="4225446" cy="523220"/>
          </a:xfrm>
          <a:prstGeom prst="rect">
            <a:avLst/>
          </a:prstGeom>
          <a:noFill/>
        </p:spPr>
        <p:txBody>
          <a:bodyPr wrap="square">
            <a:spAutoFit/>
          </a:bodyPr>
          <a:lstStyle/>
          <a:p>
            <a:r>
              <a:rPr lang="en-CH" sz="2800" b="1" i="1" dirty="0">
                <a:solidFill>
                  <a:schemeClr val="accent1"/>
                </a:solidFill>
                <a:latin typeface="Arial" panose="020B0604020202020204" pitchFamily="34" charset="0"/>
                <a:cs typeface="Arial" panose="020B0604020202020204" pitchFamily="34" charset="0"/>
              </a:rPr>
              <a:t>Hybrid Storage System</a:t>
            </a:r>
          </a:p>
        </p:txBody>
      </p:sp>
      <p:sp>
        <p:nvSpPr>
          <p:cNvPr id="28" name="Rounded Rectangle 27">
            <a:extLst>
              <a:ext uri="{FF2B5EF4-FFF2-40B4-BE49-F238E27FC236}">
                <a16:creationId xmlns:a16="http://schemas.microsoft.com/office/drawing/2014/main" id="{779A7E67-BB09-1F1C-DDA5-CA710EF229AA}"/>
              </a:ext>
            </a:extLst>
          </p:cNvPr>
          <p:cNvSpPr/>
          <p:nvPr/>
        </p:nvSpPr>
        <p:spPr>
          <a:xfrm>
            <a:off x="814616" y="2948644"/>
            <a:ext cx="7475973" cy="689050"/>
          </a:xfrm>
          <a:prstGeom prst="roundRect">
            <a:avLst>
              <a:gd name="adj" fmla="val 2536"/>
            </a:avLst>
          </a:prstGeom>
          <a:noFill/>
          <a:ln w="762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 name="Rounded Rectangle 29">
            <a:extLst>
              <a:ext uri="{FF2B5EF4-FFF2-40B4-BE49-F238E27FC236}">
                <a16:creationId xmlns:a16="http://schemas.microsoft.com/office/drawing/2014/main" id="{BE1CAFE3-DA25-EA22-C2B3-F0BBC806AB71}"/>
              </a:ext>
            </a:extLst>
          </p:cNvPr>
          <p:cNvSpPr/>
          <p:nvPr/>
        </p:nvSpPr>
        <p:spPr>
          <a:xfrm>
            <a:off x="761804" y="4338451"/>
            <a:ext cx="2903023" cy="1465521"/>
          </a:xfrm>
          <a:prstGeom prst="roundRect">
            <a:avLst>
              <a:gd name="adj" fmla="val 2536"/>
            </a:avLst>
          </a:prstGeom>
          <a:noFill/>
          <a:ln w="762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21" name="Straight Arrow Connector 20">
            <a:extLst>
              <a:ext uri="{FF2B5EF4-FFF2-40B4-BE49-F238E27FC236}">
                <a16:creationId xmlns:a16="http://schemas.microsoft.com/office/drawing/2014/main" id="{E05DA93E-7D1C-9A16-27AF-0F68CA23CE74}"/>
              </a:ext>
            </a:extLst>
          </p:cNvPr>
          <p:cNvCxnSpPr>
            <a:cxnSpLocks/>
          </p:cNvCxnSpPr>
          <p:nvPr/>
        </p:nvCxnSpPr>
        <p:spPr>
          <a:xfrm>
            <a:off x="6525497" y="3559362"/>
            <a:ext cx="0" cy="599036"/>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A258AC8-E84D-143F-7CB9-4B846B973591}"/>
              </a:ext>
            </a:extLst>
          </p:cNvPr>
          <p:cNvSpPr txBox="1"/>
          <p:nvPr/>
        </p:nvSpPr>
        <p:spPr>
          <a:xfrm>
            <a:off x="1259672" y="5885769"/>
            <a:ext cx="2065784" cy="461665"/>
          </a:xfrm>
          <a:prstGeom prst="rect">
            <a:avLst/>
          </a:prstGeom>
          <a:noFill/>
        </p:spPr>
        <p:txBody>
          <a:bodyPr wrap="square">
            <a:spAutoFit/>
          </a:bodyPr>
          <a:lstStyle/>
          <a:p>
            <a:r>
              <a:rPr lang="en-CH" sz="2400" b="1" dirty="0">
                <a:solidFill>
                  <a:schemeClr val="accent2">
                    <a:lumMod val="75000"/>
                  </a:schemeClr>
                </a:solidFill>
                <a:latin typeface="Helvetica" pitchFamily="2" charset="0"/>
              </a:rPr>
              <a:t>Fast Device</a:t>
            </a:r>
          </a:p>
        </p:txBody>
      </p:sp>
      <p:sp>
        <p:nvSpPr>
          <p:cNvPr id="35" name="TextBox 34">
            <a:extLst>
              <a:ext uri="{FF2B5EF4-FFF2-40B4-BE49-F238E27FC236}">
                <a16:creationId xmlns:a16="http://schemas.microsoft.com/office/drawing/2014/main" id="{B343CCE4-DECA-19FE-9D53-B6AF54FAD552}"/>
              </a:ext>
            </a:extLst>
          </p:cNvPr>
          <p:cNvSpPr txBox="1"/>
          <p:nvPr/>
        </p:nvSpPr>
        <p:spPr>
          <a:xfrm>
            <a:off x="5917815" y="5876823"/>
            <a:ext cx="2065784" cy="461665"/>
          </a:xfrm>
          <a:prstGeom prst="rect">
            <a:avLst/>
          </a:prstGeom>
          <a:noFill/>
        </p:spPr>
        <p:txBody>
          <a:bodyPr wrap="square">
            <a:spAutoFit/>
          </a:bodyPr>
          <a:lstStyle/>
          <a:p>
            <a:r>
              <a:rPr lang="en-CH" sz="2400" b="1" dirty="0">
                <a:solidFill>
                  <a:schemeClr val="accent2">
                    <a:lumMod val="75000"/>
                  </a:schemeClr>
                </a:solidFill>
                <a:latin typeface="Helvetica" pitchFamily="2" charset="0"/>
              </a:rPr>
              <a:t>Slow Device</a:t>
            </a:r>
          </a:p>
        </p:txBody>
      </p:sp>
      <p:sp>
        <p:nvSpPr>
          <p:cNvPr id="36" name="TextBox 35">
            <a:extLst>
              <a:ext uri="{FF2B5EF4-FFF2-40B4-BE49-F238E27FC236}">
                <a16:creationId xmlns:a16="http://schemas.microsoft.com/office/drawing/2014/main" id="{4A184FE7-06C6-0B9B-422D-4E9449F8A1AA}"/>
              </a:ext>
            </a:extLst>
          </p:cNvPr>
          <p:cNvSpPr txBox="1"/>
          <p:nvPr/>
        </p:nvSpPr>
        <p:spPr>
          <a:xfrm>
            <a:off x="493322" y="819491"/>
            <a:ext cx="8388497" cy="523220"/>
          </a:xfrm>
          <a:prstGeom prst="rect">
            <a:avLst/>
          </a:prstGeom>
          <a:noFill/>
          <a:ln>
            <a:noFill/>
          </a:ln>
        </p:spPr>
        <p:txBody>
          <a:bodyPr wrap="square">
            <a:spAutoFit/>
          </a:bodyPr>
          <a:lstStyle/>
          <a:p>
            <a:r>
              <a:rPr lang="en-CH" sz="2800" b="1" dirty="0">
                <a:solidFill>
                  <a:schemeClr val="accent1"/>
                </a:solidFill>
                <a:latin typeface="Helvetica" pitchFamily="2" charset="0"/>
              </a:rPr>
              <a:t>Address Space (Application/File System View) </a:t>
            </a:r>
          </a:p>
        </p:txBody>
      </p:sp>
      <p:sp>
        <p:nvSpPr>
          <p:cNvPr id="37" name="Slide Number Placeholder 5">
            <a:extLst>
              <a:ext uri="{FF2B5EF4-FFF2-40B4-BE49-F238E27FC236}">
                <a16:creationId xmlns:a16="http://schemas.microsoft.com/office/drawing/2014/main" id="{DC94AF90-A35E-CE85-805C-8A1AB66DA3E1}"/>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4</a:t>
            </a:fld>
            <a:endParaRPr lang="en-CH"/>
          </a:p>
        </p:txBody>
      </p:sp>
    </p:spTree>
    <p:extLst>
      <p:ext uri="{BB962C8B-B14F-4D97-AF65-F5344CB8AC3E}">
        <p14:creationId xmlns:p14="http://schemas.microsoft.com/office/powerpoint/2010/main" val="102667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20" grpId="0"/>
      <p:bldP spid="22" grpId="0"/>
      <p:bldP spid="24" grpId="0"/>
      <p:bldP spid="32" grpId="0"/>
      <p:bldP spid="33" grpId="0"/>
      <p:bldP spid="26" grpId="0"/>
      <p:bldP spid="28" grpId="0" animBg="1"/>
      <p:bldP spid="30" grpId="0" animBg="1"/>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US" dirty="0"/>
              <a:t>Performance Analysis</a:t>
            </a:r>
          </a:p>
        </p:txBody>
      </p:sp>
      <p:pic>
        <p:nvPicPr>
          <p:cNvPr id="2" name="Picture 1">
            <a:extLst>
              <a:ext uri="{FF2B5EF4-FFF2-40B4-BE49-F238E27FC236}">
                <a16:creationId xmlns:a16="http://schemas.microsoft.com/office/drawing/2014/main" id="{6B2F4476-EFC5-AAC0-3B9F-14CA66DD889E}"/>
              </a:ext>
            </a:extLst>
          </p:cNvPr>
          <p:cNvPicPr>
            <a:picLocks noChangeAspect="1"/>
          </p:cNvPicPr>
          <p:nvPr/>
        </p:nvPicPr>
        <p:blipFill>
          <a:blip r:embed="rId3"/>
          <a:stretch>
            <a:fillRect/>
          </a:stretch>
        </p:blipFill>
        <p:spPr>
          <a:xfrm>
            <a:off x="0" y="1847917"/>
            <a:ext cx="9144000" cy="3162167"/>
          </a:xfrm>
          <a:prstGeom prst="rect">
            <a:avLst/>
          </a:prstGeom>
        </p:spPr>
      </p:pic>
      <p:sp>
        <p:nvSpPr>
          <p:cNvPr id="34" name="TextBox 33">
            <a:extLst>
              <a:ext uri="{FF2B5EF4-FFF2-40B4-BE49-F238E27FC236}">
                <a16:creationId xmlns:a16="http://schemas.microsoft.com/office/drawing/2014/main" id="{68465C18-85A3-D0B0-7136-1FDDC572BC27}"/>
              </a:ext>
            </a:extLst>
          </p:cNvPr>
          <p:cNvSpPr txBox="1"/>
          <p:nvPr/>
        </p:nvSpPr>
        <p:spPr>
          <a:xfrm>
            <a:off x="5556110" y="1757219"/>
            <a:ext cx="1116203" cy="369332"/>
          </a:xfrm>
          <a:prstGeom prst="rect">
            <a:avLst/>
          </a:prstGeom>
          <a:noFill/>
        </p:spPr>
        <p:txBody>
          <a:bodyPr wrap="square">
            <a:spAutoFit/>
          </a:bodyPr>
          <a:lstStyle/>
          <a:p>
            <a:r>
              <a:rPr lang="en-US" dirty="0"/>
              <a:t>RNN-HSS</a:t>
            </a:r>
          </a:p>
        </p:txBody>
      </p:sp>
      <p:sp>
        <p:nvSpPr>
          <p:cNvPr id="35" name="TextBox 34">
            <a:extLst>
              <a:ext uri="{FF2B5EF4-FFF2-40B4-BE49-F238E27FC236}">
                <a16:creationId xmlns:a16="http://schemas.microsoft.com/office/drawing/2014/main" id="{4C51A4AA-D66D-EAE1-D6AC-649FEB9614EB}"/>
              </a:ext>
            </a:extLst>
          </p:cNvPr>
          <p:cNvSpPr txBox="1"/>
          <p:nvPr/>
        </p:nvSpPr>
        <p:spPr>
          <a:xfrm>
            <a:off x="6936714" y="1754953"/>
            <a:ext cx="1116203" cy="369332"/>
          </a:xfrm>
          <a:prstGeom prst="rect">
            <a:avLst/>
          </a:prstGeom>
          <a:noFill/>
        </p:spPr>
        <p:txBody>
          <a:bodyPr wrap="square">
            <a:spAutoFit/>
          </a:bodyPr>
          <a:lstStyle/>
          <a:p>
            <a:r>
              <a:rPr lang="en-US" dirty="0"/>
              <a:t>Sibyl</a:t>
            </a:r>
          </a:p>
        </p:txBody>
      </p:sp>
      <p:sp>
        <p:nvSpPr>
          <p:cNvPr id="40" name="Rectangle 39">
            <a:extLst>
              <a:ext uri="{FF2B5EF4-FFF2-40B4-BE49-F238E27FC236}">
                <a16:creationId xmlns:a16="http://schemas.microsoft.com/office/drawing/2014/main" id="{F8462F84-D72B-42FE-CB9F-53AD59E9A7D1}"/>
              </a:ext>
            </a:extLst>
          </p:cNvPr>
          <p:cNvSpPr/>
          <p:nvPr/>
        </p:nvSpPr>
        <p:spPr>
          <a:xfrm>
            <a:off x="6723941" y="1849101"/>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Rectangle 40">
            <a:extLst>
              <a:ext uri="{FF2B5EF4-FFF2-40B4-BE49-F238E27FC236}">
                <a16:creationId xmlns:a16="http://schemas.microsoft.com/office/drawing/2014/main" id="{C7A32471-9F66-57B9-D3BF-0435928FD753}"/>
              </a:ext>
            </a:extLst>
          </p:cNvPr>
          <p:cNvSpPr/>
          <p:nvPr/>
        </p:nvSpPr>
        <p:spPr>
          <a:xfrm>
            <a:off x="7619291" y="1849101"/>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TextBox 41">
            <a:extLst>
              <a:ext uri="{FF2B5EF4-FFF2-40B4-BE49-F238E27FC236}">
                <a16:creationId xmlns:a16="http://schemas.microsoft.com/office/drawing/2014/main" id="{A370D355-9088-5D12-4E60-79AE2BDAF946}"/>
              </a:ext>
            </a:extLst>
          </p:cNvPr>
          <p:cNvSpPr txBox="1"/>
          <p:nvPr/>
        </p:nvSpPr>
        <p:spPr>
          <a:xfrm>
            <a:off x="7880759" y="1749675"/>
            <a:ext cx="1116203" cy="369332"/>
          </a:xfrm>
          <a:prstGeom prst="rect">
            <a:avLst/>
          </a:prstGeom>
          <a:noFill/>
        </p:spPr>
        <p:txBody>
          <a:bodyPr wrap="square">
            <a:spAutoFit/>
          </a:bodyPr>
          <a:lstStyle/>
          <a:p>
            <a:r>
              <a:rPr lang="en-US" dirty="0"/>
              <a:t>Oracle</a:t>
            </a:r>
          </a:p>
        </p:txBody>
      </p:sp>
      <p:sp>
        <p:nvSpPr>
          <p:cNvPr id="18" name="Rectangle 17">
            <a:extLst>
              <a:ext uri="{FF2B5EF4-FFF2-40B4-BE49-F238E27FC236}">
                <a16:creationId xmlns:a16="http://schemas.microsoft.com/office/drawing/2014/main" id="{0DEAF478-32CD-75CD-63D0-43E95AC3A840}"/>
              </a:ext>
            </a:extLst>
          </p:cNvPr>
          <p:cNvSpPr/>
          <p:nvPr/>
        </p:nvSpPr>
        <p:spPr>
          <a:xfrm>
            <a:off x="969695" y="1847041"/>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TextBox 18">
            <a:extLst>
              <a:ext uri="{FF2B5EF4-FFF2-40B4-BE49-F238E27FC236}">
                <a16:creationId xmlns:a16="http://schemas.microsoft.com/office/drawing/2014/main" id="{7B503029-3F49-7492-835A-9FDE844C361D}"/>
              </a:ext>
            </a:extLst>
          </p:cNvPr>
          <p:cNvSpPr txBox="1"/>
          <p:nvPr/>
        </p:nvSpPr>
        <p:spPr>
          <a:xfrm>
            <a:off x="1154385" y="1749676"/>
            <a:ext cx="1125790" cy="369332"/>
          </a:xfrm>
          <a:prstGeom prst="rect">
            <a:avLst/>
          </a:prstGeom>
          <a:noFill/>
        </p:spPr>
        <p:txBody>
          <a:bodyPr wrap="square">
            <a:spAutoFit/>
          </a:bodyPr>
          <a:lstStyle/>
          <a:p>
            <a:r>
              <a:rPr lang="en-US" dirty="0"/>
              <a:t>Slow-Only</a:t>
            </a:r>
          </a:p>
        </p:txBody>
      </p:sp>
      <p:sp>
        <p:nvSpPr>
          <p:cNvPr id="20" name="TextBox 19">
            <a:extLst>
              <a:ext uri="{FF2B5EF4-FFF2-40B4-BE49-F238E27FC236}">
                <a16:creationId xmlns:a16="http://schemas.microsoft.com/office/drawing/2014/main" id="{3C5B3508-E42A-2EEF-3A73-0026003E2B31}"/>
              </a:ext>
            </a:extLst>
          </p:cNvPr>
          <p:cNvSpPr txBox="1"/>
          <p:nvPr/>
        </p:nvSpPr>
        <p:spPr>
          <a:xfrm>
            <a:off x="2444385" y="1749676"/>
            <a:ext cx="780482" cy="369332"/>
          </a:xfrm>
          <a:prstGeom prst="rect">
            <a:avLst/>
          </a:prstGeom>
          <a:noFill/>
        </p:spPr>
        <p:txBody>
          <a:bodyPr wrap="square">
            <a:spAutoFit/>
          </a:bodyPr>
          <a:lstStyle/>
          <a:p>
            <a:r>
              <a:rPr lang="en-US" dirty="0"/>
              <a:t>CDE</a:t>
            </a:r>
          </a:p>
        </p:txBody>
      </p:sp>
      <p:sp>
        <p:nvSpPr>
          <p:cNvPr id="32" name="TextBox 31">
            <a:extLst>
              <a:ext uri="{FF2B5EF4-FFF2-40B4-BE49-F238E27FC236}">
                <a16:creationId xmlns:a16="http://schemas.microsoft.com/office/drawing/2014/main" id="{8676EE8A-C001-9B09-F919-0137C38E68AD}"/>
              </a:ext>
            </a:extLst>
          </p:cNvPr>
          <p:cNvSpPr txBox="1"/>
          <p:nvPr/>
        </p:nvSpPr>
        <p:spPr>
          <a:xfrm>
            <a:off x="3364243" y="1756152"/>
            <a:ext cx="780482" cy="369332"/>
          </a:xfrm>
          <a:prstGeom prst="rect">
            <a:avLst/>
          </a:prstGeom>
          <a:noFill/>
        </p:spPr>
        <p:txBody>
          <a:bodyPr wrap="square">
            <a:spAutoFit/>
          </a:bodyPr>
          <a:lstStyle/>
          <a:p>
            <a:r>
              <a:rPr lang="en-US" dirty="0"/>
              <a:t>HPS</a:t>
            </a:r>
          </a:p>
        </p:txBody>
      </p:sp>
      <p:sp>
        <p:nvSpPr>
          <p:cNvPr id="33" name="TextBox 32">
            <a:extLst>
              <a:ext uri="{FF2B5EF4-FFF2-40B4-BE49-F238E27FC236}">
                <a16:creationId xmlns:a16="http://schemas.microsoft.com/office/drawing/2014/main" id="{3F7DAF6B-AB1E-EB29-AF9D-5C9058704685}"/>
              </a:ext>
            </a:extLst>
          </p:cNvPr>
          <p:cNvSpPr txBox="1"/>
          <p:nvPr/>
        </p:nvSpPr>
        <p:spPr>
          <a:xfrm>
            <a:off x="4293394" y="1751104"/>
            <a:ext cx="1122449" cy="369332"/>
          </a:xfrm>
          <a:prstGeom prst="rect">
            <a:avLst/>
          </a:prstGeom>
          <a:noFill/>
        </p:spPr>
        <p:txBody>
          <a:bodyPr wrap="square">
            <a:spAutoFit/>
          </a:bodyPr>
          <a:lstStyle/>
          <a:p>
            <a:r>
              <a:rPr lang="en-US" dirty="0"/>
              <a:t>Archivist</a:t>
            </a:r>
          </a:p>
        </p:txBody>
      </p:sp>
      <p:sp>
        <p:nvSpPr>
          <p:cNvPr id="36" name="Rectangle 35">
            <a:extLst>
              <a:ext uri="{FF2B5EF4-FFF2-40B4-BE49-F238E27FC236}">
                <a16:creationId xmlns:a16="http://schemas.microsoft.com/office/drawing/2014/main" id="{9FEA4047-521D-4A84-E1E2-2D03B1681954}"/>
              </a:ext>
            </a:extLst>
          </p:cNvPr>
          <p:cNvSpPr/>
          <p:nvPr/>
        </p:nvSpPr>
        <p:spPr>
          <a:xfrm>
            <a:off x="2237691" y="1843992"/>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Rectangle 36">
            <a:extLst>
              <a:ext uri="{FF2B5EF4-FFF2-40B4-BE49-F238E27FC236}">
                <a16:creationId xmlns:a16="http://schemas.microsoft.com/office/drawing/2014/main" id="{5DBC1A2E-C01A-971C-B042-7E981477613C}"/>
              </a:ext>
            </a:extLst>
          </p:cNvPr>
          <p:cNvSpPr/>
          <p:nvPr/>
        </p:nvSpPr>
        <p:spPr>
          <a:xfrm>
            <a:off x="3145894" y="1850469"/>
            <a:ext cx="217587" cy="180699"/>
          </a:xfrm>
          <a:prstGeom prst="rect">
            <a:avLst/>
          </a:prstGeom>
          <a:solidFill>
            <a:srgbClr val="D5F1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Rectangle 37">
            <a:extLst>
              <a:ext uri="{FF2B5EF4-FFF2-40B4-BE49-F238E27FC236}">
                <a16:creationId xmlns:a16="http://schemas.microsoft.com/office/drawing/2014/main" id="{281F1510-E2CD-4503-E077-852DB4A1EB68}"/>
              </a:ext>
            </a:extLst>
          </p:cNvPr>
          <p:cNvSpPr/>
          <p:nvPr/>
        </p:nvSpPr>
        <p:spPr>
          <a:xfrm>
            <a:off x="4111827" y="1850469"/>
            <a:ext cx="217587" cy="180699"/>
          </a:xfrm>
          <a:prstGeom prst="rect">
            <a:avLst/>
          </a:prstGeom>
          <a:solidFill>
            <a:srgbClr val="B9A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33B48937-60C1-C334-0F6C-4ED4C16B6F77}"/>
              </a:ext>
            </a:extLst>
          </p:cNvPr>
          <p:cNvSpPr/>
          <p:nvPr/>
        </p:nvSpPr>
        <p:spPr>
          <a:xfrm>
            <a:off x="5372326" y="1850468"/>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TextBox 20">
            <a:extLst>
              <a:ext uri="{FF2B5EF4-FFF2-40B4-BE49-F238E27FC236}">
                <a16:creationId xmlns:a16="http://schemas.microsoft.com/office/drawing/2014/main" id="{D63AFF9F-1490-06DC-F60F-09E066E111F8}"/>
              </a:ext>
            </a:extLst>
          </p:cNvPr>
          <p:cNvSpPr txBox="1"/>
          <p:nvPr/>
        </p:nvSpPr>
        <p:spPr>
          <a:xfrm>
            <a:off x="172746" y="890427"/>
            <a:ext cx="8585491" cy="584775"/>
          </a:xfrm>
          <a:prstGeom prst="rect">
            <a:avLst/>
          </a:prstGeom>
          <a:noFill/>
        </p:spPr>
        <p:txBody>
          <a:bodyPr wrap="square">
            <a:spAutoFit/>
          </a:bodyPr>
          <a:lstStyle/>
          <a:p>
            <a:r>
              <a:rPr lang="en-US" sz="3200" b="1" dirty="0">
                <a:solidFill>
                  <a:schemeClr val="accent1"/>
                </a:solidFill>
                <a:latin typeface="Lato" panose="020F0502020204030203" pitchFamily="34" charset="0"/>
                <a:ea typeface="Lato" panose="020F0502020204030203" pitchFamily="34" charset="0"/>
                <a:cs typeface="Lato" panose="020F0502020204030203" pitchFamily="34" charset="0"/>
              </a:rPr>
              <a:t>Performance-Oriented HSS Configuration</a:t>
            </a:r>
            <a:endParaRPr lang="en-CH" sz="3200" b="1"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
        <p:nvSpPr>
          <p:cNvPr id="50" name="Rounded Rectangle 49">
            <a:extLst>
              <a:ext uri="{FF2B5EF4-FFF2-40B4-BE49-F238E27FC236}">
                <a16:creationId xmlns:a16="http://schemas.microsoft.com/office/drawing/2014/main" id="{150135D9-B4B9-98EA-A570-ECD3EB586807}"/>
              </a:ext>
            </a:extLst>
          </p:cNvPr>
          <p:cNvSpPr/>
          <p:nvPr/>
        </p:nvSpPr>
        <p:spPr>
          <a:xfrm>
            <a:off x="6635469" y="21516"/>
            <a:ext cx="2490580" cy="96887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51" name="Picture 2" descr="Intel SSDPED1K375GA01 Optane SSD DC P4800X Series - Walmart.com">
            <a:extLst>
              <a:ext uri="{FF2B5EF4-FFF2-40B4-BE49-F238E27FC236}">
                <a16:creationId xmlns:a16="http://schemas.microsoft.com/office/drawing/2014/main" id="{C8782145-DA19-5273-93FF-158B4B278EA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6653421" y="270706"/>
            <a:ext cx="1262146" cy="47349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58CCCED6-CE47-A4B0-A4E0-47898DFD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9873" y="165516"/>
            <a:ext cx="843763" cy="584775"/>
          </a:xfrm>
          <a:prstGeom prst="rect">
            <a:avLst/>
          </a:prstGeom>
          <a:noFill/>
          <a:extLst>
            <a:ext uri="{909E8E84-426E-40DD-AFC4-6F175D3DCCD1}">
              <a14:hiddenFill xmlns:a14="http://schemas.microsoft.com/office/drawing/2010/main">
                <a:solidFill>
                  <a:srgbClr val="FFFFFF"/>
                </a:solidFill>
              </a14:hiddenFill>
            </a:ext>
          </a:extLst>
        </p:spPr>
      </p:pic>
      <p:sp>
        <p:nvSpPr>
          <p:cNvPr id="53" name="Left-right Arrow 52">
            <a:extLst>
              <a:ext uri="{FF2B5EF4-FFF2-40B4-BE49-F238E27FC236}">
                <a16:creationId xmlns:a16="http://schemas.microsoft.com/office/drawing/2014/main" id="{793F2E69-713A-9F88-FFE8-9D820998FE99}"/>
              </a:ext>
            </a:extLst>
          </p:cNvPr>
          <p:cNvSpPr/>
          <p:nvPr/>
        </p:nvSpPr>
        <p:spPr>
          <a:xfrm>
            <a:off x="7900352" y="365126"/>
            <a:ext cx="396000" cy="185557"/>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TextBox 53">
            <a:extLst>
              <a:ext uri="{FF2B5EF4-FFF2-40B4-BE49-F238E27FC236}">
                <a16:creationId xmlns:a16="http://schemas.microsoft.com/office/drawing/2014/main" id="{FBBA589E-EE17-6678-2D7F-656EDB539188}"/>
              </a:ext>
            </a:extLst>
          </p:cNvPr>
          <p:cNvSpPr txBox="1"/>
          <p:nvPr/>
        </p:nvSpPr>
        <p:spPr>
          <a:xfrm>
            <a:off x="6798768" y="674337"/>
            <a:ext cx="1147750"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High-end SSD</a:t>
            </a:r>
          </a:p>
        </p:txBody>
      </p:sp>
      <p:sp>
        <p:nvSpPr>
          <p:cNvPr id="55" name="TextBox 54">
            <a:extLst>
              <a:ext uri="{FF2B5EF4-FFF2-40B4-BE49-F238E27FC236}">
                <a16:creationId xmlns:a16="http://schemas.microsoft.com/office/drawing/2014/main" id="{970D3568-859C-4323-0705-09FBD9F11915}"/>
              </a:ext>
            </a:extLst>
          </p:cNvPr>
          <p:cNvSpPr txBox="1"/>
          <p:nvPr/>
        </p:nvSpPr>
        <p:spPr>
          <a:xfrm>
            <a:off x="8060914" y="674337"/>
            <a:ext cx="1103828"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Mid-end SSD</a:t>
            </a:r>
          </a:p>
        </p:txBody>
      </p:sp>
      <p:sp>
        <p:nvSpPr>
          <p:cNvPr id="26" name="Slide Number Placeholder 5">
            <a:extLst>
              <a:ext uri="{FF2B5EF4-FFF2-40B4-BE49-F238E27FC236}">
                <a16:creationId xmlns:a16="http://schemas.microsoft.com/office/drawing/2014/main" id="{4C7DA014-2AA7-1830-A92E-D73E076E0B4B}"/>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40</a:t>
            </a:fld>
            <a:endParaRPr lang="en-CH"/>
          </a:p>
        </p:txBody>
      </p:sp>
    </p:spTree>
    <p:extLst>
      <p:ext uri="{BB962C8B-B14F-4D97-AF65-F5344CB8AC3E}">
        <p14:creationId xmlns:p14="http://schemas.microsoft.com/office/powerpoint/2010/main" val="391057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0" grpId="0" animBg="1"/>
      <p:bldP spid="41" grpId="0" animBg="1"/>
      <p:bldP spid="42" grpId="0"/>
      <p:bldP spid="18" grpId="0" animBg="1"/>
      <p:bldP spid="19" grpId="0"/>
      <p:bldP spid="20" grpId="0"/>
      <p:bldP spid="32" grpId="0"/>
      <p:bldP spid="33" grpId="0"/>
      <p:bldP spid="36" grpId="0" animBg="1"/>
      <p:bldP spid="37" grpId="0" animBg="1"/>
      <p:bldP spid="38" grpId="0" animBg="1"/>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US" dirty="0"/>
              <a:t>Performance Analysis</a:t>
            </a:r>
          </a:p>
        </p:txBody>
      </p:sp>
      <p:pic>
        <p:nvPicPr>
          <p:cNvPr id="26" name="Picture 25">
            <a:extLst>
              <a:ext uri="{FF2B5EF4-FFF2-40B4-BE49-F238E27FC236}">
                <a16:creationId xmlns:a16="http://schemas.microsoft.com/office/drawing/2014/main" id="{42E40C94-2A1F-7CB4-5D4F-43818420E7FD}"/>
              </a:ext>
            </a:extLst>
          </p:cNvPr>
          <p:cNvPicPr>
            <a:picLocks noChangeAspect="1"/>
          </p:cNvPicPr>
          <p:nvPr/>
        </p:nvPicPr>
        <p:blipFill>
          <a:blip r:embed="rId3"/>
          <a:stretch>
            <a:fillRect/>
          </a:stretch>
        </p:blipFill>
        <p:spPr>
          <a:xfrm>
            <a:off x="0" y="1847917"/>
            <a:ext cx="9144000" cy="3162167"/>
          </a:xfrm>
          <a:prstGeom prst="rect">
            <a:avLst/>
          </a:prstGeom>
        </p:spPr>
      </p:pic>
      <p:sp>
        <p:nvSpPr>
          <p:cNvPr id="20" name="TextBox 19">
            <a:extLst>
              <a:ext uri="{FF2B5EF4-FFF2-40B4-BE49-F238E27FC236}">
                <a16:creationId xmlns:a16="http://schemas.microsoft.com/office/drawing/2014/main" id="{80ABC434-B4A3-B39B-0F18-4D8B28640CF2}"/>
              </a:ext>
            </a:extLst>
          </p:cNvPr>
          <p:cNvSpPr txBox="1"/>
          <p:nvPr/>
        </p:nvSpPr>
        <p:spPr>
          <a:xfrm>
            <a:off x="5556110" y="1757219"/>
            <a:ext cx="1116203" cy="369332"/>
          </a:xfrm>
          <a:prstGeom prst="rect">
            <a:avLst/>
          </a:prstGeom>
          <a:noFill/>
        </p:spPr>
        <p:txBody>
          <a:bodyPr wrap="square">
            <a:spAutoFit/>
          </a:bodyPr>
          <a:lstStyle/>
          <a:p>
            <a:r>
              <a:rPr lang="en-US" dirty="0"/>
              <a:t>RNN-HSS</a:t>
            </a:r>
          </a:p>
        </p:txBody>
      </p:sp>
      <p:sp>
        <p:nvSpPr>
          <p:cNvPr id="21" name="TextBox 20">
            <a:extLst>
              <a:ext uri="{FF2B5EF4-FFF2-40B4-BE49-F238E27FC236}">
                <a16:creationId xmlns:a16="http://schemas.microsoft.com/office/drawing/2014/main" id="{E7012CA2-4D49-9F11-7CAD-053BA9B35D00}"/>
              </a:ext>
            </a:extLst>
          </p:cNvPr>
          <p:cNvSpPr txBox="1"/>
          <p:nvPr/>
        </p:nvSpPr>
        <p:spPr>
          <a:xfrm>
            <a:off x="6936714" y="1754953"/>
            <a:ext cx="1116203" cy="369332"/>
          </a:xfrm>
          <a:prstGeom prst="rect">
            <a:avLst/>
          </a:prstGeom>
          <a:noFill/>
        </p:spPr>
        <p:txBody>
          <a:bodyPr wrap="square">
            <a:spAutoFit/>
          </a:bodyPr>
          <a:lstStyle/>
          <a:p>
            <a:r>
              <a:rPr lang="en-US" dirty="0"/>
              <a:t>Sibyl</a:t>
            </a:r>
          </a:p>
        </p:txBody>
      </p:sp>
      <p:sp>
        <p:nvSpPr>
          <p:cNvPr id="23" name="Rectangle 22">
            <a:extLst>
              <a:ext uri="{FF2B5EF4-FFF2-40B4-BE49-F238E27FC236}">
                <a16:creationId xmlns:a16="http://schemas.microsoft.com/office/drawing/2014/main" id="{03E8C15C-8D5A-9CAB-C589-22630690B776}"/>
              </a:ext>
            </a:extLst>
          </p:cNvPr>
          <p:cNvSpPr/>
          <p:nvPr/>
        </p:nvSpPr>
        <p:spPr>
          <a:xfrm>
            <a:off x="6723941" y="1849101"/>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Rectangle 23">
            <a:extLst>
              <a:ext uri="{FF2B5EF4-FFF2-40B4-BE49-F238E27FC236}">
                <a16:creationId xmlns:a16="http://schemas.microsoft.com/office/drawing/2014/main" id="{109A59F8-4313-62AD-29FA-0E1333293ECE}"/>
              </a:ext>
            </a:extLst>
          </p:cNvPr>
          <p:cNvSpPr/>
          <p:nvPr/>
        </p:nvSpPr>
        <p:spPr>
          <a:xfrm>
            <a:off x="7619291" y="1849101"/>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TextBox 24">
            <a:extLst>
              <a:ext uri="{FF2B5EF4-FFF2-40B4-BE49-F238E27FC236}">
                <a16:creationId xmlns:a16="http://schemas.microsoft.com/office/drawing/2014/main" id="{632405CD-A34B-158A-1FFF-57E925CA3881}"/>
              </a:ext>
            </a:extLst>
          </p:cNvPr>
          <p:cNvSpPr txBox="1"/>
          <p:nvPr/>
        </p:nvSpPr>
        <p:spPr>
          <a:xfrm>
            <a:off x="7880759" y="1749675"/>
            <a:ext cx="1116203" cy="369332"/>
          </a:xfrm>
          <a:prstGeom prst="rect">
            <a:avLst/>
          </a:prstGeom>
          <a:noFill/>
        </p:spPr>
        <p:txBody>
          <a:bodyPr wrap="square">
            <a:spAutoFit/>
          </a:bodyPr>
          <a:lstStyle/>
          <a:p>
            <a:r>
              <a:rPr lang="en-US" dirty="0"/>
              <a:t>Oracle</a:t>
            </a:r>
          </a:p>
        </p:txBody>
      </p:sp>
      <p:sp>
        <p:nvSpPr>
          <p:cNvPr id="32" name="Rectangle 31">
            <a:extLst>
              <a:ext uri="{FF2B5EF4-FFF2-40B4-BE49-F238E27FC236}">
                <a16:creationId xmlns:a16="http://schemas.microsoft.com/office/drawing/2014/main" id="{CD4BBA03-094A-E4EC-139B-D38EE58527BB}"/>
              </a:ext>
            </a:extLst>
          </p:cNvPr>
          <p:cNvSpPr/>
          <p:nvPr/>
        </p:nvSpPr>
        <p:spPr>
          <a:xfrm>
            <a:off x="969695" y="1847041"/>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TextBox 32">
            <a:extLst>
              <a:ext uri="{FF2B5EF4-FFF2-40B4-BE49-F238E27FC236}">
                <a16:creationId xmlns:a16="http://schemas.microsoft.com/office/drawing/2014/main" id="{C7AD66FC-80C8-75C9-2EE0-C5A342CE6595}"/>
              </a:ext>
            </a:extLst>
          </p:cNvPr>
          <p:cNvSpPr txBox="1"/>
          <p:nvPr/>
        </p:nvSpPr>
        <p:spPr>
          <a:xfrm>
            <a:off x="1154385" y="1749676"/>
            <a:ext cx="1125790" cy="369332"/>
          </a:xfrm>
          <a:prstGeom prst="rect">
            <a:avLst/>
          </a:prstGeom>
          <a:noFill/>
        </p:spPr>
        <p:txBody>
          <a:bodyPr wrap="square">
            <a:spAutoFit/>
          </a:bodyPr>
          <a:lstStyle/>
          <a:p>
            <a:r>
              <a:rPr lang="en-US" dirty="0"/>
              <a:t>Slow-Only</a:t>
            </a:r>
          </a:p>
        </p:txBody>
      </p:sp>
      <p:sp>
        <p:nvSpPr>
          <p:cNvPr id="34" name="TextBox 33">
            <a:extLst>
              <a:ext uri="{FF2B5EF4-FFF2-40B4-BE49-F238E27FC236}">
                <a16:creationId xmlns:a16="http://schemas.microsoft.com/office/drawing/2014/main" id="{D0A52B74-4140-FEA5-190C-C0ED384B502D}"/>
              </a:ext>
            </a:extLst>
          </p:cNvPr>
          <p:cNvSpPr txBox="1"/>
          <p:nvPr/>
        </p:nvSpPr>
        <p:spPr>
          <a:xfrm>
            <a:off x="2444385" y="1749676"/>
            <a:ext cx="780482" cy="369332"/>
          </a:xfrm>
          <a:prstGeom prst="rect">
            <a:avLst/>
          </a:prstGeom>
          <a:noFill/>
        </p:spPr>
        <p:txBody>
          <a:bodyPr wrap="square">
            <a:spAutoFit/>
          </a:bodyPr>
          <a:lstStyle/>
          <a:p>
            <a:r>
              <a:rPr lang="en-US" dirty="0"/>
              <a:t>CDE</a:t>
            </a:r>
          </a:p>
        </p:txBody>
      </p:sp>
      <p:sp>
        <p:nvSpPr>
          <p:cNvPr id="35" name="TextBox 34">
            <a:extLst>
              <a:ext uri="{FF2B5EF4-FFF2-40B4-BE49-F238E27FC236}">
                <a16:creationId xmlns:a16="http://schemas.microsoft.com/office/drawing/2014/main" id="{12204D85-EA5F-A6A7-4A64-218F201D9F0E}"/>
              </a:ext>
            </a:extLst>
          </p:cNvPr>
          <p:cNvSpPr txBox="1"/>
          <p:nvPr/>
        </p:nvSpPr>
        <p:spPr>
          <a:xfrm>
            <a:off x="3364243" y="1756152"/>
            <a:ext cx="780482" cy="369332"/>
          </a:xfrm>
          <a:prstGeom prst="rect">
            <a:avLst/>
          </a:prstGeom>
          <a:noFill/>
        </p:spPr>
        <p:txBody>
          <a:bodyPr wrap="square">
            <a:spAutoFit/>
          </a:bodyPr>
          <a:lstStyle/>
          <a:p>
            <a:r>
              <a:rPr lang="en-US" dirty="0"/>
              <a:t>HPS</a:t>
            </a:r>
          </a:p>
        </p:txBody>
      </p:sp>
      <p:sp>
        <p:nvSpPr>
          <p:cNvPr id="36" name="TextBox 35">
            <a:extLst>
              <a:ext uri="{FF2B5EF4-FFF2-40B4-BE49-F238E27FC236}">
                <a16:creationId xmlns:a16="http://schemas.microsoft.com/office/drawing/2014/main" id="{A5124BF3-CAA2-9484-27CC-98F5BC594EEA}"/>
              </a:ext>
            </a:extLst>
          </p:cNvPr>
          <p:cNvSpPr txBox="1"/>
          <p:nvPr/>
        </p:nvSpPr>
        <p:spPr>
          <a:xfrm>
            <a:off x="4293394" y="1751104"/>
            <a:ext cx="1122449" cy="369332"/>
          </a:xfrm>
          <a:prstGeom prst="rect">
            <a:avLst/>
          </a:prstGeom>
          <a:noFill/>
        </p:spPr>
        <p:txBody>
          <a:bodyPr wrap="square">
            <a:spAutoFit/>
          </a:bodyPr>
          <a:lstStyle/>
          <a:p>
            <a:r>
              <a:rPr lang="en-US" dirty="0"/>
              <a:t>Archivist</a:t>
            </a:r>
          </a:p>
        </p:txBody>
      </p:sp>
      <p:sp>
        <p:nvSpPr>
          <p:cNvPr id="37" name="Rectangle 36">
            <a:extLst>
              <a:ext uri="{FF2B5EF4-FFF2-40B4-BE49-F238E27FC236}">
                <a16:creationId xmlns:a16="http://schemas.microsoft.com/office/drawing/2014/main" id="{CDC00A7C-1EC1-77BB-F31A-456973F60942}"/>
              </a:ext>
            </a:extLst>
          </p:cNvPr>
          <p:cNvSpPr/>
          <p:nvPr/>
        </p:nvSpPr>
        <p:spPr>
          <a:xfrm>
            <a:off x="2237691" y="1843992"/>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Rectangle 37">
            <a:extLst>
              <a:ext uri="{FF2B5EF4-FFF2-40B4-BE49-F238E27FC236}">
                <a16:creationId xmlns:a16="http://schemas.microsoft.com/office/drawing/2014/main" id="{BA17570E-D4D5-C39E-CC5E-47C881B16119}"/>
              </a:ext>
            </a:extLst>
          </p:cNvPr>
          <p:cNvSpPr/>
          <p:nvPr/>
        </p:nvSpPr>
        <p:spPr>
          <a:xfrm>
            <a:off x="3145894" y="1850469"/>
            <a:ext cx="217587" cy="180699"/>
          </a:xfrm>
          <a:prstGeom prst="rect">
            <a:avLst/>
          </a:prstGeom>
          <a:solidFill>
            <a:srgbClr val="D5F1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D255F378-3A7E-549F-C38F-429A9E919573}"/>
              </a:ext>
            </a:extLst>
          </p:cNvPr>
          <p:cNvSpPr/>
          <p:nvPr/>
        </p:nvSpPr>
        <p:spPr>
          <a:xfrm>
            <a:off x="4111827" y="1850469"/>
            <a:ext cx="217587" cy="180699"/>
          </a:xfrm>
          <a:prstGeom prst="rect">
            <a:avLst/>
          </a:prstGeom>
          <a:solidFill>
            <a:srgbClr val="B9A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Rectangle 39">
            <a:extLst>
              <a:ext uri="{FF2B5EF4-FFF2-40B4-BE49-F238E27FC236}">
                <a16:creationId xmlns:a16="http://schemas.microsoft.com/office/drawing/2014/main" id="{19AE89F4-78FE-252D-2080-DB83F4C53F92}"/>
              </a:ext>
            </a:extLst>
          </p:cNvPr>
          <p:cNvSpPr/>
          <p:nvPr/>
        </p:nvSpPr>
        <p:spPr>
          <a:xfrm>
            <a:off x="5372326" y="1850468"/>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TextBox 40">
            <a:extLst>
              <a:ext uri="{FF2B5EF4-FFF2-40B4-BE49-F238E27FC236}">
                <a16:creationId xmlns:a16="http://schemas.microsoft.com/office/drawing/2014/main" id="{D856BFA3-F57D-A2C7-E955-2811E1C7D1B9}"/>
              </a:ext>
            </a:extLst>
          </p:cNvPr>
          <p:cNvSpPr txBox="1"/>
          <p:nvPr/>
        </p:nvSpPr>
        <p:spPr>
          <a:xfrm>
            <a:off x="172746" y="890427"/>
            <a:ext cx="8585491" cy="584775"/>
          </a:xfrm>
          <a:prstGeom prst="rect">
            <a:avLst/>
          </a:prstGeom>
          <a:noFill/>
        </p:spPr>
        <p:txBody>
          <a:bodyPr wrap="square">
            <a:spAutoFit/>
          </a:bodyPr>
          <a:lstStyle/>
          <a:p>
            <a:r>
              <a:rPr lang="en-US" sz="3200" b="1" dirty="0">
                <a:solidFill>
                  <a:schemeClr val="accent1"/>
                </a:solidFill>
                <a:latin typeface="Lato" panose="020F0502020204030203" pitchFamily="34" charset="0"/>
                <a:ea typeface="Lato" panose="020F0502020204030203" pitchFamily="34" charset="0"/>
                <a:cs typeface="Lato" panose="020F0502020204030203" pitchFamily="34" charset="0"/>
              </a:rPr>
              <a:t>Performance-Oriented HSS Configuration</a:t>
            </a:r>
            <a:endParaRPr lang="en-CH" sz="3200" b="1"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4D95714F-80E3-CEFD-3FF1-F83C835F1FE6}"/>
              </a:ext>
            </a:extLst>
          </p:cNvPr>
          <p:cNvSpPr/>
          <p:nvPr/>
        </p:nvSpPr>
        <p:spPr>
          <a:xfrm>
            <a:off x="80385" y="4999931"/>
            <a:ext cx="8983227" cy="1201212"/>
          </a:xfrm>
          <a:prstGeom prst="rect">
            <a:avLst/>
          </a:prstGeom>
          <a:solidFill>
            <a:schemeClr val="accent3">
              <a:lumMod val="20000"/>
              <a:lumOff val="80000"/>
            </a:schemeClr>
          </a:solidFill>
          <a:ln w="285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00" spc="-150" dirty="0">
                <a:solidFill>
                  <a:schemeClr val="tx1"/>
                </a:solidFill>
              </a:rPr>
              <a:t>Sibyl provides </a:t>
            </a:r>
            <a:r>
              <a:rPr lang="en-GB" sz="3400" b="1" dirty="0">
                <a:solidFill>
                  <a:srgbClr val="00B050"/>
                </a:solidFill>
              </a:rPr>
              <a:t>21.6% performance improvement</a:t>
            </a:r>
            <a:r>
              <a:rPr lang="en-GB" sz="3400" b="1" spc="-150" dirty="0">
                <a:solidFill>
                  <a:srgbClr val="00B050"/>
                </a:solidFill>
              </a:rPr>
              <a:t> </a:t>
            </a:r>
            <a:r>
              <a:rPr lang="en-GB" sz="3400" spc="-150" dirty="0">
                <a:solidFill>
                  <a:schemeClr val="tx1"/>
                </a:solidFill>
              </a:rPr>
              <a:t>by </a:t>
            </a:r>
            <a:r>
              <a:rPr lang="en-GB" sz="3400" b="1" dirty="0">
                <a:solidFill>
                  <a:srgbClr val="00B050"/>
                </a:solidFill>
              </a:rPr>
              <a:t>dynamically adapting its data placement policy </a:t>
            </a:r>
            <a:endParaRPr lang="en-US" sz="3400" b="1" dirty="0">
              <a:solidFill>
                <a:srgbClr val="00B050"/>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78CB0AB7-D1C3-82E1-26ED-0EEA959EBC9F}"/>
              </a:ext>
            </a:extLst>
          </p:cNvPr>
          <p:cNvSpPr/>
          <p:nvPr/>
        </p:nvSpPr>
        <p:spPr>
          <a:xfrm>
            <a:off x="945309" y="1611405"/>
            <a:ext cx="5678606" cy="43657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5F7AB164-90A5-F988-A39B-9DFFF1A19889}"/>
              </a:ext>
            </a:extLst>
          </p:cNvPr>
          <p:cNvSpPr/>
          <p:nvPr/>
        </p:nvSpPr>
        <p:spPr>
          <a:xfrm>
            <a:off x="6635469" y="21516"/>
            <a:ext cx="2490580" cy="96887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52" name="Picture 2" descr="Intel SSDPED1K375GA01 Optane SSD DC P4800X Series - Walmart.com">
            <a:extLst>
              <a:ext uri="{FF2B5EF4-FFF2-40B4-BE49-F238E27FC236}">
                <a16:creationId xmlns:a16="http://schemas.microsoft.com/office/drawing/2014/main" id="{38366E06-12E8-8BEF-163C-C1C73D15655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6653421" y="270706"/>
            <a:ext cx="1262146" cy="4734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1665678F-E365-15F7-AA01-299395C41F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9873" y="165516"/>
            <a:ext cx="843763" cy="584775"/>
          </a:xfrm>
          <a:prstGeom prst="rect">
            <a:avLst/>
          </a:prstGeom>
          <a:noFill/>
          <a:extLst>
            <a:ext uri="{909E8E84-426E-40DD-AFC4-6F175D3DCCD1}">
              <a14:hiddenFill xmlns:a14="http://schemas.microsoft.com/office/drawing/2010/main">
                <a:solidFill>
                  <a:srgbClr val="FFFFFF"/>
                </a:solidFill>
              </a14:hiddenFill>
            </a:ext>
          </a:extLst>
        </p:spPr>
      </p:pic>
      <p:sp>
        <p:nvSpPr>
          <p:cNvPr id="54" name="Left-right Arrow 53">
            <a:extLst>
              <a:ext uri="{FF2B5EF4-FFF2-40B4-BE49-F238E27FC236}">
                <a16:creationId xmlns:a16="http://schemas.microsoft.com/office/drawing/2014/main" id="{1E3DE896-C296-FCD0-DB71-BCF40F824373}"/>
              </a:ext>
            </a:extLst>
          </p:cNvPr>
          <p:cNvSpPr/>
          <p:nvPr/>
        </p:nvSpPr>
        <p:spPr>
          <a:xfrm>
            <a:off x="7900352" y="365126"/>
            <a:ext cx="396000" cy="185557"/>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 name="TextBox 54">
            <a:extLst>
              <a:ext uri="{FF2B5EF4-FFF2-40B4-BE49-F238E27FC236}">
                <a16:creationId xmlns:a16="http://schemas.microsoft.com/office/drawing/2014/main" id="{6CE215F8-0857-77AA-B2B0-9334AAE68E26}"/>
              </a:ext>
            </a:extLst>
          </p:cNvPr>
          <p:cNvSpPr txBox="1"/>
          <p:nvPr/>
        </p:nvSpPr>
        <p:spPr>
          <a:xfrm>
            <a:off x="6798768" y="674337"/>
            <a:ext cx="1147750"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High-end SSD</a:t>
            </a:r>
          </a:p>
        </p:txBody>
      </p:sp>
      <p:sp>
        <p:nvSpPr>
          <p:cNvPr id="56" name="TextBox 55">
            <a:extLst>
              <a:ext uri="{FF2B5EF4-FFF2-40B4-BE49-F238E27FC236}">
                <a16:creationId xmlns:a16="http://schemas.microsoft.com/office/drawing/2014/main" id="{4E180E3C-9CBF-5CAC-C9B6-3E2CC98BBA9B}"/>
              </a:ext>
            </a:extLst>
          </p:cNvPr>
          <p:cNvSpPr txBox="1"/>
          <p:nvPr/>
        </p:nvSpPr>
        <p:spPr>
          <a:xfrm>
            <a:off x="8060914" y="674337"/>
            <a:ext cx="1103828"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Mid-end SSD</a:t>
            </a:r>
          </a:p>
        </p:txBody>
      </p:sp>
      <p:sp>
        <p:nvSpPr>
          <p:cNvPr id="29" name="Slide Number Placeholder 5">
            <a:extLst>
              <a:ext uri="{FF2B5EF4-FFF2-40B4-BE49-F238E27FC236}">
                <a16:creationId xmlns:a16="http://schemas.microsoft.com/office/drawing/2014/main" id="{114C033E-6349-A21B-B4E2-74A280FB6952}"/>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41</a:t>
            </a:fld>
            <a:endParaRPr lang="en-CH"/>
          </a:p>
        </p:txBody>
      </p:sp>
    </p:spTree>
    <p:extLst>
      <p:ext uri="{BB962C8B-B14F-4D97-AF65-F5344CB8AC3E}">
        <p14:creationId xmlns:p14="http://schemas.microsoft.com/office/powerpoint/2010/main" val="3907402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9CFA469-3D04-C059-3985-D0554A6AE7B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5063" y="1850468"/>
            <a:ext cx="9140400" cy="3160800"/>
          </a:xfrm>
          <a:prstGeom prst="rect">
            <a:avLst/>
          </a:prstGeom>
        </p:spPr>
      </p:pic>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US" dirty="0"/>
              <a:t>Performance Analysis</a:t>
            </a:r>
          </a:p>
        </p:txBody>
      </p:sp>
      <p:pic>
        <p:nvPicPr>
          <p:cNvPr id="23" name="Picture 22">
            <a:extLst>
              <a:ext uri="{FF2B5EF4-FFF2-40B4-BE49-F238E27FC236}">
                <a16:creationId xmlns:a16="http://schemas.microsoft.com/office/drawing/2014/main" id="{1C917E37-7841-3570-E5A2-FD2473B89042}"/>
              </a:ext>
            </a:extLst>
          </p:cNvPr>
          <p:cNvPicPr>
            <a:picLocks noChangeAspect="1"/>
          </p:cNvPicPr>
          <p:nvPr/>
        </p:nvPicPr>
        <p:blipFill rotWithShape="1">
          <a:blip r:embed="rId4"/>
          <a:srcRect l="9941" r="83427"/>
          <a:stretch/>
        </p:blipFill>
        <p:spPr>
          <a:xfrm>
            <a:off x="909145" y="1847917"/>
            <a:ext cx="606392" cy="3162167"/>
          </a:xfrm>
          <a:prstGeom prst="rect">
            <a:avLst/>
          </a:prstGeom>
        </p:spPr>
      </p:pic>
      <p:pic>
        <p:nvPicPr>
          <p:cNvPr id="24" name="Picture 23">
            <a:extLst>
              <a:ext uri="{FF2B5EF4-FFF2-40B4-BE49-F238E27FC236}">
                <a16:creationId xmlns:a16="http://schemas.microsoft.com/office/drawing/2014/main" id="{4B027E18-1C37-F1A9-42CE-E23785EC527A}"/>
              </a:ext>
            </a:extLst>
          </p:cNvPr>
          <p:cNvPicPr>
            <a:picLocks noChangeAspect="1"/>
          </p:cNvPicPr>
          <p:nvPr/>
        </p:nvPicPr>
        <p:blipFill rotWithShape="1">
          <a:blip r:embed="rId4"/>
          <a:srcRect l="45006" r="49014"/>
          <a:stretch/>
        </p:blipFill>
        <p:spPr>
          <a:xfrm>
            <a:off x="4115126" y="1847917"/>
            <a:ext cx="546809" cy="3162167"/>
          </a:xfrm>
          <a:prstGeom prst="rect">
            <a:avLst/>
          </a:prstGeom>
        </p:spPr>
      </p:pic>
      <p:sp>
        <p:nvSpPr>
          <p:cNvPr id="11" name="Arc 10">
            <a:extLst>
              <a:ext uri="{FF2B5EF4-FFF2-40B4-BE49-F238E27FC236}">
                <a16:creationId xmlns:a16="http://schemas.microsoft.com/office/drawing/2014/main" id="{5675EB76-5EB2-DB86-0DCF-3AFCD513A4B7}"/>
              </a:ext>
            </a:extLst>
          </p:cNvPr>
          <p:cNvSpPr/>
          <p:nvPr/>
        </p:nvSpPr>
        <p:spPr>
          <a:xfrm rot="15896661">
            <a:off x="899408" y="2875468"/>
            <a:ext cx="764916" cy="153772"/>
          </a:xfrm>
          <a:prstGeom prst="arc">
            <a:avLst>
              <a:gd name="adj1" fmla="val 15747287"/>
              <a:gd name="adj2" fmla="val 5584543"/>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12" name="Arc 11">
            <a:extLst>
              <a:ext uri="{FF2B5EF4-FFF2-40B4-BE49-F238E27FC236}">
                <a16:creationId xmlns:a16="http://schemas.microsoft.com/office/drawing/2014/main" id="{66D073CB-7362-F73A-6F04-C47F175EC782}"/>
              </a:ext>
            </a:extLst>
          </p:cNvPr>
          <p:cNvSpPr/>
          <p:nvPr/>
        </p:nvSpPr>
        <p:spPr>
          <a:xfrm rot="15896661">
            <a:off x="4031906" y="3341220"/>
            <a:ext cx="764916" cy="290688"/>
          </a:xfrm>
          <a:prstGeom prst="arc">
            <a:avLst>
              <a:gd name="adj1" fmla="val 15747287"/>
              <a:gd name="adj2" fmla="val 5584543"/>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53" name="TextBox 52">
            <a:extLst>
              <a:ext uri="{FF2B5EF4-FFF2-40B4-BE49-F238E27FC236}">
                <a16:creationId xmlns:a16="http://schemas.microsoft.com/office/drawing/2014/main" id="{C3D750A4-14D8-CF21-1FC2-AE2654CA0E9F}"/>
              </a:ext>
            </a:extLst>
          </p:cNvPr>
          <p:cNvSpPr txBox="1"/>
          <p:nvPr/>
        </p:nvSpPr>
        <p:spPr>
          <a:xfrm>
            <a:off x="5556110" y="1757219"/>
            <a:ext cx="1116203" cy="369332"/>
          </a:xfrm>
          <a:prstGeom prst="rect">
            <a:avLst/>
          </a:prstGeom>
          <a:noFill/>
        </p:spPr>
        <p:txBody>
          <a:bodyPr wrap="square">
            <a:spAutoFit/>
          </a:bodyPr>
          <a:lstStyle/>
          <a:p>
            <a:r>
              <a:rPr lang="en-US" dirty="0"/>
              <a:t>RNN-HSS</a:t>
            </a:r>
          </a:p>
        </p:txBody>
      </p:sp>
      <p:sp>
        <p:nvSpPr>
          <p:cNvPr id="54" name="TextBox 53">
            <a:extLst>
              <a:ext uri="{FF2B5EF4-FFF2-40B4-BE49-F238E27FC236}">
                <a16:creationId xmlns:a16="http://schemas.microsoft.com/office/drawing/2014/main" id="{1BF02095-A8C3-1567-1B84-0C6F75A78557}"/>
              </a:ext>
            </a:extLst>
          </p:cNvPr>
          <p:cNvSpPr txBox="1"/>
          <p:nvPr/>
        </p:nvSpPr>
        <p:spPr>
          <a:xfrm>
            <a:off x="6936714" y="1754953"/>
            <a:ext cx="1116203" cy="369332"/>
          </a:xfrm>
          <a:prstGeom prst="rect">
            <a:avLst/>
          </a:prstGeom>
          <a:noFill/>
        </p:spPr>
        <p:txBody>
          <a:bodyPr wrap="square">
            <a:spAutoFit/>
          </a:bodyPr>
          <a:lstStyle/>
          <a:p>
            <a:r>
              <a:rPr lang="en-US" dirty="0"/>
              <a:t>Sibyl</a:t>
            </a:r>
          </a:p>
        </p:txBody>
      </p:sp>
      <p:sp>
        <p:nvSpPr>
          <p:cNvPr id="55" name="Rectangle 54">
            <a:extLst>
              <a:ext uri="{FF2B5EF4-FFF2-40B4-BE49-F238E27FC236}">
                <a16:creationId xmlns:a16="http://schemas.microsoft.com/office/drawing/2014/main" id="{4311379E-3FD0-C229-E3F2-75BABD85C5FF}"/>
              </a:ext>
            </a:extLst>
          </p:cNvPr>
          <p:cNvSpPr/>
          <p:nvPr/>
        </p:nvSpPr>
        <p:spPr>
          <a:xfrm>
            <a:off x="6723941" y="1849101"/>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 name="Rectangle 55">
            <a:extLst>
              <a:ext uri="{FF2B5EF4-FFF2-40B4-BE49-F238E27FC236}">
                <a16:creationId xmlns:a16="http://schemas.microsoft.com/office/drawing/2014/main" id="{AD00A790-7CB0-45CB-37E8-722E67873E07}"/>
              </a:ext>
            </a:extLst>
          </p:cNvPr>
          <p:cNvSpPr/>
          <p:nvPr/>
        </p:nvSpPr>
        <p:spPr>
          <a:xfrm>
            <a:off x="7619291" y="1849101"/>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 name="TextBox 56">
            <a:extLst>
              <a:ext uri="{FF2B5EF4-FFF2-40B4-BE49-F238E27FC236}">
                <a16:creationId xmlns:a16="http://schemas.microsoft.com/office/drawing/2014/main" id="{D8D64182-9E87-27DA-7291-0BE9FDF479A5}"/>
              </a:ext>
            </a:extLst>
          </p:cNvPr>
          <p:cNvSpPr txBox="1"/>
          <p:nvPr/>
        </p:nvSpPr>
        <p:spPr>
          <a:xfrm>
            <a:off x="7880759" y="1749675"/>
            <a:ext cx="1116203" cy="369332"/>
          </a:xfrm>
          <a:prstGeom prst="rect">
            <a:avLst/>
          </a:prstGeom>
          <a:noFill/>
        </p:spPr>
        <p:txBody>
          <a:bodyPr wrap="square">
            <a:spAutoFit/>
          </a:bodyPr>
          <a:lstStyle/>
          <a:p>
            <a:r>
              <a:rPr lang="en-US" dirty="0"/>
              <a:t>Oracle</a:t>
            </a:r>
          </a:p>
        </p:txBody>
      </p:sp>
      <p:sp>
        <p:nvSpPr>
          <p:cNvPr id="58" name="Rectangle 57">
            <a:extLst>
              <a:ext uri="{FF2B5EF4-FFF2-40B4-BE49-F238E27FC236}">
                <a16:creationId xmlns:a16="http://schemas.microsoft.com/office/drawing/2014/main" id="{8A51D2D9-5E91-9861-C5C1-B69F5FC23719}"/>
              </a:ext>
            </a:extLst>
          </p:cNvPr>
          <p:cNvSpPr/>
          <p:nvPr/>
        </p:nvSpPr>
        <p:spPr>
          <a:xfrm>
            <a:off x="969695" y="1847041"/>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 name="TextBox 58">
            <a:extLst>
              <a:ext uri="{FF2B5EF4-FFF2-40B4-BE49-F238E27FC236}">
                <a16:creationId xmlns:a16="http://schemas.microsoft.com/office/drawing/2014/main" id="{EA33F26A-192E-F3BD-0937-221FC1F8E90F}"/>
              </a:ext>
            </a:extLst>
          </p:cNvPr>
          <p:cNvSpPr txBox="1"/>
          <p:nvPr/>
        </p:nvSpPr>
        <p:spPr>
          <a:xfrm>
            <a:off x="1154385" y="1749676"/>
            <a:ext cx="1125790" cy="369332"/>
          </a:xfrm>
          <a:prstGeom prst="rect">
            <a:avLst/>
          </a:prstGeom>
          <a:noFill/>
        </p:spPr>
        <p:txBody>
          <a:bodyPr wrap="square">
            <a:spAutoFit/>
          </a:bodyPr>
          <a:lstStyle/>
          <a:p>
            <a:r>
              <a:rPr lang="en-US" dirty="0"/>
              <a:t>Slow-Only</a:t>
            </a:r>
          </a:p>
        </p:txBody>
      </p:sp>
      <p:sp>
        <p:nvSpPr>
          <p:cNvPr id="60" name="TextBox 59">
            <a:extLst>
              <a:ext uri="{FF2B5EF4-FFF2-40B4-BE49-F238E27FC236}">
                <a16:creationId xmlns:a16="http://schemas.microsoft.com/office/drawing/2014/main" id="{5D2D05F0-B4D5-5BC4-923C-D6489007B4DD}"/>
              </a:ext>
            </a:extLst>
          </p:cNvPr>
          <p:cNvSpPr txBox="1"/>
          <p:nvPr/>
        </p:nvSpPr>
        <p:spPr>
          <a:xfrm>
            <a:off x="2444385" y="1749676"/>
            <a:ext cx="780482" cy="369332"/>
          </a:xfrm>
          <a:prstGeom prst="rect">
            <a:avLst/>
          </a:prstGeom>
          <a:noFill/>
        </p:spPr>
        <p:txBody>
          <a:bodyPr wrap="square">
            <a:spAutoFit/>
          </a:bodyPr>
          <a:lstStyle/>
          <a:p>
            <a:r>
              <a:rPr lang="en-US" dirty="0"/>
              <a:t>CDE</a:t>
            </a:r>
          </a:p>
        </p:txBody>
      </p:sp>
      <p:sp>
        <p:nvSpPr>
          <p:cNvPr id="61" name="TextBox 60">
            <a:extLst>
              <a:ext uri="{FF2B5EF4-FFF2-40B4-BE49-F238E27FC236}">
                <a16:creationId xmlns:a16="http://schemas.microsoft.com/office/drawing/2014/main" id="{61B69913-5A78-0E00-4A58-CE2E4BDACF7B}"/>
              </a:ext>
            </a:extLst>
          </p:cNvPr>
          <p:cNvSpPr txBox="1"/>
          <p:nvPr/>
        </p:nvSpPr>
        <p:spPr>
          <a:xfrm>
            <a:off x="3364243" y="1756152"/>
            <a:ext cx="780482" cy="369332"/>
          </a:xfrm>
          <a:prstGeom prst="rect">
            <a:avLst/>
          </a:prstGeom>
          <a:noFill/>
        </p:spPr>
        <p:txBody>
          <a:bodyPr wrap="square">
            <a:spAutoFit/>
          </a:bodyPr>
          <a:lstStyle/>
          <a:p>
            <a:r>
              <a:rPr lang="en-US" dirty="0"/>
              <a:t>HPS</a:t>
            </a:r>
          </a:p>
        </p:txBody>
      </p:sp>
      <p:sp>
        <p:nvSpPr>
          <p:cNvPr id="62" name="TextBox 61">
            <a:extLst>
              <a:ext uri="{FF2B5EF4-FFF2-40B4-BE49-F238E27FC236}">
                <a16:creationId xmlns:a16="http://schemas.microsoft.com/office/drawing/2014/main" id="{C22413F5-7C73-68C4-D8A4-5F1F40ED87E5}"/>
              </a:ext>
            </a:extLst>
          </p:cNvPr>
          <p:cNvSpPr txBox="1"/>
          <p:nvPr/>
        </p:nvSpPr>
        <p:spPr>
          <a:xfrm>
            <a:off x="4293394" y="1751104"/>
            <a:ext cx="1122449" cy="369332"/>
          </a:xfrm>
          <a:prstGeom prst="rect">
            <a:avLst/>
          </a:prstGeom>
          <a:noFill/>
        </p:spPr>
        <p:txBody>
          <a:bodyPr wrap="square">
            <a:spAutoFit/>
          </a:bodyPr>
          <a:lstStyle/>
          <a:p>
            <a:r>
              <a:rPr lang="en-US" dirty="0"/>
              <a:t>Archivist</a:t>
            </a:r>
          </a:p>
        </p:txBody>
      </p:sp>
      <p:sp>
        <p:nvSpPr>
          <p:cNvPr id="63" name="Rectangle 62">
            <a:extLst>
              <a:ext uri="{FF2B5EF4-FFF2-40B4-BE49-F238E27FC236}">
                <a16:creationId xmlns:a16="http://schemas.microsoft.com/office/drawing/2014/main" id="{AB876321-CC9E-49A1-9F11-2C6AA57137FA}"/>
              </a:ext>
            </a:extLst>
          </p:cNvPr>
          <p:cNvSpPr/>
          <p:nvPr/>
        </p:nvSpPr>
        <p:spPr>
          <a:xfrm>
            <a:off x="2237691" y="1843992"/>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Rectangle 63">
            <a:extLst>
              <a:ext uri="{FF2B5EF4-FFF2-40B4-BE49-F238E27FC236}">
                <a16:creationId xmlns:a16="http://schemas.microsoft.com/office/drawing/2014/main" id="{CC26B93F-DEE3-5A1B-8398-74D78DBA4E8C}"/>
              </a:ext>
            </a:extLst>
          </p:cNvPr>
          <p:cNvSpPr/>
          <p:nvPr/>
        </p:nvSpPr>
        <p:spPr>
          <a:xfrm>
            <a:off x="3145894" y="1850469"/>
            <a:ext cx="217587" cy="180699"/>
          </a:xfrm>
          <a:prstGeom prst="rect">
            <a:avLst/>
          </a:prstGeom>
          <a:solidFill>
            <a:srgbClr val="D5F1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Rectangle 64">
            <a:extLst>
              <a:ext uri="{FF2B5EF4-FFF2-40B4-BE49-F238E27FC236}">
                <a16:creationId xmlns:a16="http://schemas.microsoft.com/office/drawing/2014/main" id="{8B08E2E4-A720-2C47-27E9-B9A6E0B9DA11}"/>
              </a:ext>
            </a:extLst>
          </p:cNvPr>
          <p:cNvSpPr/>
          <p:nvPr/>
        </p:nvSpPr>
        <p:spPr>
          <a:xfrm>
            <a:off x="4111827" y="1850469"/>
            <a:ext cx="217587" cy="180699"/>
          </a:xfrm>
          <a:prstGeom prst="rect">
            <a:avLst/>
          </a:prstGeom>
          <a:solidFill>
            <a:srgbClr val="B9A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 name="Rectangle 65">
            <a:extLst>
              <a:ext uri="{FF2B5EF4-FFF2-40B4-BE49-F238E27FC236}">
                <a16:creationId xmlns:a16="http://schemas.microsoft.com/office/drawing/2014/main" id="{16741FB6-9239-62CE-D202-B3DBA2ACFBB8}"/>
              </a:ext>
            </a:extLst>
          </p:cNvPr>
          <p:cNvSpPr/>
          <p:nvPr/>
        </p:nvSpPr>
        <p:spPr>
          <a:xfrm>
            <a:off x="5372326" y="1850468"/>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 name="TextBox 66">
            <a:extLst>
              <a:ext uri="{FF2B5EF4-FFF2-40B4-BE49-F238E27FC236}">
                <a16:creationId xmlns:a16="http://schemas.microsoft.com/office/drawing/2014/main" id="{16EF6CC1-6DCB-F20B-D3DC-13F4D6ABDBB8}"/>
              </a:ext>
            </a:extLst>
          </p:cNvPr>
          <p:cNvSpPr txBox="1"/>
          <p:nvPr/>
        </p:nvSpPr>
        <p:spPr>
          <a:xfrm>
            <a:off x="172746" y="890427"/>
            <a:ext cx="8585491" cy="584775"/>
          </a:xfrm>
          <a:prstGeom prst="rect">
            <a:avLst/>
          </a:prstGeom>
          <a:noFill/>
        </p:spPr>
        <p:txBody>
          <a:bodyPr wrap="square">
            <a:spAutoFit/>
          </a:bodyPr>
          <a:lstStyle/>
          <a:p>
            <a:r>
              <a:rPr lang="en-US" sz="3200" b="1" dirty="0">
                <a:solidFill>
                  <a:schemeClr val="accent1"/>
                </a:solidFill>
                <a:latin typeface="Lato" panose="020F0502020204030203" pitchFamily="34" charset="0"/>
                <a:ea typeface="Lato" panose="020F0502020204030203" pitchFamily="34" charset="0"/>
                <a:cs typeface="Lato" panose="020F0502020204030203" pitchFamily="34" charset="0"/>
              </a:rPr>
              <a:t>Performance-Oriented HSS Configuration</a:t>
            </a:r>
            <a:endParaRPr lang="en-CH" sz="3200" b="1"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
        <p:nvSpPr>
          <p:cNvPr id="33" name="Rounded Rectangle 32">
            <a:extLst>
              <a:ext uri="{FF2B5EF4-FFF2-40B4-BE49-F238E27FC236}">
                <a16:creationId xmlns:a16="http://schemas.microsoft.com/office/drawing/2014/main" id="{8909949E-0B1D-7717-0FE0-027B3A5D165F}"/>
              </a:ext>
            </a:extLst>
          </p:cNvPr>
          <p:cNvSpPr/>
          <p:nvPr/>
        </p:nvSpPr>
        <p:spPr>
          <a:xfrm>
            <a:off x="6635469" y="21516"/>
            <a:ext cx="2490580" cy="96887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34" name="Picture 2" descr="Intel SSDPED1K375GA01 Optane SSD DC P4800X Series - Walmart.com">
            <a:extLst>
              <a:ext uri="{FF2B5EF4-FFF2-40B4-BE49-F238E27FC236}">
                <a16:creationId xmlns:a16="http://schemas.microsoft.com/office/drawing/2014/main" id="{F2A39EC4-D740-191D-D3F7-8B31EE96E0C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6653421" y="270706"/>
            <a:ext cx="1262146" cy="4734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12A847AB-F286-A8E6-1908-B62AA39D7B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9873" y="165516"/>
            <a:ext cx="843763" cy="584775"/>
          </a:xfrm>
          <a:prstGeom prst="rect">
            <a:avLst/>
          </a:prstGeom>
          <a:noFill/>
          <a:extLst>
            <a:ext uri="{909E8E84-426E-40DD-AFC4-6F175D3DCCD1}">
              <a14:hiddenFill xmlns:a14="http://schemas.microsoft.com/office/drawing/2010/main">
                <a:solidFill>
                  <a:srgbClr val="FFFFFF"/>
                </a:solidFill>
              </a14:hiddenFill>
            </a:ext>
          </a:extLst>
        </p:spPr>
      </p:pic>
      <p:sp>
        <p:nvSpPr>
          <p:cNvPr id="36" name="Left-right Arrow 35">
            <a:extLst>
              <a:ext uri="{FF2B5EF4-FFF2-40B4-BE49-F238E27FC236}">
                <a16:creationId xmlns:a16="http://schemas.microsoft.com/office/drawing/2014/main" id="{A8BBAF86-5D56-E2EA-EB5A-9BC826A3922B}"/>
              </a:ext>
            </a:extLst>
          </p:cNvPr>
          <p:cNvSpPr/>
          <p:nvPr/>
        </p:nvSpPr>
        <p:spPr>
          <a:xfrm>
            <a:off x="7900352" y="365126"/>
            <a:ext cx="396000" cy="185557"/>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TextBox 36">
            <a:extLst>
              <a:ext uri="{FF2B5EF4-FFF2-40B4-BE49-F238E27FC236}">
                <a16:creationId xmlns:a16="http://schemas.microsoft.com/office/drawing/2014/main" id="{BFA539AC-9CAA-BB22-6A20-AC61416430CA}"/>
              </a:ext>
            </a:extLst>
          </p:cNvPr>
          <p:cNvSpPr txBox="1"/>
          <p:nvPr/>
        </p:nvSpPr>
        <p:spPr>
          <a:xfrm>
            <a:off x="6798768" y="674337"/>
            <a:ext cx="1147750"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High-end SSD</a:t>
            </a:r>
          </a:p>
        </p:txBody>
      </p:sp>
      <p:sp>
        <p:nvSpPr>
          <p:cNvPr id="38" name="TextBox 37">
            <a:extLst>
              <a:ext uri="{FF2B5EF4-FFF2-40B4-BE49-F238E27FC236}">
                <a16:creationId xmlns:a16="http://schemas.microsoft.com/office/drawing/2014/main" id="{5598334A-1FC3-8967-D241-DEA2BD06214A}"/>
              </a:ext>
            </a:extLst>
          </p:cNvPr>
          <p:cNvSpPr txBox="1"/>
          <p:nvPr/>
        </p:nvSpPr>
        <p:spPr>
          <a:xfrm>
            <a:off x="8060914" y="674337"/>
            <a:ext cx="1103828"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Mid-end SSD</a:t>
            </a:r>
          </a:p>
        </p:txBody>
      </p:sp>
      <p:sp>
        <p:nvSpPr>
          <p:cNvPr id="30" name="Slide Number Placeholder 5">
            <a:extLst>
              <a:ext uri="{FF2B5EF4-FFF2-40B4-BE49-F238E27FC236}">
                <a16:creationId xmlns:a16="http://schemas.microsoft.com/office/drawing/2014/main" id="{1F4CF6A6-350C-A8B1-013E-1A698695D2D6}"/>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42</a:t>
            </a:fld>
            <a:endParaRPr lang="en-CH"/>
          </a:p>
        </p:txBody>
      </p:sp>
    </p:spTree>
    <p:extLst>
      <p:ext uri="{BB962C8B-B14F-4D97-AF65-F5344CB8AC3E}">
        <p14:creationId xmlns:p14="http://schemas.microsoft.com/office/powerpoint/2010/main" val="2538447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C396E64-0610-C39B-125E-D6951FB281DA}"/>
              </a:ext>
            </a:extLst>
          </p:cNvPr>
          <p:cNvPicPr>
            <a:picLocks noChangeAspect="1"/>
          </p:cNvPicPr>
          <p:nvPr/>
        </p:nvPicPr>
        <p:blipFill>
          <a:blip r:embed="rId3"/>
          <a:stretch>
            <a:fillRect/>
          </a:stretch>
        </p:blipFill>
        <p:spPr>
          <a:xfrm>
            <a:off x="0" y="1847917"/>
            <a:ext cx="9144000" cy="3162167"/>
          </a:xfrm>
          <a:prstGeom prst="rect">
            <a:avLst/>
          </a:prstGeom>
        </p:spPr>
      </p:pic>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US" dirty="0"/>
              <a:t>Performance Analysis</a:t>
            </a:r>
          </a:p>
        </p:txBody>
      </p:sp>
      <p:sp>
        <p:nvSpPr>
          <p:cNvPr id="53" name="TextBox 52">
            <a:extLst>
              <a:ext uri="{FF2B5EF4-FFF2-40B4-BE49-F238E27FC236}">
                <a16:creationId xmlns:a16="http://schemas.microsoft.com/office/drawing/2014/main" id="{C3D750A4-14D8-CF21-1FC2-AE2654CA0E9F}"/>
              </a:ext>
            </a:extLst>
          </p:cNvPr>
          <p:cNvSpPr txBox="1"/>
          <p:nvPr/>
        </p:nvSpPr>
        <p:spPr>
          <a:xfrm>
            <a:off x="5556110" y="1757219"/>
            <a:ext cx="1116203" cy="369332"/>
          </a:xfrm>
          <a:prstGeom prst="rect">
            <a:avLst/>
          </a:prstGeom>
          <a:noFill/>
        </p:spPr>
        <p:txBody>
          <a:bodyPr wrap="square">
            <a:spAutoFit/>
          </a:bodyPr>
          <a:lstStyle/>
          <a:p>
            <a:r>
              <a:rPr lang="en-US" dirty="0"/>
              <a:t>RNN-HSS</a:t>
            </a:r>
          </a:p>
        </p:txBody>
      </p:sp>
      <p:sp>
        <p:nvSpPr>
          <p:cNvPr id="54" name="TextBox 53">
            <a:extLst>
              <a:ext uri="{FF2B5EF4-FFF2-40B4-BE49-F238E27FC236}">
                <a16:creationId xmlns:a16="http://schemas.microsoft.com/office/drawing/2014/main" id="{1BF02095-A8C3-1567-1B84-0C6F75A78557}"/>
              </a:ext>
            </a:extLst>
          </p:cNvPr>
          <p:cNvSpPr txBox="1"/>
          <p:nvPr/>
        </p:nvSpPr>
        <p:spPr>
          <a:xfrm>
            <a:off x="6936714" y="1754953"/>
            <a:ext cx="1116203" cy="369332"/>
          </a:xfrm>
          <a:prstGeom prst="rect">
            <a:avLst/>
          </a:prstGeom>
          <a:noFill/>
        </p:spPr>
        <p:txBody>
          <a:bodyPr wrap="square">
            <a:spAutoFit/>
          </a:bodyPr>
          <a:lstStyle/>
          <a:p>
            <a:r>
              <a:rPr lang="en-US" dirty="0"/>
              <a:t>Sibyl</a:t>
            </a:r>
          </a:p>
        </p:txBody>
      </p:sp>
      <p:sp>
        <p:nvSpPr>
          <p:cNvPr id="55" name="Rectangle 54">
            <a:extLst>
              <a:ext uri="{FF2B5EF4-FFF2-40B4-BE49-F238E27FC236}">
                <a16:creationId xmlns:a16="http://schemas.microsoft.com/office/drawing/2014/main" id="{4311379E-3FD0-C229-E3F2-75BABD85C5FF}"/>
              </a:ext>
            </a:extLst>
          </p:cNvPr>
          <p:cNvSpPr/>
          <p:nvPr/>
        </p:nvSpPr>
        <p:spPr>
          <a:xfrm>
            <a:off x="6723941" y="1849101"/>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 name="Rectangle 55">
            <a:extLst>
              <a:ext uri="{FF2B5EF4-FFF2-40B4-BE49-F238E27FC236}">
                <a16:creationId xmlns:a16="http://schemas.microsoft.com/office/drawing/2014/main" id="{AD00A790-7CB0-45CB-37E8-722E67873E07}"/>
              </a:ext>
            </a:extLst>
          </p:cNvPr>
          <p:cNvSpPr/>
          <p:nvPr/>
        </p:nvSpPr>
        <p:spPr>
          <a:xfrm>
            <a:off x="7619291" y="1849101"/>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 name="TextBox 56">
            <a:extLst>
              <a:ext uri="{FF2B5EF4-FFF2-40B4-BE49-F238E27FC236}">
                <a16:creationId xmlns:a16="http://schemas.microsoft.com/office/drawing/2014/main" id="{D8D64182-9E87-27DA-7291-0BE9FDF479A5}"/>
              </a:ext>
            </a:extLst>
          </p:cNvPr>
          <p:cNvSpPr txBox="1"/>
          <p:nvPr/>
        </p:nvSpPr>
        <p:spPr>
          <a:xfrm>
            <a:off x="7880759" y="1749675"/>
            <a:ext cx="1116203" cy="369332"/>
          </a:xfrm>
          <a:prstGeom prst="rect">
            <a:avLst/>
          </a:prstGeom>
          <a:noFill/>
        </p:spPr>
        <p:txBody>
          <a:bodyPr wrap="square">
            <a:spAutoFit/>
          </a:bodyPr>
          <a:lstStyle/>
          <a:p>
            <a:r>
              <a:rPr lang="en-US" dirty="0"/>
              <a:t>Oracle</a:t>
            </a:r>
          </a:p>
        </p:txBody>
      </p:sp>
      <p:sp>
        <p:nvSpPr>
          <p:cNvPr id="58" name="Rectangle 57">
            <a:extLst>
              <a:ext uri="{FF2B5EF4-FFF2-40B4-BE49-F238E27FC236}">
                <a16:creationId xmlns:a16="http://schemas.microsoft.com/office/drawing/2014/main" id="{8A51D2D9-5E91-9861-C5C1-B69F5FC23719}"/>
              </a:ext>
            </a:extLst>
          </p:cNvPr>
          <p:cNvSpPr/>
          <p:nvPr/>
        </p:nvSpPr>
        <p:spPr>
          <a:xfrm>
            <a:off x="969695" y="1847041"/>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 name="TextBox 58">
            <a:extLst>
              <a:ext uri="{FF2B5EF4-FFF2-40B4-BE49-F238E27FC236}">
                <a16:creationId xmlns:a16="http://schemas.microsoft.com/office/drawing/2014/main" id="{EA33F26A-192E-F3BD-0937-221FC1F8E90F}"/>
              </a:ext>
            </a:extLst>
          </p:cNvPr>
          <p:cNvSpPr txBox="1"/>
          <p:nvPr/>
        </p:nvSpPr>
        <p:spPr>
          <a:xfrm>
            <a:off x="1154385" y="1749676"/>
            <a:ext cx="1125790" cy="369332"/>
          </a:xfrm>
          <a:prstGeom prst="rect">
            <a:avLst/>
          </a:prstGeom>
          <a:noFill/>
        </p:spPr>
        <p:txBody>
          <a:bodyPr wrap="square">
            <a:spAutoFit/>
          </a:bodyPr>
          <a:lstStyle/>
          <a:p>
            <a:r>
              <a:rPr lang="en-US" dirty="0"/>
              <a:t>Slow-Only</a:t>
            </a:r>
          </a:p>
        </p:txBody>
      </p:sp>
      <p:sp>
        <p:nvSpPr>
          <p:cNvPr id="60" name="TextBox 59">
            <a:extLst>
              <a:ext uri="{FF2B5EF4-FFF2-40B4-BE49-F238E27FC236}">
                <a16:creationId xmlns:a16="http://schemas.microsoft.com/office/drawing/2014/main" id="{5D2D05F0-B4D5-5BC4-923C-D6489007B4DD}"/>
              </a:ext>
            </a:extLst>
          </p:cNvPr>
          <p:cNvSpPr txBox="1"/>
          <p:nvPr/>
        </p:nvSpPr>
        <p:spPr>
          <a:xfrm>
            <a:off x="2444385" y="1749676"/>
            <a:ext cx="780482" cy="369332"/>
          </a:xfrm>
          <a:prstGeom prst="rect">
            <a:avLst/>
          </a:prstGeom>
          <a:noFill/>
        </p:spPr>
        <p:txBody>
          <a:bodyPr wrap="square">
            <a:spAutoFit/>
          </a:bodyPr>
          <a:lstStyle/>
          <a:p>
            <a:r>
              <a:rPr lang="en-US" dirty="0"/>
              <a:t>CDE</a:t>
            </a:r>
          </a:p>
        </p:txBody>
      </p:sp>
      <p:sp>
        <p:nvSpPr>
          <p:cNvPr id="61" name="TextBox 60">
            <a:extLst>
              <a:ext uri="{FF2B5EF4-FFF2-40B4-BE49-F238E27FC236}">
                <a16:creationId xmlns:a16="http://schemas.microsoft.com/office/drawing/2014/main" id="{61B69913-5A78-0E00-4A58-CE2E4BDACF7B}"/>
              </a:ext>
            </a:extLst>
          </p:cNvPr>
          <p:cNvSpPr txBox="1"/>
          <p:nvPr/>
        </p:nvSpPr>
        <p:spPr>
          <a:xfrm>
            <a:off x="3364243" y="1756152"/>
            <a:ext cx="780482" cy="369332"/>
          </a:xfrm>
          <a:prstGeom prst="rect">
            <a:avLst/>
          </a:prstGeom>
          <a:noFill/>
        </p:spPr>
        <p:txBody>
          <a:bodyPr wrap="square">
            <a:spAutoFit/>
          </a:bodyPr>
          <a:lstStyle/>
          <a:p>
            <a:r>
              <a:rPr lang="en-US" dirty="0"/>
              <a:t>HPS</a:t>
            </a:r>
          </a:p>
        </p:txBody>
      </p:sp>
      <p:sp>
        <p:nvSpPr>
          <p:cNvPr id="62" name="TextBox 61">
            <a:extLst>
              <a:ext uri="{FF2B5EF4-FFF2-40B4-BE49-F238E27FC236}">
                <a16:creationId xmlns:a16="http://schemas.microsoft.com/office/drawing/2014/main" id="{C22413F5-7C73-68C4-D8A4-5F1F40ED87E5}"/>
              </a:ext>
            </a:extLst>
          </p:cNvPr>
          <p:cNvSpPr txBox="1"/>
          <p:nvPr/>
        </p:nvSpPr>
        <p:spPr>
          <a:xfrm>
            <a:off x="4293394" y="1751104"/>
            <a:ext cx="1122449" cy="369332"/>
          </a:xfrm>
          <a:prstGeom prst="rect">
            <a:avLst/>
          </a:prstGeom>
          <a:noFill/>
        </p:spPr>
        <p:txBody>
          <a:bodyPr wrap="square">
            <a:spAutoFit/>
          </a:bodyPr>
          <a:lstStyle/>
          <a:p>
            <a:r>
              <a:rPr lang="en-US" dirty="0"/>
              <a:t>Archivist</a:t>
            </a:r>
          </a:p>
        </p:txBody>
      </p:sp>
      <p:sp>
        <p:nvSpPr>
          <p:cNvPr id="63" name="Rectangle 62">
            <a:extLst>
              <a:ext uri="{FF2B5EF4-FFF2-40B4-BE49-F238E27FC236}">
                <a16:creationId xmlns:a16="http://schemas.microsoft.com/office/drawing/2014/main" id="{AB876321-CC9E-49A1-9F11-2C6AA57137FA}"/>
              </a:ext>
            </a:extLst>
          </p:cNvPr>
          <p:cNvSpPr/>
          <p:nvPr/>
        </p:nvSpPr>
        <p:spPr>
          <a:xfrm>
            <a:off x="2237691" y="1843992"/>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Rectangle 63">
            <a:extLst>
              <a:ext uri="{FF2B5EF4-FFF2-40B4-BE49-F238E27FC236}">
                <a16:creationId xmlns:a16="http://schemas.microsoft.com/office/drawing/2014/main" id="{CC26B93F-DEE3-5A1B-8398-74D78DBA4E8C}"/>
              </a:ext>
            </a:extLst>
          </p:cNvPr>
          <p:cNvSpPr/>
          <p:nvPr/>
        </p:nvSpPr>
        <p:spPr>
          <a:xfrm>
            <a:off x="3145894" y="1850469"/>
            <a:ext cx="217587" cy="180699"/>
          </a:xfrm>
          <a:prstGeom prst="rect">
            <a:avLst/>
          </a:prstGeom>
          <a:solidFill>
            <a:srgbClr val="D5F1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Rectangle 64">
            <a:extLst>
              <a:ext uri="{FF2B5EF4-FFF2-40B4-BE49-F238E27FC236}">
                <a16:creationId xmlns:a16="http://schemas.microsoft.com/office/drawing/2014/main" id="{8B08E2E4-A720-2C47-27E9-B9A6E0B9DA11}"/>
              </a:ext>
            </a:extLst>
          </p:cNvPr>
          <p:cNvSpPr/>
          <p:nvPr/>
        </p:nvSpPr>
        <p:spPr>
          <a:xfrm>
            <a:off x="4111827" y="1850469"/>
            <a:ext cx="217587" cy="180699"/>
          </a:xfrm>
          <a:prstGeom prst="rect">
            <a:avLst/>
          </a:prstGeom>
          <a:solidFill>
            <a:srgbClr val="B9A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 name="Rectangle 65">
            <a:extLst>
              <a:ext uri="{FF2B5EF4-FFF2-40B4-BE49-F238E27FC236}">
                <a16:creationId xmlns:a16="http://schemas.microsoft.com/office/drawing/2014/main" id="{16741FB6-9239-62CE-D202-B3DBA2ACFBB8}"/>
              </a:ext>
            </a:extLst>
          </p:cNvPr>
          <p:cNvSpPr/>
          <p:nvPr/>
        </p:nvSpPr>
        <p:spPr>
          <a:xfrm>
            <a:off x="5372326" y="1850468"/>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 name="TextBox 66">
            <a:extLst>
              <a:ext uri="{FF2B5EF4-FFF2-40B4-BE49-F238E27FC236}">
                <a16:creationId xmlns:a16="http://schemas.microsoft.com/office/drawing/2014/main" id="{16EF6CC1-6DCB-F20B-D3DC-13F4D6ABDBB8}"/>
              </a:ext>
            </a:extLst>
          </p:cNvPr>
          <p:cNvSpPr txBox="1"/>
          <p:nvPr/>
        </p:nvSpPr>
        <p:spPr>
          <a:xfrm>
            <a:off x="172746" y="890427"/>
            <a:ext cx="8585491" cy="584775"/>
          </a:xfrm>
          <a:prstGeom prst="rect">
            <a:avLst/>
          </a:prstGeom>
          <a:noFill/>
        </p:spPr>
        <p:txBody>
          <a:bodyPr wrap="square">
            <a:spAutoFit/>
          </a:bodyPr>
          <a:lstStyle/>
          <a:p>
            <a:r>
              <a:rPr lang="en-US" sz="3200" b="1" dirty="0">
                <a:solidFill>
                  <a:schemeClr val="accent1"/>
                </a:solidFill>
                <a:latin typeface="Lato" panose="020F0502020204030203" pitchFamily="34" charset="0"/>
                <a:ea typeface="Lato" panose="020F0502020204030203" pitchFamily="34" charset="0"/>
                <a:cs typeface="Lato" panose="020F0502020204030203" pitchFamily="34" charset="0"/>
              </a:rPr>
              <a:t>Performance-Oriented HSS Configuration</a:t>
            </a:r>
            <a:endParaRPr lang="en-CH" sz="3200" b="1"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BE4D08D8-D7F5-D6CE-9EA4-436A7A5A730C}"/>
              </a:ext>
            </a:extLst>
          </p:cNvPr>
          <p:cNvSpPr/>
          <p:nvPr/>
        </p:nvSpPr>
        <p:spPr>
          <a:xfrm>
            <a:off x="147038" y="890427"/>
            <a:ext cx="8846553" cy="561729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4736C16-D923-95C1-4DCA-05DDD57E8AAF}"/>
              </a:ext>
            </a:extLst>
          </p:cNvPr>
          <p:cNvSpPr/>
          <p:nvPr/>
        </p:nvSpPr>
        <p:spPr>
          <a:xfrm>
            <a:off x="80386" y="3189275"/>
            <a:ext cx="8983227" cy="1555720"/>
          </a:xfrm>
          <a:prstGeom prst="rect">
            <a:avLst/>
          </a:prstGeom>
          <a:solidFill>
            <a:schemeClr val="accent3">
              <a:lumMod val="20000"/>
              <a:lumOff val="80000"/>
            </a:schemeClr>
          </a:solidFill>
          <a:ln w="285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00" dirty="0">
                <a:solidFill>
                  <a:schemeClr val="tx1"/>
                </a:solidFill>
              </a:rPr>
              <a:t>Sibyl achieves </a:t>
            </a:r>
            <a:r>
              <a:rPr lang="en-GB" sz="3400" b="1" dirty="0">
                <a:solidFill>
                  <a:srgbClr val="00B050"/>
                </a:solidFill>
              </a:rPr>
              <a:t>80% of the performance </a:t>
            </a:r>
          </a:p>
          <a:p>
            <a:pPr algn="ctr"/>
            <a:r>
              <a:rPr lang="en-GB" sz="3400" b="1" dirty="0">
                <a:solidFill>
                  <a:srgbClr val="00B050"/>
                </a:solidFill>
              </a:rPr>
              <a:t>of an oracle policy </a:t>
            </a:r>
            <a:r>
              <a:rPr lang="en-GB" sz="3400" dirty="0">
                <a:solidFill>
                  <a:schemeClr val="tx1"/>
                </a:solidFill>
              </a:rPr>
              <a:t>that has </a:t>
            </a:r>
          </a:p>
          <a:p>
            <a:pPr algn="ctr"/>
            <a:r>
              <a:rPr lang="en-GB" sz="3400" dirty="0">
                <a:solidFill>
                  <a:schemeClr val="tx1"/>
                </a:solidFill>
              </a:rPr>
              <a:t>complete knowledge of future access patterns</a:t>
            </a:r>
            <a:endParaRPr lang="en-US" sz="3400" b="1" dirty="0">
              <a:solidFill>
                <a:schemeClr val="tx1"/>
              </a:solidFill>
              <a:latin typeface="Calibri" panose="020F0502020204030204" pitchFamily="34" charset="0"/>
              <a:cs typeface="Calibri" panose="020F0502020204030204" pitchFamily="34" charset="0"/>
            </a:endParaRPr>
          </a:p>
        </p:txBody>
      </p:sp>
      <p:sp>
        <p:nvSpPr>
          <p:cNvPr id="31" name="Rounded Rectangle 30">
            <a:extLst>
              <a:ext uri="{FF2B5EF4-FFF2-40B4-BE49-F238E27FC236}">
                <a16:creationId xmlns:a16="http://schemas.microsoft.com/office/drawing/2014/main" id="{C2937ED7-7888-ACF1-1526-9359BE1316B8}"/>
              </a:ext>
            </a:extLst>
          </p:cNvPr>
          <p:cNvSpPr/>
          <p:nvPr/>
        </p:nvSpPr>
        <p:spPr>
          <a:xfrm>
            <a:off x="6635469" y="21516"/>
            <a:ext cx="2490580" cy="96887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32" name="Picture 2" descr="Intel SSDPED1K375GA01 Optane SSD DC P4800X Series - Walmart.com">
            <a:extLst>
              <a:ext uri="{FF2B5EF4-FFF2-40B4-BE49-F238E27FC236}">
                <a16:creationId xmlns:a16="http://schemas.microsoft.com/office/drawing/2014/main" id="{9DFF3568-DCE3-9D8F-2C20-0081481195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6653421" y="270706"/>
            <a:ext cx="1262146" cy="4734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806C2A87-F5F5-648D-C747-9698F828F9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9873" y="165516"/>
            <a:ext cx="843763" cy="584775"/>
          </a:xfrm>
          <a:prstGeom prst="rect">
            <a:avLst/>
          </a:prstGeom>
          <a:noFill/>
          <a:extLst>
            <a:ext uri="{909E8E84-426E-40DD-AFC4-6F175D3DCCD1}">
              <a14:hiddenFill xmlns:a14="http://schemas.microsoft.com/office/drawing/2010/main">
                <a:solidFill>
                  <a:srgbClr val="FFFFFF"/>
                </a:solidFill>
              </a14:hiddenFill>
            </a:ext>
          </a:extLst>
        </p:spPr>
      </p:pic>
      <p:sp>
        <p:nvSpPr>
          <p:cNvPr id="34" name="Left-right Arrow 33">
            <a:extLst>
              <a:ext uri="{FF2B5EF4-FFF2-40B4-BE49-F238E27FC236}">
                <a16:creationId xmlns:a16="http://schemas.microsoft.com/office/drawing/2014/main" id="{850339D9-6A7D-6870-197B-55247F0007E2}"/>
              </a:ext>
            </a:extLst>
          </p:cNvPr>
          <p:cNvSpPr/>
          <p:nvPr/>
        </p:nvSpPr>
        <p:spPr>
          <a:xfrm>
            <a:off x="7900352" y="365126"/>
            <a:ext cx="396000" cy="185557"/>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TextBox 34">
            <a:extLst>
              <a:ext uri="{FF2B5EF4-FFF2-40B4-BE49-F238E27FC236}">
                <a16:creationId xmlns:a16="http://schemas.microsoft.com/office/drawing/2014/main" id="{40A698E2-80CD-31C5-F44E-47A5750E1E1D}"/>
              </a:ext>
            </a:extLst>
          </p:cNvPr>
          <p:cNvSpPr txBox="1"/>
          <p:nvPr/>
        </p:nvSpPr>
        <p:spPr>
          <a:xfrm>
            <a:off x="6798768" y="674337"/>
            <a:ext cx="1147750"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High-end SSD</a:t>
            </a:r>
          </a:p>
        </p:txBody>
      </p:sp>
      <p:sp>
        <p:nvSpPr>
          <p:cNvPr id="36" name="TextBox 35">
            <a:extLst>
              <a:ext uri="{FF2B5EF4-FFF2-40B4-BE49-F238E27FC236}">
                <a16:creationId xmlns:a16="http://schemas.microsoft.com/office/drawing/2014/main" id="{A0B9D3DC-C3AA-E57A-BD92-322804ECB381}"/>
              </a:ext>
            </a:extLst>
          </p:cNvPr>
          <p:cNvSpPr txBox="1"/>
          <p:nvPr/>
        </p:nvSpPr>
        <p:spPr>
          <a:xfrm>
            <a:off x="8060914" y="674337"/>
            <a:ext cx="1103828"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Mid-end SSD</a:t>
            </a:r>
          </a:p>
        </p:txBody>
      </p:sp>
      <p:sp>
        <p:nvSpPr>
          <p:cNvPr id="28" name="Slide Number Placeholder 5">
            <a:extLst>
              <a:ext uri="{FF2B5EF4-FFF2-40B4-BE49-F238E27FC236}">
                <a16:creationId xmlns:a16="http://schemas.microsoft.com/office/drawing/2014/main" id="{2B6EE0B5-6101-7B8A-BA67-FED63C4B5F30}"/>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43</a:t>
            </a:fld>
            <a:endParaRPr lang="en-CH"/>
          </a:p>
        </p:txBody>
      </p:sp>
    </p:spTree>
    <p:extLst>
      <p:ext uri="{BB962C8B-B14F-4D97-AF65-F5344CB8AC3E}">
        <p14:creationId xmlns:p14="http://schemas.microsoft.com/office/powerpoint/2010/main" val="3110161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CH" dirty="0"/>
              <a:t>Performance on Tri-HSS</a:t>
            </a:r>
            <a:endParaRPr lang="en-US" dirty="0"/>
          </a:p>
        </p:txBody>
      </p:sp>
      <p:sp>
        <p:nvSpPr>
          <p:cNvPr id="14" name="TextBox 13">
            <a:extLst>
              <a:ext uri="{FF2B5EF4-FFF2-40B4-BE49-F238E27FC236}">
                <a16:creationId xmlns:a16="http://schemas.microsoft.com/office/drawing/2014/main" id="{13CA8934-A5AD-00A0-069D-DE5A1C957021}"/>
              </a:ext>
            </a:extLst>
          </p:cNvPr>
          <p:cNvSpPr txBox="1"/>
          <p:nvPr/>
        </p:nvSpPr>
        <p:spPr>
          <a:xfrm>
            <a:off x="0" y="1021013"/>
            <a:ext cx="9063613" cy="984885"/>
          </a:xfrm>
          <a:prstGeom prst="rect">
            <a:avLst/>
          </a:prstGeom>
          <a:noFill/>
        </p:spPr>
        <p:txBody>
          <a:bodyPr wrap="square">
            <a:spAutoFit/>
          </a:bodyPr>
          <a:lstStyle/>
          <a:p>
            <a:r>
              <a:rPr lang="en-CH" sz="3000" dirty="0"/>
              <a:t>Extending Sibyl for </a:t>
            </a:r>
            <a:r>
              <a:rPr lang="en-CH" sz="3000" b="1" dirty="0">
                <a:solidFill>
                  <a:srgbClr val="000BEB"/>
                </a:solidFill>
              </a:rPr>
              <a:t>more devices</a:t>
            </a:r>
            <a:r>
              <a:rPr lang="en-CH" sz="3000" dirty="0">
                <a:solidFill>
                  <a:srgbClr val="000BEB"/>
                </a:solidFill>
              </a:rPr>
              <a:t>:</a:t>
            </a:r>
          </a:p>
          <a:p>
            <a:pPr marL="971550" lvl="1" indent="-514350">
              <a:buFont typeface="+mj-lt"/>
              <a:buAutoNum type="arabicPeriod"/>
            </a:pPr>
            <a:endParaRPr lang="en-US" sz="2800" b="1" dirty="0">
              <a:solidFill>
                <a:srgbClr val="7030A0"/>
              </a:solidFill>
            </a:endParaRPr>
          </a:p>
        </p:txBody>
      </p:sp>
      <p:pic>
        <p:nvPicPr>
          <p:cNvPr id="5" name="Picture 4" descr="Chart, histogram&#10;&#10;Description automatically generated">
            <a:extLst>
              <a:ext uri="{FF2B5EF4-FFF2-40B4-BE49-F238E27FC236}">
                <a16:creationId xmlns:a16="http://schemas.microsoft.com/office/drawing/2014/main" id="{55DC1386-CECE-D832-4F75-88F19E88546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71" y="3282995"/>
            <a:ext cx="9140400" cy="3117600"/>
          </a:xfrm>
          <a:prstGeom prst="rect">
            <a:avLst/>
          </a:prstGeom>
        </p:spPr>
      </p:pic>
      <p:sp>
        <p:nvSpPr>
          <p:cNvPr id="8" name="Rectangle 7">
            <a:extLst>
              <a:ext uri="{FF2B5EF4-FFF2-40B4-BE49-F238E27FC236}">
                <a16:creationId xmlns:a16="http://schemas.microsoft.com/office/drawing/2014/main" id="{2B6C90E5-6A71-6989-9819-9F83DC13CDA4}"/>
              </a:ext>
            </a:extLst>
          </p:cNvPr>
          <p:cNvSpPr/>
          <p:nvPr/>
        </p:nvSpPr>
        <p:spPr>
          <a:xfrm>
            <a:off x="4835441" y="3234211"/>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TextBox 8">
            <a:extLst>
              <a:ext uri="{FF2B5EF4-FFF2-40B4-BE49-F238E27FC236}">
                <a16:creationId xmlns:a16="http://schemas.microsoft.com/office/drawing/2014/main" id="{579E595B-C8D5-6485-7274-CBEB5E080919}"/>
              </a:ext>
            </a:extLst>
          </p:cNvPr>
          <p:cNvSpPr txBox="1"/>
          <p:nvPr/>
        </p:nvSpPr>
        <p:spPr>
          <a:xfrm>
            <a:off x="5096909" y="3119490"/>
            <a:ext cx="1472791" cy="369332"/>
          </a:xfrm>
          <a:prstGeom prst="rect">
            <a:avLst/>
          </a:prstGeom>
          <a:noFill/>
        </p:spPr>
        <p:txBody>
          <a:bodyPr wrap="square">
            <a:spAutoFit/>
          </a:bodyPr>
          <a:lstStyle/>
          <a:p>
            <a:r>
              <a:rPr lang="en-US" dirty="0" err="1"/>
              <a:t>Sibyl</a:t>
            </a:r>
            <a:r>
              <a:rPr lang="en-US" baseline="-25000" dirty="0" err="1"/>
              <a:t>Tri</a:t>
            </a:r>
            <a:r>
              <a:rPr lang="en-US" baseline="-25000" dirty="0"/>
              <a:t>-hybrid</a:t>
            </a:r>
            <a:endParaRPr lang="en-US" dirty="0"/>
          </a:p>
        </p:txBody>
      </p:sp>
      <p:sp>
        <p:nvSpPr>
          <p:cNvPr id="10" name="Rectangle 9">
            <a:extLst>
              <a:ext uri="{FF2B5EF4-FFF2-40B4-BE49-F238E27FC236}">
                <a16:creationId xmlns:a16="http://schemas.microsoft.com/office/drawing/2014/main" id="{2E269C6E-5788-291D-9487-56378352015D}"/>
              </a:ext>
            </a:extLst>
          </p:cNvPr>
          <p:cNvSpPr/>
          <p:nvPr/>
        </p:nvSpPr>
        <p:spPr>
          <a:xfrm>
            <a:off x="2871839" y="3275019"/>
            <a:ext cx="217587" cy="180699"/>
          </a:xfrm>
          <a:prstGeom prst="rect">
            <a:avLst/>
          </a:prstGeom>
          <a:solidFill>
            <a:srgbClr val="5D99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C87070FB-2619-A8B9-2CE8-8AA84DB366E3}"/>
              </a:ext>
            </a:extLst>
          </p:cNvPr>
          <p:cNvSpPr txBox="1"/>
          <p:nvPr/>
        </p:nvSpPr>
        <p:spPr>
          <a:xfrm>
            <a:off x="3133307" y="3160299"/>
            <a:ext cx="2569263" cy="369332"/>
          </a:xfrm>
          <a:prstGeom prst="rect">
            <a:avLst/>
          </a:prstGeom>
          <a:noFill/>
        </p:spPr>
        <p:txBody>
          <a:bodyPr wrap="square">
            <a:spAutoFit/>
          </a:bodyPr>
          <a:lstStyle/>
          <a:p>
            <a:r>
              <a:rPr lang="en-US" dirty="0" err="1"/>
              <a:t>Heuristic</a:t>
            </a:r>
            <a:r>
              <a:rPr lang="en-US" baseline="-25000" dirty="0" err="1"/>
              <a:t>Tri</a:t>
            </a:r>
            <a:r>
              <a:rPr lang="en-US" baseline="-25000" dirty="0"/>
              <a:t>-hybrid</a:t>
            </a:r>
          </a:p>
        </p:txBody>
      </p:sp>
      <p:sp>
        <p:nvSpPr>
          <p:cNvPr id="12" name="Rectangle 11">
            <a:extLst>
              <a:ext uri="{FF2B5EF4-FFF2-40B4-BE49-F238E27FC236}">
                <a16:creationId xmlns:a16="http://schemas.microsoft.com/office/drawing/2014/main" id="{2BEFC33A-39B8-19CD-503A-3798914FB80D}"/>
              </a:ext>
            </a:extLst>
          </p:cNvPr>
          <p:cNvSpPr/>
          <p:nvPr/>
        </p:nvSpPr>
        <p:spPr>
          <a:xfrm>
            <a:off x="4669443" y="3028399"/>
            <a:ext cx="5678606" cy="43657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8226596-F5E8-C97D-0E37-FACAFC99CA41}"/>
              </a:ext>
            </a:extLst>
          </p:cNvPr>
          <p:cNvSpPr/>
          <p:nvPr/>
        </p:nvSpPr>
        <p:spPr>
          <a:xfrm>
            <a:off x="5820102" y="0"/>
            <a:ext cx="3310696" cy="102101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6" name="Picture 2" descr="Intel SSDPED1K375GA01 Optane SSD DC P4800X Series - Walmart.com">
            <a:extLst>
              <a:ext uri="{FF2B5EF4-FFF2-40B4-BE49-F238E27FC236}">
                <a16:creationId xmlns:a16="http://schemas.microsoft.com/office/drawing/2014/main" id="{AE4E8F2B-696D-B9C0-EBA8-4AC2F55FE42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5820103" y="325993"/>
            <a:ext cx="1093985" cy="45508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35CD15A-EC8C-7736-38CA-C2C55E506F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3171" y="249112"/>
            <a:ext cx="791035" cy="548232"/>
          </a:xfrm>
          <a:prstGeom prst="rect">
            <a:avLst/>
          </a:prstGeom>
          <a:noFill/>
          <a:extLst>
            <a:ext uri="{909E8E84-426E-40DD-AFC4-6F175D3DCCD1}">
              <a14:hiddenFill xmlns:a14="http://schemas.microsoft.com/office/drawing/2010/main">
                <a:solidFill>
                  <a:srgbClr val="FFFFFF"/>
                </a:solidFill>
              </a14:hiddenFill>
            </a:ext>
          </a:extLst>
        </p:spPr>
      </p:pic>
      <p:sp>
        <p:nvSpPr>
          <p:cNvPr id="18" name="Left-right Arrow 17">
            <a:extLst>
              <a:ext uri="{FF2B5EF4-FFF2-40B4-BE49-F238E27FC236}">
                <a16:creationId xmlns:a16="http://schemas.microsoft.com/office/drawing/2014/main" id="{3DA7B61C-79D4-5D40-7F4F-B037AEC37E80}"/>
              </a:ext>
            </a:extLst>
          </p:cNvPr>
          <p:cNvSpPr/>
          <p:nvPr/>
        </p:nvSpPr>
        <p:spPr>
          <a:xfrm>
            <a:off x="6900901" y="415786"/>
            <a:ext cx="496776" cy="178345"/>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TextBox 26">
            <a:extLst>
              <a:ext uri="{FF2B5EF4-FFF2-40B4-BE49-F238E27FC236}">
                <a16:creationId xmlns:a16="http://schemas.microsoft.com/office/drawing/2014/main" id="{7C6A37D6-089C-006B-FB0B-97C554D89B00}"/>
              </a:ext>
            </a:extLst>
          </p:cNvPr>
          <p:cNvSpPr txBox="1"/>
          <p:nvPr/>
        </p:nvSpPr>
        <p:spPr>
          <a:xfrm>
            <a:off x="5926636" y="735847"/>
            <a:ext cx="1147750"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High-end SSD</a:t>
            </a:r>
          </a:p>
        </p:txBody>
      </p:sp>
      <p:sp>
        <p:nvSpPr>
          <p:cNvPr id="28" name="TextBox 27">
            <a:extLst>
              <a:ext uri="{FF2B5EF4-FFF2-40B4-BE49-F238E27FC236}">
                <a16:creationId xmlns:a16="http://schemas.microsoft.com/office/drawing/2014/main" id="{6CD57E9D-7128-4278-F765-5013EFF29EF8}"/>
              </a:ext>
            </a:extLst>
          </p:cNvPr>
          <p:cNvSpPr txBox="1"/>
          <p:nvPr/>
        </p:nvSpPr>
        <p:spPr>
          <a:xfrm>
            <a:off x="7977054" y="726157"/>
            <a:ext cx="1220928" cy="338554"/>
          </a:xfrm>
          <a:prstGeom prst="rect">
            <a:avLst/>
          </a:prstGeom>
          <a:noFill/>
        </p:spPr>
        <p:txBody>
          <a:bodyPr wrap="square" rtlCol="0">
            <a:spAutoFit/>
          </a:bodyPr>
          <a:lstStyle/>
          <a:p>
            <a:r>
              <a:rPr lang="en-US" sz="1600" i="1" spc="-120" dirty="0">
                <a:latin typeface="Calibri" panose="020F0502020204030204" pitchFamily="34" charset="0"/>
                <a:cs typeface="Calibri" panose="020F0502020204030204" pitchFamily="34" charset="0"/>
              </a:rPr>
              <a:t>Low-end HDD</a:t>
            </a:r>
          </a:p>
        </p:txBody>
      </p:sp>
      <p:sp>
        <p:nvSpPr>
          <p:cNvPr id="29" name="TextBox 28">
            <a:extLst>
              <a:ext uri="{FF2B5EF4-FFF2-40B4-BE49-F238E27FC236}">
                <a16:creationId xmlns:a16="http://schemas.microsoft.com/office/drawing/2014/main" id="{EB6E669E-F93A-9DC3-11A2-0BC4A531FCE1}"/>
              </a:ext>
            </a:extLst>
          </p:cNvPr>
          <p:cNvSpPr txBox="1"/>
          <p:nvPr/>
        </p:nvSpPr>
        <p:spPr>
          <a:xfrm>
            <a:off x="7029623" y="731770"/>
            <a:ext cx="1103828"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Mid-end SSD</a:t>
            </a:r>
          </a:p>
        </p:txBody>
      </p:sp>
      <p:pic>
        <p:nvPicPr>
          <p:cNvPr id="30" name="Picture 4">
            <a:extLst>
              <a:ext uri="{FF2B5EF4-FFF2-40B4-BE49-F238E27FC236}">
                <a16:creationId xmlns:a16="http://schemas.microsoft.com/office/drawing/2014/main" id="{FE57D6F1-4A4E-503B-26BE-78375FB782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1022" y="16341"/>
            <a:ext cx="587878" cy="796399"/>
          </a:xfrm>
          <a:prstGeom prst="rect">
            <a:avLst/>
          </a:prstGeom>
          <a:noFill/>
          <a:extLst>
            <a:ext uri="{909E8E84-426E-40DD-AFC4-6F175D3DCCD1}">
              <a14:hiddenFill xmlns:a14="http://schemas.microsoft.com/office/drawing/2010/main">
                <a:solidFill>
                  <a:srgbClr val="FFFFFF"/>
                </a:solidFill>
              </a14:hiddenFill>
            </a:ext>
          </a:extLst>
        </p:spPr>
      </p:pic>
      <p:sp>
        <p:nvSpPr>
          <p:cNvPr id="20" name="Left-right Arrow 19">
            <a:extLst>
              <a:ext uri="{FF2B5EF4-FFF2-40B4-BE49-F238E27FC236}">
                <a16:creationId xmlns:a16="http://schemas.microsoft.com/office/drawing/2014/main" id="{72EFB20C-7D6A-0F12-DD82-37BBCD2AE1E1}"/>
              </a:ext>
            </a:extLst>
          </p:cNvPr>
          <p:cNvSpPr/>
          <p:nvPr/>
        </p:nvSpPr>
        <p:spPr>
          <a:xfrm>
            <a:off x="7904136" y="415785"/>
            <a:ext cx="468305" cy="178345"/>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TextBox 30">
            <a:extLst>
              <a:ext uri="{FF2B5EF4-FFF2-40B4-BE49-F238E27FC236}">
                <a16:creationId xmlns:a16="http://schemas.microsoft.com/office/drawing/2014/main" id="{9785C7D4-5990-9D90-1CCE-483C76A692B5}"/>
              </a:ext>
            </a:extLst>
          </p:cNvPr>
          <p:cNvSpPr txBox="1"/>
          <p:nvPr/>
        </p:nvSpPr>
        <p:spPr>
          <a:xfrm>
            <a:off x="0" y="1021013"/>
            <a:ext cx="9063613" cy="1846659"/>
          </a:xfrm>
          <a:prstGeom prst="rect">
            <a:avLst/>
          </a:prstGeom>
          <a:noFill/>
        </p:spPr>
        <p:txBody>
          <a:bodyPr wrap="square">
            <a:spAutoFit/>
          </a:bodyPr>
          <a:lstStyle/>
          <a:p>
            <a:r>
              <a:rPr lang="en-CH" sz="3000" dirty="0"/>
              <a:t>Extending Sibyl for </a:t>
            </a:r>
            <a:r>
              <a:rPr lang="en-CH" sz="3000" b="1" dirty="0">
                <a:solidFill>
                  <a:srgbClr val="000BEB"/>
                </a:solidFill>
              </a:rPr>
              <a:t>more devices</a:t>
            </a:r>
            <a:r>
              <a:rPr lang="en-CH" sz="3000" dirty="0">
                <a:solidFill>
                  <a:srgbClr val="000BEB"/>
                </a:solidFill>
              </a:rPr>
              <a:t>:</a:t>
            </a:r>
          </a:p>
          <a:p>
            <a:pPr marL="971550" lvl="1" indent="-514350">
              <a:buFont typeface="+mj-lt"/>
              <a:buAutoNum type="arabicPeriod"/>
            </a:pPr>
            <a:r>
              <a:rPr lang="en-GB" sz="2800" b="1" dirty="0">
                <a:solidFill>
                  <a:srgbClr val="7030A0"/>
                </a:solidFill>
              </a:rPr>
              <a:t>A</a:t>
            </a:r>
            <a:r>
              <a:rPr lang="en-CH" sz="2800" b="1" dirty="0">
                <a:solidFill>
                  <a:srgbClr val="7030A0"/>
                </a:solidFill>
              </a:rPr>
              <a:t>dd a new action</a:t>
            </a:r>
          </a:p>
          <a:p>
            <a:pPr marL="971550" lvl="1" indent="-514350">
              <a:buFont typeface="+mj-lt"/>
              <a:buAutoNum type="arabicPeriod"/>
            </a:pPr>
            <a:r>
              <a:rPr lang="en-GB" sz="2800" b="1" dirty="0">
                <a:solidFill>
                  <a:srgbClr val="7030A0"/>
                </a:solidFill>
              </a:rPr>
              <a:t>A</a:t>
            </a:r>
            <a:r>
              <a:rPr lang="en-CH" sz="2800" b="1" dirty="0">
                <a:solidFill>
                  <a:srgbClr val="7030A0"/>
                </a:solidFill>
              </a:rPr>
              <a:t>dd the remaining capacity </a:t>
            </a:r>
            <a:r>
              <a:rPr lang="en-CH" sz="2800" dirty="0"/>
              <a:t>of the new device as a state feature</a:t>
            </a:r>
          </a:p>
        </p:txBody>
      </p:sp>
      <p:sp>
        <p:nvSpPr>
          <p:cNvPr id="21" name="Slide Number Placeholder 5">
            <a:extLst>
              <a:ext uri="{FF2B5EF4-FFF2-40B4-BE49-F238E27FC236}">
                <a16:creationId xmlns:a16="http://schemas.microsoft.com/office/drawing/2014/main" id="{569596B2-5BD6-9E03-B2C9-8B86679EF61C}"/>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44</a:t>
            </a:fld>
            <a:endParaRPr lang="en-CH"/>
          </a:p>
        </p:txBody>
      </p:sp>
    </p:spTree>
    <p:extLst>
      <p:ext uri="{BB962C8B-B14F-4D97-AF65-F5344CB8AC3E}">
        <p14:creationId xmlns:p14="http://schemas.microsoft.com/office/powerpoint/2010/main" val="351038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CH" dirty="0"/>
              <a:t>Performance on Tri-HSS</a:t>
            </a:r>
            <a:endParaRPr lang="en-US" dirty="0"/>
          </a:p>
        </p:txBody>
      </p:sp>
      <p:pic>
        <p:nvPicPr>
          <p:cNvPr id="3" name="Picture 2">
            <a:extLst>
              <a:ext uri="{FF2B5EF4-FFF2-40B4-BE49-F238E27FC236}">
                <a16:creationId xmlns:a16="http://schemas.microsoft.com/office/drawing/2014/main" id="{A7455222-47CF-2A88-503F-0BF881991162}"/>
              </a:ext>
            </a:extLst>
          </p:cNvPr>
          <p:cNvPicPr>
            <a:picLocks noChangeAspect="1"/>
          </p:cNvPicPr>
          <p:nvPr/>
        </p:nvPicPr>
        <p:blipFill>
          <a:blip r:embed="rId3"/>
          <a:stretch>
            <a:fillRect/>
          </a:stretch>
        </p:blipFill>
        <p:spPr>
          <a:xfrm>
            <a:off x="0" y="3284184"/>
            <a:ext cx="9144000" cy="3118701"/>
          </a:xfrm>
          <a:prstGeom prst="rect">
            <a:avLst/>
          </a:prstGeom>
        </p:spPr>
      </p:pic>
      <p:sp>
        <p:nvSpPr>
          <p:cNvPr id="8" name="Rectangle 7">
            <a:extLst>
              <a:ext uri="{FF2B5EF4-FFF2-40B4-BE49-F238E27FC236}">
                <a16:creationId xmlns:a16="http://schemas.microsoft.com/office/drawing/2014/main" id="{2B6C90E5-6A71-6989-9819-9F83DC13CDA4}"/>
              </a:ext>
            </a:extLst>
          </p:cNvPr>
          <p:cNvSpPr/>
          <p:nvPr/>
        </p:nvSpPr>
        <p:spPr>
          <a:xfrm>
            <a:off x="4835441" y="3234211"/>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TextBox 8">
            <a:extLst>
              <a:ext uri="{FF2B5EF4-FFF2-40B4-BE49-F238E27FC236}">
                <a16:creationId xmlns:a16="http://schemas.microsoft.com/office/drawing/2014/main" id="{579E595B-C8D5-6485-7274-CBEB5E080919}"/>
              </a:ext>
            </a:extLst>
          </p:cNvPr>
          <p:cNvSpPr txBox="1"/>
          <p:nvPr/>
        </p:nvSpPr>
        <p:spPr>
          <a:xfrm>
            <a:off x="5096909" y="3119490"/>
            <a:ext cx="1472791" cy="369332"/>
          </a:xfrm>
          <a:prstGeom prst="rect">
            <a:avLst/>
          </a:prstGeom>
          <a:noFill/>
        </p:spPr>
        <p:txBody>
          <a:bodyPr wrap="square">
            <a:spAutoFit/>
          </a:bodyPr>
          <a:lstStyle/>
          <a:p>
            <a:r>
              <a:rPr lang="en-US" dirty="0" err="1"/>
              <a:t>Sibyl</a:t>
            </a:r>
            <a:r>
              <a:rPr lang="en-US" baseline="-25000" dirty="0" err="1"/>
              <a:t>Tri</a:t>
            </a:r>
            <a:r>
              <a:rPr lang="en-US" baseline="-25000" dirty="0"/>
              <a:t>-hybrid</a:t>
            </a:r>
            <a:endParaRPr lang="en-US" dirty="0"/>
          </a:p>
        </p:txBody>
      </p:sp>
      <p:sp>
        <p:nvSpPr>
          <p:cNvPr id="10" name="Rectangle 9">
            <a:extLst>
              <a:ext uri="{FF2B5EF4-FFF2-40B4-BE49-F238E27FC236}">
                <a16:creationId xmlns:a16="http://schemas.microsoft.com/office/drawing/2014/main" id="{2E269C6E-5788-291D-9487-56378352015D}"/>
              </a:ext>
            </a:extLst>
          </p:cNvPr>
          <p:cNvSpPr/>
          <p:nvPr/>
        </p:nvSpPr>
        <p:spPr>
          <a:xfrm>
            <a:off x="2871839" y="3275019"/>
            <a:ext cx="217587" cy="180699"/>
          </a:xfrm>
          <a:prstGeom prst="rect">
            <a:avLst/>
          </a:prstGeom>
          <a:solidFill>
            <a:srgbClr val="5D99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C87070FB-2619-A8B9-2CE8-8AA84DB366E3}"/>
              </a:ext>
            </a:extLst>
          </p:cNvPr>
          <p:cNvSpPr txBox="1"/>
          <p:nvPr/>
        </p:nvSpPr>
        <p:spPr>
          <a:xfrm>
            <a:off x="3133307" y="3160299"/>
            <a:ext cx="2569263" cy="369332"/>
          </a:xfrm>
          <a:prstGeom prst="rect">
            <a:avLst/>
          </a:prstGeom>
          <a:noFill/>
        </p:spPr>
        <p:txBody>
          <a:bodyPr wrap="square">
            <a:spAutoFit/>
          </a:bodyPr>
          <a:lstStyle/>
          <a:p>
            <a:r>
              <a:rPr lang="en-US" dirty="0" err="1"/>
              <a:t>Heuristic</a:t>
            </a:r>
            <a:r>
              <a:rPr lang="en-US" baseline="-25000" dirty="0" err="1"/>
              <a:t>Tri</a:t>
            </a:r>
            <a:r>
              <a:rPr lang="en-US" baseline="-25000" dirty="0"/>
              <a:t>-hybrid</a:t>
            </a:r>
          </a:p>
        </p:txBody>
      </p:sp>
      <p:sp>
        <p:nvSpPr>
          <p:cNvPr id="14" name="TextBox 13">
            <a:extLst>
              <a:ext uri="{FF2B5EF4-FFF2-40B4-BE49-F238E27FC236}">
                <a16:creationId xmlns:a16="http://schemas.microsoft.com/office/drawing/2014/main" id="{13CA8934-A5AD-00A0-069D-DE5A1C957021}"/>
              </a:ext>
            </a:extLst>
          </p:cNvPr>
          <p:cNvSpPr txBox="1"/>
          <p:nvPr/>
        </p:nvSpPr>
        <p:spPr>
          <a:xfrm>
            <a:off x="0" y="1021013"/>
            <a:ext cx="9063613" cy="1846659"/>
          </a:xfrm>
          <a:prstGeom prst="rect">
            <a:avLst/>
          </a:prstGeom>
          <a:noFill/>
        </p:spPr>
        <p:txBody>
          <a:bodyPr wrap="square">
            <a:spAutoFit/>
          </a:bodyPr>
          <a:lstStyle/>
          <a:p>
            <a:r>
              <a:rPr lang="en-CH" sz="3000" dirty="0"/>
              <a:t>Extending Sibyl for </a:t>
            </a:r>
            <a:r>
              <a:rPr lang="en-CH" sz="3000" b="1" dirty="0">
                <a:solidFill>
                  <a:srgbClr val="000BEB"/>
                </a:solidFill>
              </a:rPr>
              <a:t>more devices</a:t>
            </a:r>
            <a:r>
              <a:rPr lang="en-CH" sz="3000" dirty="0">
                <a:solidFill>
                  <a:srgbClr val="000BEB"/>
                </a:solidFill>
              </a:rPr>
              <a:t>:</a:t>
            </a:r>
          </a:p>
          <a:p>
            <a:pPr marL="971550" lvl="1" indent="-514350">
              <a:buFont typeface="+mj-lt"/>
              <a:buAutoNum type="arabicPeriod"/>
            </a:pPr>
            <a:r>
              <a:rPr lang="en-GB" sz="2800" b="1" dirty="0">
                <a:solidFill>
                  <a:srgbClr val="7030A0"/>
                </a:solidFill>
              </a:rPr>
              <a:t>A</a:t>
            </a:r>
            <a:r>
              <a:rPr lang="en-CH" sz="2800" b="1" dirty="0">
                <a:solidFill>
                  <a:srgbClr val="7030A0"/>
                </a:solidFill>
              </a:rPr>
              <a:t>dd a new action</a:t>
            </a:r>
          </a:p>
          <a:p>
            <a:pPr marL="971550" lvl="1" indent="-514350">
              <a:buFont typeface="+mj-lt"/>
              <a:buAutoNum type="arabicPeriod"/>
            </a:pPr>
            <a:r>
              <a:rPr lang="en-GB" sz="2800" b="1" dirty="0">
                <a:solidFill>
                  <a:srgbClr val="7030A0"/>
                </a:solidFill>
              </a:rPr>
              <a:t>A</a:t>
            </a:r>
            <a:r>
              <a:rPr lang="en-CH" sz="2800" b="1" dirty="0">
                <a:solidFill>
                  <a:srgbClr val="7030A0"/>
                </a:solidFill>
              </a:rPr>
              <a:t>dd the remaining capacity </a:t>
            </a:r>
            <a:r>
              <a:rPr lang="en-CH" sz="2800" dirty="0"/>
              <a:t>of the new device as a state feature</a:t>
            </a:r>
          </a:p>
        </p:txBody>
      </p:sp>
      <p:sp>
        <p:nvSpPr>
          <p:cNvPr id="34" name="Rounded Rectangle 33">
            <a:extLst>
              <a:ext uri="{FF2B5EF4-FFF2-40B4-BE49-F238E27FC236}">
                <a16:creationId xmlns:a16="http://schemas.microsoft.com/office/drawing/2014/main" id="{3D087BAF-F542-71A2-28A9-0F401886EB31}"/>
              </a:ext>
            </a:extLst>
          </p:cNvPr>
          <p:cNvSpPr/>
          <p:nvPr/>
        </p:nvSpPr>
        <p:spPr>
          <a:xfrm>
            <a:off x="5820102" y="0"/>
            <a:ext cx="3310696" cy="102101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35" name="Picture 2" descr="Intel SSDPED1K375GA01 Optane SSD DC P4800X Series - Walmart.com">
            <a:extLst>
              <a:ext uri="{FF2B5EF4-FFF2-40B4-BE49-F238E27FC236}">
                <a16:creationId xmlns:a16="http://schemas.microsoft.com/office/drawing/2014/main" id="{F035BC5A-160B-2468-C1E1-53945DD463A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5820103" y="325993"/>
            <a:ext cx="1093985" cy="4550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991C3ACC-5ABF-CE3D-12FE-506C3359A0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3171" y="249112"/>
            <a:ext cx="791035" cy="548232"/>
          </a:xfrm>
          <a:prstGeom prst="rect">
            <a:avLst/>
          </a:prstGeom>
          <a:noFill/>
          <a:extLst>
            <a:ext uri="{909E8E84-426E-40DD-AFC4-6F175D3DCCD1}">
              <a14:hiddenFill xmlns:a14="http://schemas.microsoft.com/office/drawing/2010/main">
                <a:solidFill>
                  <a:srgbClr val="FFFFFF"/>
                </a:solidFill>
              </a14:hiddenFill>
            </a:ext>
          </a:extLst>
        </p:spPr>
      </p:pic>
      <p:sp>
        <p:nvSpPr>
          <p:cNvPr id="37" name="Left-right Arrow 36">
            <a:extLst>
              <a:ext uri="{FF2B5EF4-FFF2-40B4-BE49-F238E27FC236}">
                <a16:creationId xmlns:a16="http://schemas.microsoft.com/office/drawing/2014/main" id="{58A6C222-68E9-8579-E1BB-22E37B74A80B}"/>
              </a:ext>
            </a:extLst>
          </p:cNvPr>
          <p:cNvSpPr/>
          <p:nvPr/>
        </p:nvSpPr>
        <p:spPr>
          <a:xfrm>
            <a:off x="6900901" y="415786"/>
            <a:ext cx="496776" cy="178345"/>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TextBox 37">
            <a:extLst>
              <a:ext uri="{FF2B5EF4-FFF2-40B4-BE49-F238E27FC236}">
                <a16:creationId xmlns:a16="http://schemas.microsoft.com/office/drawing/2014/main" id="{1AE2D9C0-972C-95E2-0938-62F1833468D0}"/>
              </a:ext>
            </a:extLst>
          </p:cNvPr>
          <p:cNvSpPr txBox="1"/>
          <p:nvPr/>
        </p:nvSpPr>
        <p:spPr>
          <a:xfrm>
            <a:off x="5926636" y="735847"/>
            <a:ext cx="1147750"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High-end SSD</a:t>
            </a:r>
          </a:p>
        </p:txBody>
      </p:sp>
      <p:sp>
        <p:nvSpPr>
          <p:cNvPr id="39" name="TextBox 38">
            <a:extLst>
              <a:ext uri="{FF2B5EF4-FFF2-40B4-BE49-F238E27FC236}">
                <a16:creationId xmlns:a16="http://schemas.microsoft.com/office/drawing/2014/main" id="{2A27020F-349B-2DF1-FCA0-9C9BB2454681}"/>
              </a:ext>
            </a:extLst>
          </p:cNvPr>
          <p:cNvSpPr txBox="1"/>
          <p:nvPr/>
        </p:nvSpPr>
        <p:spPr>
          <a:xfrm>
            <a:off x="7977054" y="726157"/>
            <a:ext cx="1220928" cy="338554"/>
          </a:xfrm>
          <a:prstGeom prst="rect">
            <a:avLst/>
          </a:prstGeom>
          <a:noFill/>
        </p:spPr>
        <p:txBody>
          <a:bodyPr wrap="square" rtlCol="0">
            <a:spAutoFit/>
          </a:bodyPr>
          <a:lstStyle/>
          <a:p>
            <a:r>
              <a:rPr lang="en-US" sz="1600" i="1" spc="-120" dirty="0">
                <a:latin typeface="Calibri" panose="020F0502020204030204" pitchFamily="34" charset="0"/>
                <a:cs typeface="Calibri" panose="020F0502020204030204" pitchFamily="34" charset="0"/>
              </a:rPr>
              <a:t>Low-end HDD</a:t>
            </a:r>
          </a:p>
        </p:txBody>
      </p:sp>
      <p:sp>
        <p:nvSpPr>
          <p:cNvPr id="40" name="TextBox 39">
            <a:extLst>
              <a:ext uri="{FF2B5EF4-FFF2-40B4-BE49-F238E27FC236}">
                <a16:creationId xmlns:a16="http://schemas.microsoft.com/office/drawing/2014/main" id="{0825DC5D-81AB-04E4-457E-1AE474601F09}"/>
              </a:ext>
            </a:extLst>
          </p:cNvPr>
          <p:cNvSpPr txBox="1"/>
          <p:nvPr/>
        </p:nvSpPr>
        <p:spPr>
          <a:xfrm>
            <a:off x="7029623" y="731770"/>
            <a:ext cx="1103828"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Mid-end SSD</a:t>
            </a:r>
          </a:p>
        </p:txBody>
      </p:sp>
      <p:pic>
        <p:nvPicPr>
          <p:cNvPr id="41" name="Picture 4">
            <a:extLst>
              <a:ext uri="{FF2B5EF4-FFF2-40B4-BE49-F238E27FC236}">
                <a16:creationId xmlns:a16="http://schemas.microsoft.com/office/drawing/2014/main" id="{7A274462-FEE9-D47C-5E9D-EE76150DCE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1022" y="16341"/>
            <a:ext cx="587878" cy="796399"/>
          </a:xfrm>
          <a:prstGeom prst="rect">
            <a:avLst/>
          </a:prstGeom>
          <a:noFill/>
          <a:extLst>
            <a:ext uri="{909E8E84-426E-40DD-AFC4-6F175D3DCCD1}">
              <a14:hiddenFill xmlns:a14="http://schemas.microsoft.com/office/drawing/2010/main">
                <a:solidFill>
                  <a:srgbClr val="FFFFFF"/>
                </a:solidFill>
              </a14:hiddenFill>
            </a:ext>
          </a:extLst>
        </p:spPr>
      </p:pic>
      <p:sp>
        <p:nvSpPr>
          <p:cNvPr id="42" name="Left-right Arrow 41">
            <a:extLst>
              <a:ext uri="{FF2B5EF4-FFF2-40B4-BE49-F238E27FC236}">
                <a16:creationId xmlns:a16="http://schemas.microsoft.com/office/drawing/2014/main" id="{C61D758D-9E4E-D4DE-BA25-1A64998766D7}"/>
              </a:ext>
            </a:extLst>
          </p:cNvPr>
          <p:cNvSpPr/>
          <p:nvPr/>
        </p:nvSpPr>
        <p:spPr>
          <a:xfrm>
            <a:off x="7904136" y="415785"/>
            <a:ext cx="468305" cy="178345"/>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Slide Number Placeholder 5">
            <a:extLst>
              <a:ext uri="{FF2B5EF4-FFF2-40B4-BE49-F238E27FC236}">
                <a16:creationId xmlns:a16="http://schemas.microsoft.com/office/drawing/2014/main" id="{D1F5921F-81A9-F349-6760-3D0B4055412F}"/>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45</a:t>
            </a:fld>
            <a:endParaRPr lang="en-CH"/>
          </a:p>
        </p:txBody>
      </p:sp>
    </p:spTree>
    <p:extLst>
      <p:ext uri="{BB962C8B-B14F-4D97-AF65-F5344CB8AC3E}">
        <p14:creationId xmlns:p14="http://schemas.microsoft.com/office/powerpoint/2010/main" val="514518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CH" dirty="0"/>
              <a:t>Performance on Tri-HSS</a:t>
            </a:r>
            <a:endParaRPr lang="en-US" dirty="0"/>
          </a:p>
        </p:txBody>
      </p:sp>
      <p:pic>
        <p:nvPicPr>
          <p:cNvPr id="3" name="Picture 2">
            <a:extLst>
              <a:ext uri="{FF2B5EF4-FFF2-40B4-BE49-F238E27FC236}">
                <a16:creationId xmlns:a16="http://schemas.microsoft.com/office/drawing/2014/main" id="{A7455222-47CF-2A88-503F-0BF881991162}"/>
              </a:ext>
            </a:extLst>
          </p:cNvPr>
          <p:cNvPicPr>
            <a:picLocks noChangeAspect="1"/>
          </p:cNvPicPr>
          <p:nvPr/>
        </p:nvPicPr>
        <p:blipFill>
          <a:blip r:embed="rId3"/>
          <a:stretch>
            <a:fillRect/>
          </a:stretch>
        </p:blipFill>
        <p:spPr>
          <a:xfrm>
            <a:off x="0" y="3284184"/>
            <a:ext cx="9144000" cy="3118701"/>
          </a:xfrm>
          <a:prstGeom prst="rect">
            <a:avLst/>
          </a:prstGeom>
        </p:spPr>
      </p:pic>
      <p:sp>
        <p:nvSpPr>
          <p:cNvPr id="8" name="Rectangle 7">
            <a:extLst>
              <a:ext uri="{FF2B5EF4-FFF2-40B4-BE49-F238E27FC236}">
                <a16:creationId xmlns:a16="http://schemas.microsoft.com/office/drawing/2014/main" id="{2B6C90E5-6A71-6989-9819-9F83DC13CDA4}"/>
              </a:ext>
            </a:extLst>
          </p:cNvPr>
          <p:cNvSpPr/>
          <p:nvPr/>
        </p:nvSpPr>
        <p:spPr>
          <a:xfrm>
            <a:off x="4835441" y="3234211"/>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TextBox 8">
            <a:extLst>
              <a:ext uri="{FF2B5EF4-FFF2-40B4-BE49-F238E27FC236}">
                <a16:creationId xmlns:a16="http://schemas.microsoft.com/office/drawing/2014/main" id="{579E595B-C8D5-6485-7274-CBEB5E080919}"/>
              </a:ext>
            </a:extLst>
          </p:cNvPr>
          <p:cNvSpPr txBox="1"/>
          <p:nvPr/>
        </p:nvSpPr>
        <p:spPr>
          <a:xfrm>
            <a:off x="5096909" y="3119490"/>
            <a:ext cx="1472791" cy="369332"/>
          </a:xfrm>
          <a:prstGeom prst="rect">
            <a:avLst/>
          </a:prstGeom>
          <a:noFill/>
        </p:spPr>
        <p:txBody>
          <a:bodyPr wrap="square">
            <a:spAutoFit/>
          </a:bodyPr>
          <a:lstStyle/>
          <a:p>
            <a:r>
              <a:rPr lang="en-US" dirty="0" err="1"/>
              <a:t>Sibyl</a:t>
            </a:r>
            <a:r>
              <a:rPr lang="en-US" baseline="-25000" dirty="0" err="1"/>
              <a:t>Tri</a:t>
            </a:r>
            <a:r>
              <a:rPr lang="en-US" baseline="-25000" dirty="0"/>
              <a:t>-hybrid</a:t>
            </a:r>
            <a:endParaRPr lang="en-US" dirty="0"/>
          </a:p>
        </p:txBody>
      </p:sp>
      <p:sp>
        <p:nvSpPr>
          <p:cNvPr id="10" name="Rectangle 9">
            <a:extLst>
              <a:ext uri="{FF2B5EF4-FFF2-40B4-BE49-F238E27FC236}">
                <a16:creationId xmlns:a16="http://schemas.microsoft.com/office/drawing/2014/main" id="{2E269C6E-5788-291D-9487-56378352015D}"/>
              </a:ext>
            </a:extLst>
          </p:cNvPr>
          <p:cNvSpPr/>
          <p:nvPr/>
        </p:nvSpPr>
        <p:spPr>
          <a:xfrm>
            <a:off x="2871839" y="3275019"/>
            <a:ext cx="217587" cy="180699"/>
          </a:xfrm>
          <a:prstGeom prst="rect">
            <a:avLst/>
          </a:prstGeom>
          <a:solidFill>
            <a:srgbClr val="5D99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C87070FB-2619-A8B9-2CE8-8AA84DB366E3}"/>
              </a:ext>
            </a:extLst>
          </p:cNvPr>
          <p:cNvSpPr txBox="1"/>
          <p:nvPr/>
        </p:nvSpPr>
        <p:spPr>
          <a:xfrm>
            <a:off x="3133307" y="3160299"/>
            <a:ext cx="2569263" cy="369332"/>
          </a:xfrm>
          <a:prstGeom prst="rect">
            <a:avLst/>
          </a:prstGeom>
          <a:noFill/>
        </p:spPr>
        <p:txBody>
          <a:bodyPr wrap="square">
            <a:spAutoFit/>
          </a:bodyPr>
          <a:lstStyle/>
          <a:p>
            <a:r>
              <a:rPr lang="en-US" dirty="0" err="1"/>
              <a:t>Heuristic</a:t>
            </a:r>
            <a:r>
              <a:rPr lang="en-US" baseline="-25000" dirty="0" err="1"/>
              <a:t>Tri</a:t>
            </a:r>
            <a:r>
              <a:rPr lang="en-US" baseline="-25000" dirty="0"/>
              <a:t>-hybrid</a:t>
            </a:r>
          </a:p>
        </p:txBody>
      </p:sp>
      <p:sp>
        <p:nvSpPr>
          <p:cNvPr id="14" name="TextBox 13">
            <a:extLst>
              <a:ext uri="{FF2B5EF4-FFF2-40B4-BE49-F238E27FC236}">
                <a16:creationId xmlns:a16="http://schemas.microsoft.com/office/drawing/2014/main" id="{13CA8934-A5AD-00A0-069D-DE5A1C957021}"/>
              </a:ext>
            </a:extLst>
          </p:cNvPr>
          <p:cNvSpPr txBox="1"/>
          <p:nvPr/>
        </p:nvSpPr>
        <p:spPr>
          <a:xfrm>
            <a:off x="0" y="1021013"/>
            <a:ext cx="9063613" cy="1846659"/>
          </a:xfrm>
          <a:prstGeom prst="rect">
            <a:avLst/>
          </a:prstGeom>
          <a:noFill/>
        </p:spPr>
        <p:txBody>
          <a:bodyPr wrap="square">
            <a:spAutoFit/>
          </a:bodyPr>
          <a:lstStyle/>
          <a:p>
            <a:r>
              <a:rPr lang="en-CH" sz="3000" dirty="0"/>
              <a:t>Extending Sibyl for </a:t>
            </a:r>
            <a:r>
              <a:rPr lang="en-CH" sz="3000" b="1" dirty="0">
                <a:solidFill>
                  <a:schemeClr val="accent1"/>
                </a:solidFill>
              </a:rPr>
              <a:t>more devices</a:t>
            </a:r>
            <a:r>
              <a:rPr lang="en-CH" sz="3000" dirty="0"/>
              <a:t>:</a:t>
            </a:r>
          </a:p>
          <a:p>
            <a:pPr marL="971550" lvl="1" indent="-514350">
              <a:buFont typeface="+mj-lt"/>
              <a:buAutoNum type="arabicPeriod"/>
            </a:pPr>
            <a:r>
              <a:rPr lang="en-GB" sz="2800" b="1" dirty="0">
                <a:solidFill>
                  <a:srgbClr val="7030A0"/>
                </a:solidFill>
              </a:rPr>
              <a:t>A</a:t>
            </a:r>
            <a:r>
              <a:rPr lang="en-CH" sz="2800" b="1" dirty="0">
                <a:solidFill>
                  <a:srgbClr val="7030A0"/>
                </a:solidFill>
              </a:rPr>
              <a:t>dd a new action</a:t>
            </a:r>
          </a:p>
          <a:p>
            <a:pPr marL="971550" lvl="1" indent="-514350">
              <a:buFont typeface="+mj-lt"/>
              <a:buAutoNum type="arabicPeriod"/>
            </a:pPr>
            <a:r>
              <a:rPr lang="en-GB" sz="2800" b="1" dirty="0">
                <a:solidFill>
                  <a:srgbClr val="7030A0"/>
                </a:solidFill>
              </a:rPr>
              <a:t>A</a:t>
            </a:r>
            <a:r>
              <a:rPr lang="en-CH" sz="2800" b="1" dirty="0">
                <a:solidFill>
                  <a:srgbClr val="7030A0"/>
                </a:solidFill>
              </a:rPr>
              <a:t>dd the remaining capacity </a:t>
            </a:r>
            <a:r>
              <a:rPr lang="en-CH" sz="2800" dirty="0"/>
              <a:t>of the new device as a state feature</a:t>
            </a:r>
          </a:p>
        </p:txBody>
      </p:sp>
      <p:sp>
        <p:nvSpPr>
          <p:cNvPr id="12" name="Rectangle 11">
            <a:extLst>
              <a:ext uri="{FF2B5EF4-FFF2-40B4-BE49-F238E27FC236}">
                <a16:creationId xmlns:a16="http://schemas.microsoft.com/office/drawing/2014/main" id="{15081936-E33F-1DF7-A450-E7ACF6F81108}"/>
              </a:ext>
            </a:extLst>
          </p:cNvPr>
          <p:cNvSpPr/>
          <p:nvPr/>
        </p:nvSpPr>
        <p:spPr>
          <a:xfrm>
            <a:off x="88624" y="738418"/>
            <a:ext cx="9521541" cy="5648595"/>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AEF87A-A5AA-2F24-D251-F46138901EEB}"/>
              </a:ext>
            </a:extLst>
          </p:cNvPr>
          <p:cNvSpPr/>
          <p:nvPr/>
        </p:nvSpPr>
        <p:spPr>
          <a:xfrm>
            <a:off x="80386" y="2051525"/>
            <a:ext cx="8983227" cy="1612230"/>
          </a:xfrm>
          <a:prstGeom prst="rect">
            <a:avLst/>
          </a:prstGeom>
          <a:solidFill>
            <a:schemeClr val="accent3">
              <a:lumMod val="20000"/>
              <a:lumOff val="80000"/>
            </a:schemeClr>
          </a:solidFill>
          <a:ln w="285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00" dirty="0">
                <a:solidFill>
                  <a:schemeClr val="tx1"/>
                </a:solidFill>
              </a:rPr>
              <a:t>Sibyl </a:t>
            </a:r>
            <a:r>
              <a:rPr lang="en-GB" sz="3400" b="1" dirty="0">
                <a:solidFill>
                  <a:srgbClr val="00B050"/>
                </a:solidFill>
              </a:rPr>
              <a:t>outperforms</a:t>
            </a:r>
            <a:r>
              <a:rPr lang="en-GB" sz="3400" dirty="0">
                <a:solidFill>
                  <a:schemeClr val="tx1"/>
                </a:solidFill>
              </a:rPr>
              <a:t> the state-of-the-art </a:t>
            </a:r>
          </a:p>
          <a:p>
            <a:pPr algn="ctr"/>
            <a:r>
              <a:rPr lang="en-GB" sz="3400" dirty="0">
                <a:solidFill>
                  <a:schemeClr val="tx1"/>
                </a:solidFill>
              </a:rPr>
              <a:t>data placement policy by</a:t>
            </a:r>
            <a:r>
              <a:rPr lang="en-GB" sz="3400" b="1" dirty="0">
                <a:solidFill>
                  <a:schemeClr val="accent6"/>
                </a:solidFill>
              </a:rPr>
              <a:t> </a:t>
            </a:r>
          </a:p>
          <a:p>
            <a:pPr algn="ctr"/>
            <a:r>
              <a:rPr lang="en-GB" sz="3400" b="1" dirty="0">
                <a:solidFill>
                  <a:srgbClr val="00B050"/>
                </a:solidFill>
              </a:rPr>
              <a:t>48.2% in a real tri-hybrid system</a:t>
            </a:r>
            <a:endParaRPr lang="en-US" sz="3400" b="1" dirty="0">
              <a:solidFill>
                <a:srgbClr val="00B050"/>
              </a:solidFill>
              <a:effectLst/>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2ADBECC2-B717-036A-ABD7-09C0EE0BD6E5}"/>
              </a:ext>
            </a:extLst>
          </p:cNvPr>
          <p:cNvSpPr/>
          <p:nvPr/>
        </p:nvSpPr>
        <p:spPr>
          <a:xfrm>
            <a:off x="72149" y="4227205"/>
            <a:ext cx="8983227" cy="1612230"/>
          </a:xfrm>
          <a:prstGeom prst="rect">
            <a:avLst/>
          </a:prstGeom>
          <a:solidFill>
            <a:schemeClr val="accent3">
              <a:lumMod val="20000"/>
              <a:lumOff val="80000"/>
            </a:schemeClr>
          </a:solidFill>
          <a:ln w="285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00" dirty="0">
                <a:solidFill>
                  <a:schemeClr val="tx1"/>
                </a:solidFill>
                <a:effectLst/>
                <a:latin typeface="Calibri" panose="020F0502020204030204" pitchFamily="34" charset="0"/>
                <a:cs typeface="Calibri" panose="020F0502020204030204" pitchFamily="34" charset="0"/>
              </a:rPr>
              <a:t>Sibyl reduces the system architect's burden </a:t>
            </a:r>
          </a:p>
          <a:p>
            <a:pPr algn="ctr"/>
            <a:r>
              <a:rPr lang="en-GB" sz="3400" dirty="0">
                <a:solidFill>
                  <a:schemeClr val="tx1"/>
                </a:solidFill>
                <a:effectLst/>
                <a:latin typeface="Calibri" panose="020F0502020204030204" pitchFamily="34" charset="0"/>
                <a:cs typeface="Calibri" panose="020F0502020204030204" pitchFamily="34" charset="0"/>
              </a:rPr>
              <a:t>by</a:t>
            </a:r>
            <a:r>
              <a:rPr lang="en-GB" sz="3400" b="1" dirty="0">
                <a:solidFill>
                  <a:schemeClr val="tx1"/>
                </a:solidFill>
                <a:effectLst/>
                <a:latin typeface="Calibri" panose="020F0502020204030204" pitchFamily="34" charset="0"/>
                <a:cs typeface="Calibri" panose="020F0502020204030204" pitchFamily="34" charset="0"/>
              </a:rPr>
              <a:t> </a:t>
            </a:r>
            <a:r>
              <a:rPr lang="en-GB" sz="3400" dirty="0">
                <a:solidFill>
                  <a:schemeClr val="tx1"/>
                </a:solidFill>
                <a:effectLst/>
                <a:latin typeface="Calibri" panose="020F0502020204030204" pitchFamily="34" charset="0"/>
                <a:cs typeface="Calibri" panose="020F0502020204030204" pitchFamily="34" charset="0"/>
              </a:rPr>
              <a:t>providing </a:t>
            </a:r>
            <a:r>
              <a:rPr lang="en-GB" sz="3400" b="1" dirty="0">
                <a:solidFill>
                  <a:srgbClr val="00B050"/>
                </a:solidFill>
                <a:effectLst/>
                <a:latin typeface="Calibri" panose="020F0502020204030204" pitchFamily="34" charset="0"/>
                <a:cs typeface="Calibri" panose="020F0502020204030204" pitchFamily="34" charset="0"/>
              </a:rPr>
              <a:t>ease of extensibility</a:t>
            </a:r>
            <a:endParaRPr lang="en-US" sz="3400" b="1" dirty="0">
              <a:solidFill>
                <a:srgbClr val="00B050"/>
              </a:solidFill>
              <a:effectLst/>
              <a:latin typeface="Calibri" panose="020F0502020204030204" pitchFamily="34" charset="0"/>
              <a:cs typeface="Calibri" panose="020F0502020204030204" pitchFamily="34" charset="0"/>
            </a:endParaRPr>
          </a:p>
        </p:txBody>
      </p:sp>
      <p:sp>
        <p:nvSpPr>
          <p:cNvPr id="26" name="Rounded Rectangle 25">
            <a:extLst>
              <a:ext uri="{FF2B5EF4-FFF2-40B4-BE49-F238E27FC236}">
                <a16:creationId xmlns:a16="http://schemas.microsoft.com/office/drawing/2014/main" id="{D58DB376-8ABB-5CF2-9F1C-92CB3ECB358C}"/>
              </a:ext>
            </a:extLst>
          </p:cNvPr>
          <p:cNvSpPr/>
          <p:nvPr/>
        </p:nvSpPr>
        <p:spPr>
          <a:xfrm>
            <a:off x="5820102" y="0"/>
            <a:ext cx="3310696" cy="102101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7" name="Picture 2" descr="Intel SSDPED1K375GA01 Optane SSD DC P4800X Series - Walmart.com">
            <a:extLst>
              <a:ext uri="{FF2B5EF4-FFF2-40B4-BE49-F238E27FC236}">
                <a16:creationId xmlns:a16="http://schemas.microsoft.com/office/drawing/2014/main" id="{0565A329-DBD9-9186-0262-48DB10B4E4A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34" b="71242" l="817" r="99183">
                        <a14:foregroundMark x1="327" y1="29085" x2="6373" y2="33660"/>
                        <a14:foregroundMark x1="6373" y1="33660" x2="5229" y2="71569"/>
                        <a14:foregroundMark x1="8448" y1="72018" x2="12255" y2="72549"/>
                        <a14:foregroundMark x1="5229" y1="71569" x2="7414" y2="71874"/>
                        <a14:foregroundMark x1="12255" y1="72549" x2="12686" y2="71567"/>
                        <a14:foregroundMark x1="19281" y1="63308" x2="19599" y2="63110"/>
                        <a14:foregroundMark x1="96963" y1="62296" x2="99837" y2="62418"/>
                        <a14:foregroundMark x1="99758" y1="57120" x2="99346" y2="29575"/>
                        <a14:foregroundMark x1="99837" y1="62418" x2="99763" y2="57460"/>
                        <a14:foregroundMark x1="99346" y1="29575" x2="980" y2="26634"/>
                        <a14:foregroundMark x1="38072" y1="43954" x2="26471" y2="44771"/>
                        <a14:foregroundMark x1="26471" y1="44771" x2="39542" y2="43301"/>
                        <a14:foregroundMark x1="39542" y1="43301" x2="27288" y2="43464"/>
                        <a14:foregroundMark x1="27288" y1="43464" x2="34804" y2="43627"/>
                        <a14:foregroundMark x1="34804" y1="43627" x2="23856" y2="42484"/>
                        <a14:foregroundMark x1="23856" y1="42484" x2="46732" y2="45588"/>
                        <a14:foregroundMark x1="46732" y1="45588" x2="19444" y2="47059"/>
                        <a14:foregroundMark x1="19444" y1="47059" x2="36438" y2="44444"/>
                        <a14:foregroundMark x1="10294" y1="58824" x2="8660" y2="57026"/>
                        <a14:foregroundMark x1="8170" y1="63725" x2="7680" y2="71078"/>
                        <a14:foregroundMark x1="7680" y1="71078" x2="6863" y2="71242"/>
                        <a14:backgroundMark x1="8007" y1="70588" x2="15196" y2="65686"/>
                        <a14:backgroundMark x1="15196" y1="65686" x2="20098" y2="59967"/>
                        <a14:backgroundMark x1="20098" y1="59967" x2="25654" y2="64542"/>
                        <a14:backgroundMark x1="25654" y1="64542" x2="32516" y2="66993"/>
                        <a14:backgroundMark x1="32516" y1="66993" x2="40850" y2="67484"/>
                        <a14:backgroundMark x1="40850" y1="67484" x2="48039" y2="66667"/>
                        <a14:backgroundMark x1="48039" y1="66667" x2="53595" y2="62418"/>
                        <a14:backgroundMark x1="53595" y1="62418" x2="98529" y2="59477"/>
                        <a14:backgroundMark x1="20098" y1="64052" x2="13562" y2="69118"/>
                        <a14:backgroundMark x1="13562" y1="69118" x2="27451" y2="73529"/>
                        <a14:backgroundMark x1="27451" y1="73529" x2="63889" y2="66830"/>
                        <a14:backgroundMark x1="63889" y1="66830" x2="54085" y2="64869"/>
                        <a14:backgroundMark x1="54085" y1="64869" x2="53105" y2="65359"/>
                        <a14:backgroundMark x1="96569" y1="61765" x2="82190" y2="65033"/>
                        <a14:backgroundMark x1="18791" y1="63235" x2="17810" y2="65196"/>
                      </a14:backgroundRemoval>
                    </a14:imgEffect>
                  </a14:imgLayer>
                </a14:imgProps>
              </a:ext>
              <a:ext uri="{28A0092B-C50C-407E-A947-70E740481C1C}">
                <a14:useLocalDpi xmlns:a14="http://schemas.microsoft.com/office/drawing/2010/main" val="0"/>
              </a:ext>
            </a:extLst>
          </a:blip>
          <a:srcRect t="26256" b="27768"/>
          <a:stretch/>
        </p:blipFill>
        <p:spPr bwMode="auto">
          <a:xfrm>
            <a:off x="5820103" y="325993"/>
            <a:ext cx="1093985" cy="4550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80BEF869-4B69-3C63-834C-3335CE05A2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3171" y="249112"/>
            <a:ext cx="791035" cy="548232"/>
          </a:xfrm>
          <a:prstGeom prst="rect">
            <a:avLst/>
          </a:prstGeom>
          <a:noFill/>
          <a:extLst>
            <a:ext uri="{909E8E84-426E-40DD-AFC4-6F175D3DCCD1}">
              <a14:hiddenFill xmlns:a14="http://schemas.microsoft.com/office/drawing/2010/main">
                <a:solidFill>
                  <a:srgbClr val="FFFFFF"/>
                </a:solidFill>
              </a14:hiddenFill>
            </a:ext>
          </a:extLst>
        </p:spPr>
      </p:pic>
      <p:sp>
        <p:nvSpPr>
          <p:cNvPr id="29" name="Left-right Arrow 28">
            <a:extLst>
              <a:ext uri="{FF2B5EF4-FFF2-40B4-BE49-F238E27FC236}">
                <a16:creationId xmlns:a16="http://schemas.microsoft.com/office/drawing/2014/main" id="{60D1D6D0-5A41-28A7-F5F9-AA8B453587A4}"/>
              </a:ext>
            </a:extLst>
          </p:cNvPr>
          <p:cNvSpPr/>
          <p:nvPr/>
        </p:nvSpPr>
        <p:spPr>
          <a:xfrm>
            <a:off x="6900901" y="415786"/>
            <a:ext cx="496776" cy="178345"/>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TextBox 29">
            <a:extLst>
              <a:ext uri="{FF2B5EF4-FFF2-40B4-BE49-F238E27FC236}">
                <a16:creationId xmlns:a16="http://schemas.microsoft.com/office/drawing/2014/main" id="{9458CBAB-6F90-86A4-C2A0-EA3587CFD4D2}"/>
              </a:ext>
            </a:extLst>
          </p:cNvPr>
          <p:cNvSpPr txBox="1"/>
          <p:nvPr/>
        </p:nvSpPr>
        <p:spPr>
          <a:xfrm>
            <a:off x="5926636" y="735847"/>
            <a:ext cx="1147750"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High-end SSD</a:t>
            </a:r>
          </a:p>
        </p:txBody>
      </p:sp>
      <p:sp>
        <p:nvSpPr>
          <p:cNvPr id="31" name="TextBox 30">
            <a:extLst>
              <a:ext uri="{FF2B5EF4-FFF2-40B4-BE49-F238E27FC236}">
                <a16:creationId xmlns:a16="http://schemas.microsoft.com/office/drawing/2014/main" id="{737CE180-567D-84E2-4F12-31755C2B607A}"/>
              </a:ext>
            </a:extLst>
          </p:cNvPr>
          <p:cNvSpPr txBox="1"/>
          <p:nvPr/>
        </p:nvSpPr>
        <p:spPr>
          <a:xfrm>
            <a:off x="7977054" y="726157"/>
            <a:ext cx="1220928" cy="338554"/>
          </a:xfrm>
          <a:prstGeom prst="rect">
            <a:avLst/>
          </a:prstGeom>
          <a:noFill/>
        </p:spPr>
        <p:txBody>
          <a:bodyPr wrap="square" rtlCol="0">
            <a:spAutoFit/>
          </a:bodyPr>
          <a:lstStyle/>
          <a:p>
            <a:r>
              <a:rPr lang="en-US" sz="1600" i="1" spc="-120" dirty="0">
                <a:latin typeface="Calibri" panose="020F0502020204030204" pitchFamily="34" charset="0"/>
                <a:cs typeface="Calibri" panose="020F0502020204030204" pitchFamily="34" charset="0"/>
              </a:rPr>
              <a:t>Low-end HDD</a:t>
            </a:r>
          </a:p>
        </p:txBody>
      </p:sp>
      <p:sp>
        <p:nvSpPr>
          <p:cNvPr id="32" name="TextBox 31">
            <a:extLst>
              <a:ext uri="{FF2B5EF4-FFF2-40B4-BE49-F238E27FC236}">
                <a16:creationId xmlns:a16="http://schemas.microsoft.com/office/drawing/2014/main" id="{ED44C1A0-9412-9280-B68B-470246F50FAA}"/>
              </a:ext>
            </a:extLst>
          </p:cNvPr>
          <p:cNvSpPr txBox="1"/>
          <p:nvPr/>
        </p:nvSpPr>
        <p:spPr>
          <a:xfrm>
            <a:off x="7029623" y="731770"/>
            <a:ext cx="1103828" cy="338554"/>
          </a:xfrm>
          <a:prstGeom prst="rect">
            <a:avLst/>
          </a:prstGeom>
          <a:noFill/>
        </p:spPr>
        <p:txBody>
          <a:bodyPr wrap="none" rtlCol="0">
            <a:spAutoFit/>
          </a:bodyPr>
          <a:lstStyle/>
          <a:p>
            <a:r>
              <a:rPr lang="en-US" sz="1600" i="1" spc="-120" dirty="0">
                <a:latin typeface="Calibri" panose="020F0502020204030204" pitchFamily="34" charset="0"/>
                <a:cs typeface="Calibri" panose="020F0502020204030204" pitchFamily="34" charset="0"/>
              </a:rPr>
              <a:t>Mid-end SSD</a:t>
            </a:r>
          </a:p>
        </p:txBody>
      </p:sp>
      <p:pic>
        <p:nvPicPr>
          <p:cNvPr id="33" name="Picture 4">
            <a:extLst>
              <a:ext uri="{FF2B5EF4-FFF2-40B4-BE49-F238E27FC236}">
                <a16:creationId xmlns:a16="http://schemas.microsoft.com/office/drawing/2014/main" id="{C1AE79A3-C444-EB97-D356-5E346E669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1022" y="16341"/>
            <a:ext cx="587878" cy="796399"/>
          </a:xfrm>
          <a:prstGeom prst="rect">
            <a:avLst/>
          </a:prstGeom>
          <a:noFill/>
          <a:extLst>
            <a:ext uri="{909E8E84-426E-40DD-AFC4-6F175D3DCCD1}">
              <a14:hiddenFill xmlns:a14="http://schemas.microsoft.com/office/drawing/2010/main">
                <a:solidFill>
                  <a:srgbClr val="FFFFFF"/>
                </a:solidFill>
              </a14:hiddenFill>
            </a:ext>
          </a:extLst>
        </p:spPr>
      </p:pic>
      <p:sp>
        <p:nvSpPr>
          <p:cNvPr id="34" name="Left-right Arrow 33">
            <a:extLst>
              <a:ext uri="{FF2B5EF4-FFF2-40B4-BE49-F238E27FC236}">
                <a16:creationId xmlns:a16="http://schemas.microsoft.com/office/drawing/2014/main" id="{490F921D-4AC2-5186-E4A5-73D4E0275D93}"/>
              </a:ext>
            </a:extLst>
          </p:cNvPr>
          <p:cNvSpPr/>
          <p:nvPr/>
        </p:nvSpPr>
        <p:spPr>
          <a:xfrm>
            <a:off x="7904136" y="415785"/>
            <a:ext cx="468305" cy="178345"/>
          </a:xfrm>
          <a:prstGeom prst="lef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Slide Number Placeholder 5">
            <a:extLst>
              <a:ext uri="{FF2B5EF4-FFF2-40B4-BE49-F238E27FC236}">
                <a16:creationId xmlns:a16="http://schemas.microsoft.com/office/drawing/2014/main" id="{2C4775AB-0B7B-6694-453A-40832BFAE3F2}"/>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46</a:t>
            </a:fld>
            <a:endParaRPr lang="en-CH"/>
          </a:p>
        </p:txBody>
      </p:sp>
    </p:spTree>
    <p:extLst>
      <p:ext uri="{BB962C8B-B14F-4D97-AF65-F5344CB8AC3E}">
        <p14:creationId xmlns:p14="http://schemas.microsoft.com/office/powerpoint/2010/main" val="419683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170E7-5437-B241-B8D8-8F3300D03E7C}"/>
              </a:ext>
            </a:extLst>
          </p:cNvPr>
          <p:cNvSpPr>
            <a:spLocks noGrp="1"/>
          </p:cNvSpPr>
          <p:nvPr>
            <p:ph type="title"/>
          </p:nvPr>
        </p:nvSpPr>
        <p:spPr/>
        <p:txBody>
          <a:bodyPr/>
          <a:lstStyle/>
          <a:p>
            <a:r>
              <a:rPr lang="en-US" dirty="0"/>
              <a:t>Sibyl’s Overhead</a:t>
            </a:r>
          </a:p>
        </p:txBody>
      </p:sp>
      <p:sp>
        <p:nvSpPr>
          <p:cNvPr id="5" name="Content Placeholder 4">
            <a:extLst>
              <a:ext uri="{FF2B5EF4-FFF2-40B4-BE49-F238E27FC236}">
                <a16:creationId xmlns:a16="http://schemas.microsoft.com/office/drawing/2014/main" id="{63E193EB-0456-824E-AABB-C7B93318976B}"/>
              </a:ext>
            </a:extLst>
          </p:cNvPr>
          <p:cNvSpPr>
            <a:spLocks noGrp="1"/>
          </p:cNvSpPr>
          <p:nvPr>
            <p:ph idx="1"/>
          </p:nvPr>
        </p:nvSpPr>
        <p:spPr/>
        <p:txBody>
          <a:bodyPr/>
          <a:lstStyle/>
          <a:p>
            <a:pPr>
              <a:lnSpc>
                <a:spcPct val="100000"/>
              </a:lnSpc>
              <a:spcBef>
                <a:spcPts val="400"/>
              </a:spcBef>
            </a:pPr>
            <a:r>
              <a:rPr lang="en-US" sz="3000" b="1" dirty="0">
                <a:solidFill>
                  <a:srgbClr val="000CFF"/>
                </a:solidFill>
                <a:latin typeface="+mn-lt"/>
              </a:rPr>
              <a:t>124.4 KiB </a:t>
            </a:r>
            <a:r>
              <a:rPr lang="en-US" sz="3000" dirty="0">
                <a:latin typeface="+mn-lt"/>
              </a:rPr>
              <a:t>of total storage cost </a:t>
            </a:r>
          </a:p>
          <a:p>
            <a:pPr lvl="1">
              <a:lnSpc>
                <a:spcPct val="100000"/>
              </a:lnSpc>
              <a:spcBef>
                <a:spcPts val="400"/>
              </a:spcBef>
            </a:pPr>
            <a:r>
              <a:rPr lang="en-US" sz="2600" dirty="0">
                <a:latin typeface="+mn-lt"/>
              </a:rPr>
              <a:t>Experience buffer, inference and training network</a:t>
            </a:r>
          </a:p>
          <a:p>
            <a:pPr>
              <a:lnSpc>
                <a:spcPct val="100000"/>
              </a:lnSpc>
              <a:spcBef>
                <a:spcPts val="1600"/>
              </a:spcBef>
            </a:pPr>
            <a:r>
              <a:rPr lang="en-US" sz="3000" b="1" dirty="0">
                <a:solidFill>
                  <a:srgbClr val="010BFF"/>
                </a:solidFill>
                <a:latin typeface="+mn-lt"/>
              </a:rPr>
              <a:t>40-bit </a:t>
            </a:r>
            <a:r>
              <a:rPr lang="en-US" sz="3000" dirty="0">
                <a:latin typeface="+mn-lt"/>
              </a:rPr>
              <a:t>metadata overhead per page for state features</a:t>
            </a:r>
          </a:p>
          <a:p>
            <a:pPr>
              <a:lnSpc>
                <a:spcPct val="100000"/>
              </a:lnSpc>
              <a:spcBef>
                <a:spcPts val="1600"/>
              </a:spcBef>
            </a:pPr>
            <a:r>
              <a:rPr lang="en-US" sz="3000" dirty="0">
                <a:latin typeface="+mn-lt"/>
              </a:rPr>
              <a:t>Inference latency of </a:t>
            </a:r>
            <a:r>
              <a:rPr lang="en-US" sz="3000" b="1" dirty="0">
                <a:solidFill>
                  <a:srgbClr val="010BFF"/>
                </a:solidFill>
                <a:latin typeface="+mn-lt"/>
              </a:rPr>
              <a:t>~10ns</a:t>
            </a:r>
            <a:endParaRPr lang="en-US" sz="3000" dirty="0">
              <a:latin typeface="+mn-lt"/>
            </a:endParaRPr>
          </a:p>
          <a:p>
            <a:pPr>
              <a:lnSpc>
                <a:spcPct val="100000"/>
              </a:lnSpc>
              <a:spcBef>
                <a:spcPts val="1600"/>
              </a:spcBef>
            </a:pPr>
            <a:r>
              <a:rPr lang="en-US" sz="3000" dirty="0">
                <a:latin typeface="+mn-lt"/>
              </a:rPr>
              <a:t>Training latency of </a:t>
            </a:r>
            <a:r>
              <a:rPr lang="en-US" sz="3000" b="1" dirty="0">
                <a:solidFill>
                  <a:srgbClr val="010BFF"/>
                </a:solidFill>
                <a:latin typeface="+mn-lt"/>
              </a:rPr>
              <a:t>~2us</a:t>
            </a:r>
          </a:p>
        </p:txBody>
      </p:sp>
      <p:grpSp>
        <p:nvGrpSpPr>
          <p:cNvPr id="9" name="Group 8">
            <a:extLst>
              <a:ext uri="{FF2B5EF4-FFF2-40B4-BE49-F238E27FC236}">
                <a16:creationId xmlns:a16="http://schemas.microsoft.com/office/drawing/2014/main" id="{247084E2-CBF9-2C99-1A36-E4C99F434140}"/>
              </a:ext>
            </a:extLst>
          </p:cNvPr>
          <p:cNvGrpSpPr/>
          <p:nvPr/>
        </p:nvGrpSpPr>
        <p:grpSpPr>
          <a:xfrm>
            <a:off x="2104604" y="3898672"/>
            <a:ext cx="5154097" cy="893459"/>
            <a:chOff x="2118672" y="4050512"/>
            <a:chExt cx="5154097" cy="893459"/>
          </a:xfrm>
        </p:grpSpPr>
        <p:sp>
          <p:nvSpPr>
            <p:cNvPr id="6" name="Rounded Rectangle 5">
              <a:extLst>
                <a:ext uri="{FF2B5EF4-FFF2-40B4-BE49-F238E27FC236}">
                  <a16:creationId xmlns:a16="http://schemas.microsoft.com/office/drawing/2014/main" id="{B9CE33B3-3879-9E48-945B-53C67109D76C}"/>
                </a:ext>
              </a:extLst>
            </p:cNvPr>
            <p:cNvSpPr/>
            <p:nvPr/>
          </p:nvSpPr>
          <p:spPr>
            <a:xfrm>
              <a:off x="2539714" y="4175232"/>
              <a:ext cx="4733055" cy="650630"/>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rgbClr val="FFFF00"/>
                  </a:solidFill>
                  <a:latin typeface="Calibri" panose="020F0502020204030204" pitchFamily="34" charset="0"/>
                  <a:cs typeface="Calibri" panose="020F0502020204030204" pitchFamily="34" charset="0"/>
                </a:rPr>
                <a:t>Small area</a:t>
              </a:r>
              <a:r>
                <a:rPr lang="en-US" sz="2700" b="1" dirty="0">
                  <a:latin typeface="Calibri" panose="020F0502020204030204" pitchFamily="34" charset="0"/>
                  <a:cs typeface="Calibri" panose="020F0502020204030204" pitchFamily="34" charset="0"/>
                </a:rPr>
                <a:t> overhead</a:t>
              </a:r>
            </a:p>
          </p:txBody>
        </p:sp>
        <p:pic>
          <p:nvPicPr>
            <p:cNvPr id="15" name="Picture 14">
              <a:extLst>
                <a:ext uri="{FF2B5EF4-FFF2-40B4-BE49-F238E27FC236}">
                  <a16:creationId xmlns:a16="http://schemas.microsoft.com/office/drawing/2014/main" id="{8499BC97-2BA5-584E-8758-5898A9ACB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672" y="4050512"/>
              <a:ext cx="893459" cy="893459"/>
            </a:xfrm>
            <a:prstGeom prst="rect">
              <a:avLst/>
            </a:prstGeom>
            <a:effectLst>
              <a:outerShdw blurRad="50800" dist="38100" dir="2700000" algn="tl" rotWithShape="0">
                <a:prstClr val="black">
                  <a:alpha val="40000"/>
                </a:prstClr>
              </a:outerShdw>
            </a:effectLst>
          </p:spPr>
        </p:pic>
      </p:grpSp>
      <p:grpSp>
        <p:nvGrpSpPr>
          <p:cNvPr id="10" name="Group 9">
            <a:extLst>
              <a:ext uri="{FF2B5EF4-FFF2-40B4-BE49-F238E27FC236}">
                <a16:creationId xmlns:a16="http://schemas.microsoft.com/office/drawing/2014/main" id="{08C69947-9982-D475-FE3C-B440D83CE6A6}"/>
              </a:ext>
            </a:extLst>
          </p:cNvPr>
          <p:cNvGrpSpPr/>
          <p:nvPr/>
        </p:nvGrpSpPr>
        <p:grpSpPr>
          <a:xfrm>
            <a:off x="2047430" y="4865440"/>
            <a:ext cx="5179784" cy="893459"/>
            <a:chOff x="2092984" y="4994507"/>
            <a:chExt cx="5179784" cy="893459"/>
          </a:xfrm>
        </p:grpSpPr>
        <p:sp>
          <p:nvSpPr>
            <p:cNvPr id="14" name="Rounded Rectangle 13">
              <a:extLst>
                <a:ext uri="{FF2B5EF4-FFF2-40B4-BE49-F238E27FC236}">
                  <a16:creationId xmlns:a16="http://schemas.microsoft.com/office/drawing/2014/main" id="{AE42B20C-E77C-7C39-B375-0D15BBCCDF36}"/>
                </a:ext>
              </a:extLst>
            </p:cNvPr>
            <p:cNvSpPr/>
            <p:nvPr/>
          </p:nvSpPr>
          <p:spPr>
            <a:xfrm>
              <a:off x="2539713" y="5131671"/>
              <a:ext cx="4733055" cy="650630"/>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rgbClr val="FFFF00"/>
                  </a:solidFill>
                  <a:latin typeface="Calibri" panose="020F0502020204030204" pitchFamily="34" charset="0"/>
                  <a:cs typeface="Calibri" panose="020F0502020204030204" pitchFamily="34" charset="0"/>
                </a:rPr>
                <a:t>Small inference</a:t>
              </a:r>
              <a:r>
                <a:rPr lang="en-US" sz="2700" b="1" dirty="0">
                  <a:latin typeface="Calibri" panose="020F0502020204030204" pitchFamily="34" charset="0"/>
                  <a:cs typeface="Calibri" panose="020F0502020204030204" pitchFamily="34" charset="0"/>
                </a:rPr>
                <a:t> overhead</a:t>
              </a:r>
            </a:p>
          </p:txBody>
        </p:sp>
        <p:pic>
          <p:nvPicPr>
            <p:cNvPr id="16" name="Picture 15">
              <a:extLst>
                <a:ext uri="{FF2B5EF4-FFF2-40B4-BE49-F238E27FC236}">
                  <a16:creationId xmlns:a16="http://schemas.microsoft.com/office/drawing/2014/main" id="{7A4B1068-5964-E378-B8E2-ABB3A7474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984" y="4994507"/>
              <a:ext cx="893459" cy="893459"/>
            </a:xfrm>
            <a:prstGeom prst="rect">
              <a:avLst/>
            </a:prstGeom>
            <a:effectLst>
              <a:outerShdw blurRad="50800" dist="38100" dir="2700000" algn="tl" rotWithShape="0">
                <a:prstClr val="black">
                  <a:alpha val="40000"/>
                </a:prstClr>
              </a:outerShdw>
            </a:effectLst>
          </p:spPr>
        </p:pic>
      </p:grpSp>
      <p:grpSp>
        <p:nvGrpSpPr>
          <p:cNvPr id="12" name="Group 11">
            <a:extLst>
              <a:ext uri="{FF2B5EF4-FFF2-40B4-BE49-F238E27FC236}">
                <a16:creationId xmlns:a16="http://schemas.microsoft.com/office/drawing/2014/main" id="{03A45AA6-9DE7-F1ED-8BCA-B82E3F122A26}"/>
              </a:ext>
            </a:extLst>
          </p:cNvPr>
          <p:cNvGrpSpPr/>
          <p:nvPr/>
        </p:nvGrpSpPr>
        <p:grpSpPr>
          <a:xfrm>
            <a:off x="2078916" y="5832207"/>
            <a:ext cx="5091125" cy="893459"/>
            <a:chOff x="2092984" y="5984047"/>
            <a:chExt cx="5091125" cy="893459"/>
          </a:xfrm>
        </p:grpSpPr>
        <p:sp>
          <p:nvSpPr>
            <p:cNvPr id="8" name="Rounded Rectangle 7">
              <a:extLst>
                <a:ext uri="{FF2B5EF4-FFF2-40B4-BE49-F238E27FC236}">
                  <a16:creationId xmlns:a16="http://schemas.microsoft.com/office/drawing/2014/main" id="{1FCF103B-80E0-0B4F-96B7-2C7E8AA094DF}"/>
                </a:ext>
              </a:extLst>
            </p:cNvPr>
            <p:cNvSpPr/>
            <p:nvPr/>
          </p:nvSpPr>
          <p:spPr>
            <a:xfrm>
              <a:off x="2451054" y="6101150"/>
              <a:ext cx="4733055" cy="650630"/>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rgbClr val="FFFF00"/>
                  </a:solidFill>
                  <a:latin typeface="Calibri" panose="020F0502020204030204" pitchFamily="34" charset="0"/>
                  <a:cs typeface="Calibri" panose="020F0502020204030204" pitchFamily="34" charset="0"/>
                </a:rPr>
                <a:t>     Satisfies prediction latency</a:t>
              </a:r>
              <a:endParaRPr lang="en-US" sz="2700" b="1" dirty="0">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1078F5DB-2D7A-2763-5D7D-93206301A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984" y="5984047"/>
              <a:ext cx="893459" cy="893459"/>
            </a:xfrm>
            <a:prstGeom prst="rect">
              <a:avLst/>
            </a:prstGeom>
            <a:effectLst>
              <a:outerShdw blurRad="50800" dist="38100" dir="2700000" algn="tl" rotWithShape="0">
                <a:prstClr val="black">
                  <a:alpha val="40000"/>
                </a:prstClr>
              </a:outerShdw>
            </a:effectLst>
          </p:spPr>
        </p:pic>
      </p:grpSp>
      <p:sp>
        <p:nvSpPr>
          <p:cNvPr id="17" name="Slide Number Placeholder 5">
            <a:extLst>
              <a:ext uri="{FF2B5EF4-FFF2-40B4-BE49-F238E27FC236}">
                <a16:creationId xmlns:a16="http://schemas.microsoft.com/office/drawing/2014/main" id="{150B6291-5364-2E32-BC43-CA86E2BFF7AB}"/>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47</a:t>
            </a:fld>
            <a:endParaRPr lang="en-CH"/>
          </a:p>
        </p:txBody>
      </p:sp>
    </p:spTree>
    <p:extLst>
      <p:ext uri="{BB962C8B-B14F-4D97-AF65-F5344CB8AC3E}">
        <p14:creationId xmlns:p14="http://schemas.microsoft.com/office/powerpoint/2010/main" val="52069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1BF3B2-EBA2-284D-B1A6-0A4796392EF5}"/>
              </a:ext>
            </a:extLst>
          </p:cNvPr>
          <p:cNvSpPr>
            <a:spLocks noGrp="1"/>
          </p:cNvSpPr>
          <p:nvPr>
            <p:ph type="title"/>
          </p:nvPr>
        </p:nvSpPr>
        <p:spPr/>
        <p:txBody>
          <a:bodyPr/>
          <a:lstStyle/>
          <a:p>
            <a:r>
              <a:rPr lang="en-US" dirty="0"/>
              <a:t>More in the Paper (1/2)</a:t>
            </a:r>
          </a:p>
        </p:txBody>
      </p:sp>
      <p:sp>
        <p:nvSpPr>
          <p:cNvPr id="5" name="Content Placeholder 4">
            <a:extLst>
              <a:ext uri="{FF2B5EF4-FFF2-40B4-BE49-F238E27FC236}">
                <a16:creationId xmlns:a16="http://schemas.microsoft.com/office/drawing/2014/main" id="{3A584A94-F8C7-C549-8266-83090A961D82}"/>
              </a:ext>
            </a:extLst>
          </p:cNvPr>
          <p:cNvSpPr>
            <a:spLocks noGrp="1"/>
          </p:cNvSpPr>
          <p:nvPr>
            <p:ph idx="1"/>
          </p:nvPr>
        </p:nvSpPr>
        <p:spPr/>
        <p:txBody>
          <a:bodyPr>
            <a:noAutofit/>
          </a:bodyPr>
          <a:lstStyle/>
          <a:p>
            <a:pPr algn="just">
              <a:lnSpc>
                <a:spcPts val="2280"/>
              </a:lnSpc>
            </a:pPr>
            <a:r>
              <a:rPr lang="en-US" sz="3000" b="1" dirty="0">
                <a:solidFill>
                  <a:srgbClr val="00B050"/>
                </a:solidFill>
                <a:latin typeface="Calibri" panose="020F0502020204030204" pitchFamily="34" charset="0"/>
                <a:cs typeface="Calibri" panose="020F0502020204030204" pitchFamily="34" charset="0"/>
              </a:rPr>
              <a:t>Throughput (IOPS) evaluation</a:t>
            </a:r>
          </a:p>
          <a:p>
            <a:pPr lvl="1" algn="just">
              <a:lnSpc>
                <a:spcPts val="2280"/>
              </a:lnSpc>
            </a:pPr>
            <a:r>
              <a:rPr lang="en-US" dirty="0">
                <a:latin typeface="Calibri" panose="020F0502020204030204" pitchFamily="34" charset="0"/>
                <a:cs typeface="Calibri" panose="020F0502020204030204" pitchFamily="34" charset="0"/>
              </a:rPr>
              <a:t>Sibyl provides high IOPS compared to baseline policies because it</a:t>
            </a:r>
            <a:r>
              <a:rPr lang="en-US" b="1" dirty="0">
                <a:solidFill>
                  <a:schemeClr val="accent6">
                    <a:lumMod val="75000"/>
                  </a:schemeClr>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indirectly captures throughput (size/latency)</a:t>
            </a:r>
          </a:p>
          <a:p>
            <a:pPr lvl="1" algn="just">
              <a:lnSpc>
                <a:spcPts val="2280"/>
              </a:lnSpc>
            </a:pPr>
            <a:endParaRPr lang="en-US" b="1" dirty="0">
              <a:solidFill>
                <a:schemeClr val="accent6">
                  <a:lumMod val="75000"/>
                </a:schemeClr>
              </a:solidFill>
              <a:latin typeface="Calibri" panose="020F0502020204030204" pitchFamily="34" charset="0"/>
              <a:cs typeface="Calibri" panose="020F0502020204030204" pitchFamily="34" charset="0"/>
            </a:endParaRPr>
          </a:p>
          <a:p>
            <a:pPr lvl="1" algn="just">
              <a:lnSpc>
                <a:spcPts val="2280"/>
              </a:lnSpc>
            </a:pPr>
            <a:endParaRPr lang="en-US" b="1" dirty="0">
              <a:solidFill>
                <a:schemeClr val="accent6">
                  <a:lumMod val="75000"/>
                </a:schemeClr>
              </a:solidFill>
              <a:latin typeface="Calibri" panose="020F0502020204030204" pitchFamily="34" charset="0"/>
              <a:cs typeface="Calibri" panose="020F0502020204030204" pitchFamily="34" charset="0"/>
            </a:endParaRPr>
          </a:p>
          <a:p>
            <a:pPr lvl="1" algn="just">
              <a:lnSpc>
                <a:spcPts val="2280"/>
              </a:lnSpc>
            </a:pPr>
            <a:endParaRPr lang="en-US" b="1" dirty="0">
              <a:solidFill>
                <a:schemeClr val="accent6">
                  <a:lumMod val="75000"/>
                </a:schemeClr>
              </a:solidFill>
              <a:latin typeface="Calibri" panose="020F0502020204030204" pitchFamily="34" charset="0"/>
              <a:cs typeface="Calibri" panose="020F0502020204030204" pitchFamily="34" charset="0"/>
            </a:endParaRPr>
          </a:p>
          <a:p>
            <a:pPr algn="just">
              <a:lnSpc>
                <a:spcPts val="2280"/>
              </a:lnSpc>
              <a:spcBef>
                <a:spcPts val="1600"/>
              </a:spcBef>
            </a:pPr>
            <a:r>
              <a:rPr lang="en-US" sz="3000" dirty="0">
                <a:latin typeface="Calibri" panose="020F0502020204030204" pitchFamily="34" charset="0"/>
                <a:cs typeface="Calibri" panose="020F0502020204030204" pitchFamily="34" charset="0"/>
              </a:rPr>
              <a:t>Evaluation on </a:t>
            </a:r>
            <a:r>
              <a:rPr lang="en-US" sz="3000" b="1" dirty="0">
                <a:solidFill>
                  <a:schemeClr val="accent2"/>
                </a:solidFill>
                <a:latin typeface="Calibri" panose="020F0502020204030204" pitchFamily="34" charset="0"/>
                <a:cs typeface="Calibri" panose="020F0502020204030204" pitchFamily="34" charset="0"/>
              </a:rPr>
              <a:t>unseen workloads</a:t>
            </a:r>
          </a:p>
          <a:p>
            <a:pPr lvl="1" algn="just">
              <a:lnSpc>
                <a:spcPts val="2280"/>
              </a:lnSpc>
            </a:pPr>
            <a:r>
              <a:rPr lang="en-US" dirty="0">
                <a:latin typeface="Calibri" panose="020F0502020204030204" pitchFamily="34" charset="0"/>
                <a:cs typeface="Calibri" panose="020F0502020204030204" pitchFamily="34" charset="0"/>
              </a:rPr>
              <a:t>Sibyl can </a:t>
            </a:r>
            <a:r>
              <a:rPr lang="en-US" dirty="0">
                <a:solidFill>
                  <a:schemeClr val="accent2"/>
                </a:solidFill>
                <a:latin typeface="Calibri" panose="020F0502020204030204" pitchFamily="34" charset="0"/>
                <a:cs typeface="Calibri" panose="020F0502020204030204" pitchFamily="34" charset="0"/>
              </a:rPr>
              <a:t>effectively adapt </a:t>
            </a:r>
            <a:r>
              <a:rPr lang="en-US" dirty="0">
                <a:latin typeface="Calibri" panose="020F0502020204030204" pitchFamily="34" charset="0"/>
                <a:cs typeface="Calibri" panose="020F0502020204030204" pitchFamily="34" charset="0"/>
              </a:rPr>
              <a:t>its policy to highly dynamic workloads</a:t>
            </a:r>
          </a:p>
          <a:p>
            <a:pPr lvl="1" algn="just">
              <a:lnSpc>
                <a:spcPts val="2280"/>
              </a:lnSpc>
            </a:pPr>
            <a:endParaRPr lang="en-US" dirty="0">
              <a:latin typeface="Calibri" panose="020F0502020204030204" pitchFamily="34" charset="0"/>
              <a:cs typeface="Calibri" panose="020F0502020204030204" pitchFamily="34" charset="0"/>
            </a:endParaRPr>
          </a:p>
          <a:p>
            <a:pPr lvl="1" algn="just">
              <a:lnSpc>
                <a:spcPts val="2280"/>
              </a:lnSpc>
            </a:pPr>
            <a:endParaRPr lang="en-US" dirty="0">
              <a:latin typeface="Calibri" panose="020F0502020204030204" pitchFamily="34" charset="0"/>
              <a:cs typeface="Calibri" panose="020F0502020204030204" pitchFamily="34" charset="0"/>
            </a:endParaRPr>
          </a:p>
          <a:p>
            <a:pPr marL="457200" lvl="1" indent="0" algn="just">
              <a:lnSpc>
                <a:spcPts val="2280"/>
              </a:lnSpc>
              <a:buNone/>
            </a:pPr>
            <a:endParaRPr lang="en-US" dirty="0">
              <a:latin typeface="Calibri" panose="020F0502020204030204" pitchFamily="34" charset="0"/>
              <a:cs typeface="Calibri" panose="020F0502020204030204" pitchFamily="34" charset="0"/>
            </a:endParaRPr>
          </a:p>
          <a:p>
            <a:pPr algn="just">
              <a:lnSpc>
                <a:spcPts val="2280"/>
              </a:lnSpc>
              <a:spcBef>
                <a:spcPts val="1600"/>
              </a:spcBef>
            </a:pPr>
            <a:r>
              <a:rPr lang="en-US" sz="3000" dirty="0">
                <a:latin typeface="Calibri" panose="020F0502020204030204" pitchFamily="34" charset="0"/>
                <a:cs typeface="Calibri" panose="020F0502020204030204" pitchFamily="34" charset="0"/>
              </a:rPr>
              <a:t>Evaluation on </a:t>
            </a:r>
            <a:r>
              <a:rPr lang="en-US" sz="3000" b="1" dirty="0">
                <a:solidFill>
                  <a:srgbClr val="C00000"/>
                </a:solidFill>
                <a:latin typeface="Calibri" panose="020F0502020204030204" pitchFamily="34" charset="0"/>
                <a:cs typeface="Calibri" panose="020F0502020204030204" pitchFamily="34" charset="0"/>
              </a:rPr>
              <a:t>mixed workloads</a:t>
            </a:r>
          </a:p>
          <a:p>
            <a:pPr lvl="1" algn="just">
              <a:lnSpc>
                <a:spcPts val="2280"/>
              </a:lnSpc>
            </a:pPr>
            <a:r>
              <a:rPr lang="en-US" dirty="0">
                <a:latin typeface="Calibri" panose="020F0502020204030204" pitchFamily="34" charset="0"/>
                <a:cs typeface="Calibri" panose="020F0502020204030204" pitchFamily="34" charset="0"/>
              </a:rPr>
              <a:t>Sibyl provides </a:t>
            </a:r>
            <a:r>
              <a:rPr lang="en-US" dirty="0">
                <a:solidFill>
                  <a:srgbClr val="C00000"/>
                </a:solidFill>
                <a:latin typeface="Calibri" panose="020F0502020204030204" pitchFamily="34" charset="0"/>
                <a:cs typeface="Calibri" panose="020F0502020204030204" pitchFamily="34" charset="0"/>
              </a:rPr>
              <a:t>equally-high performance</a:t>
            </a:r>
            <a:r>
              <a:rPr lang="en-US" dirty="0">
                <a:latin typeface="Calibri" panose="020F0502020204030204" pitchFamily="34" charset="0"/>
                <a:cs typeface="Calibri" panose="020F0502020204030204" pitchFamily="34" charset="0"/>
              </a:rPr>
              <a:t> benefits as in single workloads</a:t>
            </a:r>
            <a:endParaRPr lang="en-US" sz="2800" dirty="0">
              <a:latin typeface="Calibri" panose="020F0502020204030204" pitchFamily="34" charset="0"/>
              <a:cs typeface="Calibri" panose="020F0502020204030204" pitchFamily="34" charset="0"/>
            </a:endParaRPr>
          </a:p>
        </p:txBody>
      </p:sp>
      <p:sp>
        <p:nvSpPr>
          <p:cNvPr id="7" name="Slide Number Placeholder 5">
            <a:extLst>
              <a:ext uri="{FF2B5EF4-FFF2-40B4-BE49-F238E27FC236}">
                <a16:creationId xmlns:a16="http://schemas.microsoft.com/office/drawing/2014/main" id="{24E9D0D5-BB63-92A5-4782-07FE03B6C85F}"/>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48</a:t>
            </a:fld>
            <a:endParaRPr lang="en-CH"/>
          </a:p>
        </p:txBody>
      </p:sp>
    </p:spTree>
    <p:extLst>
      <p:ext uri="{BB962C8B-B14F-4D97-AF65-F5344CB8AC3E}">
        <p14:creationId xmlns:p14="http://schemas.microsoft.com/office/powerpoint/2010/main" val="58629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1BF3B2-EBA2-284D-B1A6-0A4796392EF5}"/>
              </a:ext>
            </a:extLst>
          </p:cNvPr>
          <p:cNvSpPr>
            <a:spLocks noGrp="1"/>
          </p:cNvSpPr>
          <p:nvPr>
            <p:ph type="title"/>
          </p:nvPr>
        </p:nvSpPr>
        <p:spPr/>
        <p:txBody>
          <a:bodyPr/>
          <a:lstStyle/>
          <a:p>
            <a:r>
              <a:rPr lang="en-US" dirty="0"/>
              <a:t>More in the Paper (2/2)</a:t>
            </a:r>
          </a:p>
        </p:txBody>
      </p:sp>
      <p:sp>
        <p:nvSpPr>
          <p:cNvPr id="5" name="Content Placeholder 4">
            <a:extLst>
              <a:ext uri="{FF2B5EF4-FFF2-40B4-BE49-F238E27FC236}">
                <a16:creationId xmlns:a16="http://schemas.microsoft.com/office/drawing/2014/main" id="{3A584A94-F8C7-C549-8266-83090A961D82}"/>
              </a:ext>
            </a:extLst>
          </p:cNvPr>
          <p:cNvSpPr>
            <a:spLocks noGrp="1"/>
          </p:cNvSpPr>
          <p:nvPr>
            <p:ph idx="1"/>
          </p:nvPr>
        </p:nvSpPr>
        <p:spPr>
          <a:xfrm>
            <a:off x="169011" y="936172"/>
            <a:ext cx="8894602" cy="5921827"/>
          </a:xfrm>
        </p:spPr>
        <p:txBody>
          <a:bodyPr>
            <a:noAutofit/>
          </a:bodyPr>
          <a:lstStyle/>
          <a:p>
            <a:pPr>
              <a:lnSpc>
                <a:spcPts val="2280"/>
              </a:lnSpc>
              <a:spcBef>
                <a:spcPts val="1600"/>
              </a:spcBef>
            </a:pPr>
            <a:r>
              <a:rPr lang="en-US" sz="3000" dirty="0">
                <a:latin typeface="Calibri" panose="020F0502020204030204" pitchFamily="34" charset="0"/>
                <a:cs typeface="Calibri" panose="020F0502020204030204" pitchFamily="34" charset="0"/>
              </a:rPr>
              <a:t>Evaluation on </a:t>
            </a:r>
            <a:r>
              <a:rPr lang="en-US" sz="3000" b="1" dirty="0">
                <a:solidFill>
                  <a:srgbClr val="000CFF"/>
                </a:solidFill>
                <a:latin typeface="Calibri" panose="020F0502020204030204" pitchFamily="34" charset="0"/>
                <a:cs typeface="Calibri" panose="020F0502020204030204" pitchFamily="34" charset="0"/>
              </a:rPr>
              <a:t>different features</a:t>
            </a:r>
            <a:endParaRPr lang="en-US" sz="3000" b="1" dirty="0">
              <a:solidFill>
                <a:srgbClr val="C00000"/>
              </a:solidFill>
              <a:latin typeface="Calibri" panose="020F0502020204030204" pitchFamily="34" charset="0"/>
              <a:cs typeface="Calibri" panose="020F0502020204030204" pitchFamily="34" charset="0"/>
            </a:endParaRPr>
          </a:p>
          <a:p>
            <a:pPr lvl="1">
              <a:lnSpc>
                <a:spcPts val="2280"/>
              </a:lnSpc>
              <a:spcBef>
                <a:spcPts val="1000"/>
              </a:spcBef>
            </a:pPr>
            <a:r>
              <a:rPr lang="en-GB" dirty="0"/>
              <a:t>Sibyl </a:t>
            </a:r>
            <a:r>
              <a:rPr lang="en-GB" dirty="0">
                <a:solidFill>
                  <a:srgbClr val="000BEB"/>
                </a:solidFill>
              </a:rPr>
              <a:t>autonomously decides </a:t>
            </a:r>
            <a:r>
              <a:rPr lang="en-GB" dirty="0"/>
              <a:t>which features are important to maximize the performance</a:t>
            </a:r>
            <a:endParaRPr lang="en-US" dirty="0"/>
          </a:p>
          <a:p>
            <a:pPr>
              <a:lnSpc>
                <a:spcPct val="100000"/>
              </a:lnSpc>
              <a:spcBef>
                <a:spcPts val="3400"/>
              </a:spcBef>
              <a:spcAft>
                <a:spcPts val="600"/>
              </a:spcAft>
            </a:pPr>
            <a:r>
              <a:rPr lang="en-US" sz="3000" dirty="0">
                <a:latin typeface="Calibri" panose="020F0502020204030204" pitchFamily="34" charset="0"/>
                <a:cs typeface="Calibri" panose="020F0502020204030204" pitchFamily="34" charset="0"/>
              </a:rPr>
              <a:t>Evaluation with </a:t>
            </a:r>
            <a:r>
              <a:rPr lang="en-US" sz="3000" b="1" dirty="0">
                <a:solidFill>
                  <a:srgbClr val="00B0F0"/>
                </a:solidFill>
                <a:latin typeface="Calibri" panose="020F0502020204030204" pitchFamily="34" charset="0"/>
                <a:cs typeface="Calibri" panose="020F0502020204030204" pitchFamily="34" charset="0"/>
              </a:rPr>
              <a:t>different hyperparameter values</a:t>
            </a:r>
          </a:p>
          <a:p>
            <a:pPr lvl="1">
              <a:lnSpc>
                <a:spcPct val="100000"/>
              </a:lnSpc>
              <a:spcBef>
                <a:spcPts val="1600"/>
              </a:spcBef>
              <a:spcAft>
                <a:spcPts val="600"/>
              </a:spcAft>
            </a:pPr>
            <a:endParaRPr lang="en-US" sz="1800" dirty="0">
              <a:latin typeface="Calibri" panose="020F0502020204030204" pitchFamily="34" charset="0"/>
              <a:cs typeface="Calibri" panose="020F0502020204030204" pitchFamily="34" charset="0"/>
            </a:endParaRPr>
          </a:p>
          <a:p>
            <a:pPr>
              <a:lnSpc>
                <a:spcPts val="2280"/>
              </a:lnSpc>
              <a:spcBef>
                <a:spcPts val="1600"/>
              </a:spcBef>
            </a:pPr>
            <a:r>
              <a:rPr lang="en-US" sz="3000" dirty="0">
                <a:latin typeface="Calibri" panose="020F0502020204030204" pitchFamily="34" charset="0"/>
                <a:cs typeface="Calibri" panose="020F0502020204030204" pitchFamily="34" charset="0"/>
              </a:rPr>
              <a:t>Sensitivity to </a:t>
            </a:r>
            <a:r>
              <a:rPr lang="en-US" sz="3000" b="1" dirty="0">
                <a:solidFill>
                  <a:srgbClr val="7030A0"/>
                </a:solidFill>
                <a:latin typeface="Calibri" panose="020F0502020204030204" pitchFamily="34" charset="0"/>
                <a:cs typeface="Calibri" panose="020F0502020204030204" pitchFamily="34" charset="0"/>
              </a:rPr>
              <a:t>fast storage capacity</a:t>
            </a:r>
          </a:p>
          <a:p>
            <a:pPr lvl="1">
              <a:lnSpc>
                <a:spcPct val="100000"/>
              </a:lnSpc>
            </a:pPr>
            <a:r>
              <a:rPr lang="en-US" dirty="0">
                <a:latin typeface="Calibri" panose="020F0502020204030204" pitchFamily="34" charset="0"/>
                <a:cs typeface="Calibri" panose="020F0502020204030204" pitchFamily="34" charset="0"/>
              </a:rPr>
              <a:t>Sibyl </a:t>
            </a:r>
            <a:r>
              <a:rPr lang="en-US" dirty="0">
                <a:solidFill>
                  <a:srgbClr val="7030A0"/>
                </a:solidFill>
                <a:latin typeface="Calibri" panose="020F0502020204030204" pitchFamily="34" charset="0"/>
                <a:cs typeface="Calibri" panose="020F0502020204030204" pitchFamily="34" charset="0"/>
              </a:rPr>
              <a:t>provides scalability by dynamically adapting </a:t>
            </a:r>
            <a:r>
              <a:rPr lang="en-US" dirty="0">
                <a:latin typeface="Calibri" panose="020F0502020204030204" pitchFamily="34" charset="0"/>
                <a:cs typeface="Calibri" panose="020F0502020204030204" pitchFamily="34" charset="0"/>
              </a:rPr>
              <a:t>its policy to available storage size</a:t>
            </a:r>
          </a:p>
          <a:p>
            <a:pPr lvl="1">
              <a:lnSpc>
                <a:spcPts val="2280"/>
              </a:lnSpc>
            </a:pPr>
            <a:endParaRPr lang="en-US" sz="2800" dirty="0">
              <a:latin typeface="Calibri" panose="020F0502020204030204" pitchFamily="34" charset="0"/>
              <a:cs typeface="Calibri" panose="020F0502020204030204" pitchFamily="34" charset="0"/>
            </a:endParaRPr>
          </a:p>
          <a:p>
            <a:pPr>
              <a:lnSpc>
                <a:spcPts val="2280"/>
              </a:lnSpc>
            </a:pPr>
            <a:r>
              <a:rPr lang="en-GB" sz="3000" b="1" dirty="0" err="1">
                <a:solidFill>
                  <a:schemeClr val="accent2"/>
                </a:solidFill>
                <a:latin typeface="Calibri" panose="020F0502020204030204" pitchFamily="34" charset="0"/>
                <a:cs typeface="Calibri" panose="020F0502020204030204" pitchFamily="34" charset="0"/>
              </a:rPr>
              <a:t>Explainability</a:t>
            </a:r>
            <a:r>
              <a:rPr lang="en-GB" sz="3000" b="1" dirty="0">
                <a:solidFill>
                  <a:schemeClr val="accent2"/>
                </a:solidFill>
                <a:latin typeface="Calibri" panose="020F0502020204030204" pitchFamily="34" charset="0"/>
                <a:cs typeface="Calibri" panose="020F0502020204030204" pitchFamily="34" charset="0"/>
              </a:rPr>
              <a:t> analysis </a:t>
            </a:r>
            <a:r>
              <a:rPr lang="en-GB" sz="3000" dirty="0">
                <a:latin typeface="Calibri" panose="020F0502020204030204" pitchFamily="34" charset="0"/>
                <a:cs typeface="Calibri" panose="020F0502020204030204" pitchFamily="34" charset="0"/>
              </a:rPr>
              <a:t>of Sybil's decision making</a:t>
            </a:r>
          </a:p>
          <a:p>
            <a:pPr lvl="1">
              <a:lnSpc>
                <a:spcPts val="2280"/>
              </a:lnSpc>
            </a:pPr>
            <a:r>
              <a:rPr lang="en-US" dirty="0">
                <a:solidFill>
                  <a:schemeClr val="accent2"/>
                </a:solidFill>
                <a:latin typeface="Calibri" panose="020F0502020204030204" pitchFamily="34" charset="0"/>
                <a:cs typeface="Calibri" panose="020F0502020204030204" pitchFamily="34" charset="0"/>
              </a:rPr>
              <a:t>Explain Sibyl’s actions </a:t>
            </a:r>
            <a:r>
              <a:rPr lang="en-US" dirty="0">
                <a:latin typeface="Calibri" panose="020F0502020204030204" pitchFamily="34" charset="0"/>
                <a:cs typeface="Calibri" panose="020F0502020204030204" pitchFamily="34" charset="0"/>
              </a:rPr>
              <a:t>for different workload characteristics and device configurations</a:t>
            </a:r>
            <a:endParaRPr lang="en-US" b="1" dirty="0">
              <a:solidFill>
                <a:srgbClr val="C00000"/>
              </a:solidFill>
              <a:latin typeface="Calibri" panose="020F0502020204030204" pitchFamily="34" charset="0"/>
              <a:cs typeface="Calibri" panose="020F0502020204030204" pitchFamily="34" charset="0"/>
            </a:endParaRPr>
          </a:p>
        </p:txBody>
      </p:sp>
      <p:sp>
        <p:nvSpPr>
          <p:cNvPr id="7" name="Slide Number Placeholder 5">
            <a:extLst>
              <a:ext uri="{FF2B5EF4-FFF2-40B4-BE49-F238E27FC236}">
                <a16:creationId xmlns:a16="http://schemas.microsoft.com/office/drawing/2014/main" id="{975D93DF-CB9D-6BA7-FDDA-E3B35DF83F64}"/>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49</a:t>
            </a:fld>
            <a:endParaRPr lang="en-CH"/>
          </a:p>
        </p:txBody>
      </p:sp>
    </p:spTree>
    <p:extLst>
      <p:ext uri="{BB962C8B-B14F-4D97-AF65-F5344CB8AC3E}">
        <p14:creationId xmlns:p14="http://schemas.microsoft.com/office/powerpoint/2010/main" val="329576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5A3EFF-6789-1C90-D6BB-41088BE0D8A6}"/>
              </a:ext>
            </a:extLst>
          </p:cNvPr>
          <p:cNvPicPr>
            <a:picLocks noChangeAspect="1"/>
          </p:cNvPicPr>
          <p:nvPr/>
        </p:nvPicPr>
        <p:blipFill rotWithShape="1">
          <a:blip r:embed="rId3"/>
          <a:srcRect t="38660" r="10737"/>
          <a:stretch/>
        </p:blipFill>
        <p:spPr>
          <a:xfrm>
            <a:off x="369245" y="2999961"/>
            <a:ext cx="8162219" cy="3311647"/>
          </a:xfrm>
          <a:prstGeom prst="rect">
            <a:avLst/>
          </a:prstGeom>
        </p:spPr>
      </p:pic>
      <p:sp>
        <p:nvSpPr>
          <p:cNvPr id="4" name="Title 3">
            <a:extLst>
              <a:ext uri="{FF2B5EF4-FFF2-40B4-BE49-F238E27FC236}">
                <a16:creationId xmlns:a16="http://schemas.microsoft.com/office/drawing/2014/main" id="{EE935E46-3B5C-20B9-C86D-48C6DBA47625}"/>
              </a:ext>
            </a:extLst>
          </p:cNvPr>
          <p:cNvSpPr>
            <a:spLocks noGrp="1"/>
          </p:cNvSpPr>
          <p:nvPr>
            <p:ph type="title"/>
          </p:nvPr>
        </p:nvSpPr>
        <p:spPr/>
        <p:txBody>
          <a:bodyPr/>
          <a:lstStyle/>
          <a:p>
            <a:r>
              <a:rPr lang="en-CH" dirty="0"/>
              <a:t>Hybrid Storage System Basics</a:t>
            </a:r>
          </a:p>
        </p:txBody>
      </p:sp>
      <p:pic>
        <p:nvPicPr>
          <p:cNvPr id="6" name="Picture 5">
            <a:extLst>
              <a:ext uri="{FF2B5EF4-FFF2-40B4-BE49-F238E27FC236}">
                <a16:creationId xmlns:a16="http://schemas.microsoft.com/office/drawing/2014/main" id="{8D168FF3-CF7F-4E10-051E-4E380B5E438C}"/>
              </a:ext>
            </a:extLst>
          </p:cNvPr>
          <p:cNvPicPr>
            <a:picLocks noChangeAspect="1"/>
          </p:cNvPicPr>
          <p:nvPr/>
        </p:nvPicPr>
        <p:blipFill rotWithShape="1">
          <a:blip r:embed="rId4"/>
          <a:srcRect b="67502"/>
          <a:stretch/>
        </p:blipFill>
        <p:spPr>
          <a:xfrm>
            <a:off x="383821" y="902306"/>
            <a:ext cx="9144000" cy="1750584"/>
          </a:xfrm>
          <a:prstGeom prst="rect">
            <a:avLst/>
          </a:prstGeom>
        </p:spPr>
      </p:pic>
      <p:cxnSp>
        <p:nvCxnSpPr>
          <p:cNvPr id="9" name="Straight Arrow Connector 8">
            <a:extLst>
              <a:ext uri="{FF2B5EF4-FFF2-40B4-BE49-F238E27FC236}">
                <a16:creationId xmlns:a16="http://schemas.microsoft.com/office/drawing/2014/main" id="{47CA6EC1-82F7-66E4-56FA-93209AAC5824}"/>
              </a:ext>
            </a:extLst>
          </p:cNvPr>
          <p:cNvCxnSpPr/>
          <p:nvPr/>
        </p:nvCxnSpPr>
        <p:spPr>
          <a:xfrm>
            <a:off x="6536267" y="2438401"/>
            <a:ext cx="0" cy="72248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2E79B0B-C6A1-F18A-96D3-D6B44421EF1D}"/>
              </a:ext>
            </a:extLst>
          </p:cNvPr>
          <p:cNvSpPr txBox="1"/>
          <p:nvPr/>
        </p:nvSpPr>
        <p:spPr>
          <a:xfrm>
            <a:off x="6690811" y="2555168"/>
            <a:ext cx="1485844" cy="523220"/>
          </a:xfrm>
          <a:prstGeom prst="rect">
            <a:avLst/>
          </a:prstGeom>
          <a:noFill/>
        </p:spPr>
        <p:txBody>
          <a:bodyPr wrap="square">
            <a:spAutoFit/>
          </a:bodyPr>
          <a:lstStyle/>
          <a:p>
            <a:r>
              <a:rPr lang="en-CH" sz="2800" b="1" dirty="0">
                <a:latin typeface="Helvetica" pitchFamily="2" charset="0"/>
              </a:rPr>
              <a:t>Write</a:t>
            </a:r>
          </a:p>
        </p:txBody>
      </p:sp>
      <p:cxnSp>
        <p:nvCxnSpPr>
          <p:cNvPr id="12" name="Straight Arrow Connector 11">
            <a:extLst>
              <a:ext uri="{FF2B5EF4-FFF2-40B4-BE49-F238E27FC236}">
                <a16:creationId xmlns:a16="http://schemas.microsoft.com/office/drawing/2014/main" id="{32E814BC-1686-72AE-DF9C-5AD42787807F}"/>
              </a:ext>
            </a:extLst>
          </p:cNvPr>
          <p:cNvCxnSpPr/>
          <p:nvPr/>
        </p:nvCxnSpPr>
        <p:spPr>
          <a:xfrm>
            <a:off x="1710267" y="2430819"/>
            <a:ext cx="0" cy="722489"/>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B839E1-E751-D0F5-1BB2-2DF3A326FE14}"/>
              </a:ext>
            </a:extLst>
          </p:cNvPr>
          <p:cNvSpPr txBox="1"/>
          <p:nvPr/>
        </p:nvSpPr>
        <p:spPr>
          <a:xfrm>
            <a:off x="512293" y="2555168"/>
            <a:ext cx="1188042" cy="523220"/>
          </a:xfrm>
          <a:prstGeom prst="rect">
            <a:avLst/>
          </a:prstGeom>
          <a:noFill/>
        </p:spPr>
        <p:txBody>
          <a:bodyPr wrap="square">
            <a:spAutoFit/>
          </a:bodyPr>
          <a:lstStyle/>
          <a:p>
            <a:r>
              <a:rPr lang="en-CH" sz="2800" b="1" dirty="0">
                <a:latin typeface="Helvetica" pitchFamily="2" charset="0"/>
              </a:rPr>
              <a:t>Read</a:t>
            </a:r>
          </a:p>
        </p:txBody>
      </p:sp>
      <p:cxnSp>
        <p:nvCxnSpPr>
          <p:cNvPr id="14" name="Straight Arrow Connector 13">
            <a:extLst>
              <a:ext uri="{FF2B5EF4-FFF2-40B4-BE49-F238E27FC236}">
                <a16:creationId xmlns:a16="http://schemas.microsoft.com/office/drawing/2014/main" id="{7161877B-4032-3625-8D11-45108C948B8C}"/>
              </a:ext>
            </a:extLst>
          </p:cNvPr>
          <p:cNvCxnSpPr>
            <a:cxnSpLocks/>
          </p:cNvCxnSpPr>
          <p:nvPr/>
        </p:nvCxnSpPr>
        <p:spPr>
          <a:xfrm>
            <a:off x="2126949" y="3714044"/>
            <a:ext cx="0" cy="857956"/>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29BF4C-D1D9-EBA0-4B2C-D1242FFC0E49}"/>
              </a:ext>
            </a:extLst>
          </p:cNvPr>
          <p:cNvSpPr txBox="1"/>
          <p:nvPr/>
        </p:nvSpPr>
        <p:spPr>
          <a:xfrm>
            <a:off x="1187855" y="3902637"/>
            <a:ext cx="1188042" cy="461665"/>
          </a:xfrm>
          <a:prstGeom prst="rect">
            <a:avLst/>
          </a:prstGeom>
          <a:noFill/>
        </p:spPr>
        <p:txBody>
          <a:bodyPr wrap="square">
            <a:spAutoFit/>
          </a:bodyPr>
          <a:lstStyle/>
          <a:p>
            <a:r>
              <a:rPr lang="en-CH" sz="2400" b="1" dirty="0">
                <a:latin typeface="Helvetica" pitchFamily="2" charset="0"/>
              </a:rPr>
              <a:t>Read</a:t>
            </a:r>
          </a:p>
        </p:txBody>
      </p:sp>
      <p:cxnSp>
        <p:nvCxnSpPr>
          <p:cNvPr id="18" name="Straight Arrow Connector 17">
            <a:extLst>
              <a:ext uri="{FF2B5EF4-FFF2-40B4-BE49-F238E27FC236}">
                <a16:creationId xmlns:a16="http://schemas.microsoft.com/office/drawing/2014/main" id="{E73E3D14-26B7-8061-EC58-1840675A872F}"/>
              </a:ext>
            </a:extLst>
          </p:cNvPr>
          <p:cNvCxnSpPr>
            <a:cxnSpLocks/>
          </p:cNvCxnSpPr>
          <p:nvPr/>
        </p:nvCxnSpPr>
        <p:spPr>
          <a:xfrm>
            <a:off x="2785997" y="3714044"/>
            <a:ext cx="0" cy="857956"/>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9BE279B-C4A4-8C24-4823-4CCA0B0E4677}"/>
              </a:ext>
            </a:extLst>
          </p:cNvPr>
          <p:cNvSpPr txBox="1"/>
          <p:nvPr/>
        </p:nvSpPr>
        <p:spPr>
          <a:xfrm>
            <a:off x="2792137" y="3910418"/>
            <a:ext cx="1485844" cy="461665"/>
          </a:xfrm>
          <a:prstGeom prst="rect">
            <a:avLst/>
          </a:prstGeom>
          <a:noFill/>
        </p:spPr>
        <p:txBody>
          <a:bodyPr wrap="square">
            <a:spAutoFit/>
          </a:bodyPr>
          <a:lstStyle/>
          <a:p>
            <a:r>
              <a:rPr lang="en-CH" sz="2400" b="1" dirty="0">
                <a:latin typeface="Helvetica" pitchFamily="2" charset="0"/>
              </a:rPr>
              <a:t>Write</a:t>
            </a:r>
          </a:p>
        </p:txBody>
      </p:sp>
      <p:sp>
        <p:nvSpPr>
          <p:cNvPr id="22" name="TextBox 21">
            <a:extLst>
              <a:ext uri="{FF2B5EF4-FFF2-40B4-BE49-F238E27FC236}">
                <a16:creationId xmlns:a16="http://schemas.microsoft.com/office/drawing/2014/main" id="{DF2A080A-435F-B792-B451-B1E025604034}"/>
              </a:ext>
            </a:extLst>
          </p:cNvPr>
          <p:cNvSpPr txBox="1"/>
          <p:nvPr/>
        </p:nvSpPr>
        <p:spPr>
          <a:xfrm>
            <a:off x="5098181" y="3917165"/>
            <a:ext cx="1188042" cy="461665"/>
          </a:xfrm>
          <a:prstGeom prst="rect">
            <a:avLst/>
          </a:prstGeom>
          <a:noFill/>
        </p:spPr>
        <p:txBody>
          <a:bodyPr wrap="square">
            <a:spAutoFit/>
          </a:bodyPr>
          <a:lstStyle/>
          <a:p>
            <a:r>
              <a:rPr lang="en-CH" sz="2400" b="1" dirty="0">
                <a:latin typeface="Helvetica" pitchFamily="2" charset="0"/>
              </a:rPr>
              <a:t>Read</a:t>
            </a:r>
          </a:p>
        </p:txBody>
      </p:sp>
      <p:cxnSp>
        <p:nvCxnSpPr>
          <p:cNvPr id="23" name="Straight Arrow Connector 22">
            <a:extLst>
              <a:ext uri="{FF2B5EF4-FFF2-40B4-BE49-F238E27FC236}">
                <a16:creationId xmlns:a16="http://schemas.microsoft.com/office/drawing/2014/main" id="{CD9C60EC-AF5F-0B9B-C38E-BF48B8861858}"/>
              </a:ext>
            </a:extLst>
          </p:cNvPr>
          <p:cNvCxnSpPr>
            <a:cxnSpLocks/>
          </p:cNvCxnSpPr>
          <p:nvPr/>
        </p:nvCxnSpPr>
        <p:spPr>
          <a:xfrm>
            <a:off x="6814822" y="3718062"/>
            <a:ext cx="0" cy="660768"/>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4D6782D-D88B-CCD3-A5B6-769CEAB44D03}"/>
              </a:ext>
            </a:extLst>
          </p:cNvPr>
          <p:cNvSpPr txBox="1"/>
          <p:nvPr/>
        </p:nvSpPr>
        <p:spPr>
          <a:xfrm>
            <a:off x="6874927" y="3917165"/>
            <a:ext cx="1485844" cy="461665"/>
          </a:xfrm>
          <a:prstGeom prst="rect">
            <a:avLst/>
          </a:prstGeom>
          <a:noFill/>
        </p:spPr>
        <p:txBody>
          <a:bodyPr wrap="square">
            <a:spAutoFit/>
          </a:bodyPr>
          <a:lstStyle/>
          <a:p>
            <a:r>
              <a:rPr lang="en-CH" sz="2400" b="1" dirty="0">
                <a:latin typeface="Helvetica" pitchFamily="2" charset="0"/>
              </a:rPr>
              <a:t>Write</a:t>
            </a:r>
          </a:p>
        </p:txBody>
      </p:sp>
      <p:cxnSp>
        <p:nvCxnSpPr>
          <p:cNvPr id="25" name="Straight Arrow Connector 24">
            <a:extLst>
              <a:ext uri="{FF2B5EF4-FFF2-40B4-BE49-F238E27FC236}">
                <a16:creationId xmlns:a16="http://schemas.microsoft.com/office/drawing/2014/main" id="{0E44695E-57FB-0F95-A1C1-1B980121D83E}"/>
              </a:ext>
            </a:extLst>
          </p:cNvPr>
          <p:cNvCxnSpPr>
            <a:cxnSpLocks/>
          </p:cNvCxnSpPr>
          <p:nvPr/>
        </p:nvCxnSpPr>
        <p:spPr>
          <a:xfrm flipH="1">
            <a:off x="3546798" y="5241688"/>
            <a:ext cx="1772356"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890727-95DD-6C14-4EC8-EE4A9EFDEB47}"/>
              </a:ext>
            </a:extLst>
          </p:cNvPr>
          <p:cNvCxnSpPr>
            <a:cxnSpLocks/>
          </p:cNvCxnSpPr>
          <p:nvPr/>
        </p:nvCxnSpPr>
        <p:spPr>
          <a:xfrm>
            <a:off x="3535509" y="4953704"/>
            <a:ext cx="1783645"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B7E20D9-45EB-5A4F-5C6B-4F9064011EA5}"/>
              </a:ext>
            </a:extLst>
          </p:cNvPr>
          <p:cNvSpPr txBox="1"/>
          <p:nvPr/>
        </p:nvSpPr>
        <p:spPr>
          <a:xfrm>
            <a:off x="3606677" y="4504459"/>
            <a:ext cx="1783645" cy="461665"/>
          </a:xfrm>
          <a:prstGeom prst="rect">
            <a:avLst/>
          </a:prstGeom>
          <a:noFill/>
        </p:spPr>
        <p:txBody>
          <a:bodyPr wrap="square">
            <a:spAutoFit/>
          </a:bodyPr>
          <a:lstStyle/>
          <a:p>
            <a:r>
              <a:rPr lang="en-CH" sz="2400" b="1" dirty="0">
                <a:latin typeface="Helvetica" pitchFamily="2" charset="0"/>
              </a:rPr>
              <a:t>Promotion</a:t>
            </a:r>
          </a:p>
        </p:txBody>
      </p:sp>
      <p:sp>
        <p:nvSpPr>
          <p:cNvPr id="33" name="TextBox 32">
            <a:extLst>
              <a:ext uri="{FF2B5EF4-FFF2-40B4-BE49-F238E27FC236}">
                <a16:creationId xmlns:a16="http://schemas.microsoft.com/office/drawing/2014/main" id="{60EAAB60-20CD-C32F-D658-F49AB995FB6D}"/>
              </a:ext>
            </a:extLst>
          </p:cNvPr>
          <p:cNvSpPr txBox="1"/>
          <p:nvPr/>
        </p:nvSpPr>
        <p:spPr>
          <a:xfrm>
            <a:off x="3678189" y="5300776"/>
            <a:ext cx="1783645" cy="461665"/>
          </a:xfrm>
          <a:prstGeom prst="rect">
            <a:avLst/>
          </a:prstGeom>
          <a:noFill/>
        </p:spPr>
        <p:txBody>
          <a:bodyPr wrap="square">
            <a:spAutoFit/>
          </a:bodyPr>
          <a:lstStyle/>
          <a:p>
            <a:r>
              <a:rPr lang="en-CH" sz="2400" b="1" dirty="0">
                <a:latin typeface="Helvetica" pitchFamily="2" charset="0"/>
              </a:rPr>
              <a:t>Eviction</a:t>
            </a:r>
          </a:p>
        </p:txBody>
      </p:sp>
      <p:sp>
        <p:nvSpPr>
          <p:cNvPr id="26" name="TextBox 25">
            <a:extLst>
              <a:ext uri="{FF2B5EF4-FFF2-40B4-BE49-F238E27FC236}">
                <a16:creationId xmlns:a16="http://schemas.microsoft.com/office/drawing/2014/main" id="{A30C910C-3DFB-B380-A5FC-3A6D1FBBA5B4}"/>
              </a:ext>
            </a:extLst>
          </p:cNvPr>
          <p:cNvSpPr txBox="1"/>
          <p:nvPr/>
        </p:nvSpPr>
        <p:spPr>
          <a:xfrm>
            <a:off x="2412149" y="5823113"/>
            <a:ext cx="4225446" cy="523220"/>
          </a:xfrm>
          <a:prstGeom prst="rect">
            <a:avLst/>
          </a:prstGeom>
          <a:noFill/>
        </p:spPr>
        <p:txBody>
          <a:bodyPr wrap="square">
            <a:spAutoFit/>
          </a:bodyPr>
          <a:lstStyle/>
          <a:p>
            <a:r>
              <a:rPr lang="en-CH" sz="2800" b="1" i="1" dirty="0">
                <a:latin typeface="Arial" panose="020B0604020202020204" pitchFamily="34" charset="0"/>
                <a:cs typeface="Arial" panose="020B0604020202020204" pitchFamily="34" charset="0"/>
              </a:rPr>
              <a:t>Hybrid Storage System</a:t>
            </a:r>
          </a:p>
        </p:txBody>
      </p:sp>
      <p:sp>
        <p:nvSpPr>
          <p:cNvPr id="28" name="Rounded Rectangle 27">
            <a:extLst>
              <a:ext uri="{FF2B5EF4-FFF2-40B4-BE49-F238E27FC236}">
                <a16:creationId xmlns:a16="http://schemas.microsoft.com/office/drawing/2014/main" id="{779A7E67-BB09-1F1C-DDA5-CA710EF229AA}"/>
              </a:ext>
            </a:extLst>
          </p:cNvPr>
          <p:cNvSpPr/>
          <p:nvPr/>
        </p:nvSpPr>
        <p:spPr>
          <a:xfrm>
            <a:off x="776427" y="3064533"/>
            <a:ext cx="7513596" cy="786872"/>
          </a:xfrm>
          <a:prstGeom prst="roundRect">
            <a:avLst>
              <a:gd name="adj" fmla="val 2536"/>
            </a:avLst>
          </a:prstGeom>
          <a:noFill/>
          <a:ln w="762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0" name="Rounded Rectangle 29">
            <a:extLst>
              <a:ext uri="{FF2B5EF4-FFF2-40B4-BE49-F238E27FC236}">
                <a16:creationId xmlns:a16="http://schemas.microsoft.com/office/drawing/2014/main" id="{BE1CAFE3-DA25-EA22-C2B3-F0BBC806AB71}"/>
              </a:ext>
            </a:extLst>
          </p:cNvPr>
          <p:cNvSpPr/>
          <p:nvPr/>
        </p:nvSpPr>
        <p:spPr>
          <a:xfrm>
            <a:off x="1230117" y="4504459"/>
            <a:ext cx="2314135" cy="1131767"/>
          </a:xfrm>
          <a:prstGeom prst="roundRect">
            <a:avLst>
              <a:gd name="adj" fmla="val 2536"/>
            </a:avLst>
          </a:prstGeom>
          <a:noFill/>
          <a:ln w="762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21" name="Straight Arrow Connector 20">
            <a:extLst>
              <a:ext uri="{FF2B5EF4-FFF2-40B4-BE49-F238E27FC236}">
                <a16:creationId xmlns:a16="http://schemas.microsoft.com/office/drawing/2014/main" id="{E05DA93E-7D1C-9A16-27AF-0F68CA23CE74}"/>
              </a:ext>
            </a:extLst>
          </p:cNvPr>
          <p:cNvCxnSpPr>
            <a:cxnSpLocks/>
          </p:cNvCxnSpPr>
          <p:nvPr/>
        </p:nvCxnSpPr>
        <p:spPr>
          <a:xfrm>
            <a:off x="6155774" y="3718062"/>
            <a:ext cx="0" cy="660768"/>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7BCA128-63EB-B29F-37DC-73058B5BE81B}"/>
              </a:ext>
            </a:extLst>
          </p:cNvPr>
          <p:cNvSpPr/>
          <p:nvPr/>
        </p:nvSpPr>
        <p:spPr>
          <a:xfrm>
            <a:off x="2387184" y="5353975"/>
            <a:ext cx="1061106" cy="191677"/>
          </a:xfrm>
          <a:prstGeom prst="rect">
            <a:avLst/>
          </a:prstGeom>
          <a:solidFill>
            <a:srgbClr val="EEEEEE"/>
          </a:solidFill>
          <a:ln>
            <a:solidFill>
              <a:srgbClr val="EEE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E7C743A8-547A-ECBB-2329-B1DFA4589979}"/>
              </a:ext>
            </a:extLst>
          </p:cNvPr>
          <p:cNvSpPr/>
          <p:nvPr/>
        </p:nvSpPr>
        <p:spPr>
          <a:xfrm>
            <a:off x="169011" y="874643"/>
            <a:ext cx="8736450" cy="5726182"/>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CD2D299-A50C-4E7A-5FB3-95FF65121D3F}"/>
              </a:ext>
            </a:extLst>
          </p:cNvPr>
          <p:cNvSpPr/>
          <p:nvPr/>
        </p:nvSpPr>
        <p:spPr>
          <a:xfrm>
            <a:off x="80386" y="3090255"/>
            <a:ext cx="8983227" cy="1612230"/>
          </a:xfrm>
          <a:prstGeom prst="rect">
            <a:avLst/>
          </a:prstGeom>
          <a:solidFill>
            <a:schemeClr val="accent3">
              <a:lumMod val="20000"/>
              <a:lumOff val="80000"/>
            </a:schemeClr>
          </a:solidFill>
          <a:ln w="285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Performance of a hybrid storage system </a:t>
            </a:r>
          </a:p>
          <a:p>
            <a:pPr algn="ctr"/>
            <a:r>
              <a:rPr lang="en-GB" sz="3600" b="1" dirty="0">
                <a:solidFill>
                  <a:srgbClr val="0070C0"/>
                </a:solidFill>
              </a:rPr>
              <a:t>highly depends </a:t>
            </a:r>
            <a:r>
              <a:rPr lang="en-GB" sz="3600" dirty="0">
                <a:solidFill>
                  <a:schemeClr val="tx1"/>
                </a:solidFill>
              </a:rPr>
              <a:t>on the ability of the </a:t>
            </a:r>
          </a:p>
          <a:p>
            <a:pPr algn="ctr"/>
            <a:r>
              <a:rPr lang="en-GB" sz="3600" b="1" dirty="0">
                <a:solidFill>
                  <a:srgbClr val="0070C0"/>
                </a:solidFill>
              </a:rPr>
              <a:t>storage management layer</a:t>
            </a:r>
            <a:endParaRPr lang="en-US" sz="3400" b="1" dirty="0">
              <a:solidFill>
                <a:srgbClr val="0070C0"/>
              </a:solidFill>
              <a:effectLst/>
              <a:latin typeface="Calibri" panose="020F0502020204030204" pitchFamily="34" charset="0"/>
              <a:cs typeface="Calibri" panose="020F0502020204030204" pitchFamily="34" charset="0"/>
            </a:endParaRPr>
          </a:p>
        </p:txBody>
      </p:sp>
      <p:sp>
        <p:nvSpPr>
          <p:cNvPr id="35" name="Slide Number Placeholder 5">
            <a:extLst>
              <a:ext uri="{FF2B5EF4-FFF2-40B4-BE49-F238E27FC236}">
                <a16:creationId xmlns:a16="http://schemas.microsoft.com/office/drawing/2014/main" id="{068D6769-EE4A-323B-720A-690AF8AA3CE1}"/>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5</a:t>
            </a:fld>
            <a:endParaRPr lang="en-CH"/>
          </a:p>
        </p:txBody>
      </p:sp>
    </p:spTree>
    <p:extLst>
      <p:ext uri="{BB962C8B-B14F-4D97-AF65-F5344CB8AC3E}">
        <p14:creationId xmlns:p14="http://schemas.microsoft.com/office/powerpoint/2010/main" val="1291470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1BF3B2-EBA2-284D-B1A6-0A4796392EF5}"/>
              </a:ext>
            </a:extLst>
          </p:cNvPr>
          <p:cNvSpPr>
            <a:spLocks noGrp="1"/>
          </p:cNvSpPr>
          <p:nvPr>
            <p:ph type="title"/>
          </p:nvPr>
        </p:nvSpPr>
        <p:spPr/>
        <p:txBody>
          <a:bodyPr/>
          <a:lstStyle/>
          <a:p>
            <a:r>
              <a:rPr lang="en-US" dirty="0"/>
              <a:t>More in the Paper (2/2)</a:t>
            </a:r>
          </a:p>
        </p:txBody>
      </p:sp>
      <p:pic>
        <p:nvPicPr>
          <p:cNvPr id="8" name="Picture 7">
            <a:extLst>
              <a:ext uri="{FF2B5EF4-FFF2-40B4-BE49-F238E27FC236}">
                <a16:creationId xmlns:a16="http://schemas.microsoft.com/office/drawing/2014/main" id="{6E506BC9-2310-7F40-077A-460D0095D9FB}"/>
              </a:ext>
            </a:extLst>
          </p:cNvPr>
          <p:cNvPicPr>
            <a:picLocks noChangeAspect="1"/>
          </p:cNvPicPr>
          <p:nvPr/>
        </p:nvPicPr>
        <p:blipFill>
          <a:blip r:embed="rId3"/>
          <a:stretch>
            <a:fillRect/>
          </a:stretch>
        </p:blipFill>
        <p:spPr>
          <a:xfrm>
            <a:off x="260350" y="2533650"/>
            <a:ext cx="8623300" cy="1790700"/>
          </a:xfrm>
          <a:prstGeom prst="rect">
            <a:avLst/>
          </a:prstGeom>
          <a:ln w="19050">
            <a:solidFill>
              <a:schemeClr val="tx1"/>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604C4DDB-B2BA-D672-9C32-CC70AA618958}"/>
              </a:ext>
            </a:extLst>
          </p:cNvPr>
          <p:cNvSpPr txBox="1"/>
          <p:nvPr/>
        </p:nvSpPr>
        <p:spPr>
          <a:xfrm>
            <a:off x="2052572" y="4966973"/>
            <a:ext cx="4726745" cy="369332"/>
          </a:xfrm>
          <a:prstGeom prst="rect">
            <a:avLst/>
          </a:prstGeom>
          <a:solidFill>
            <a:schemeClr val="bg1"/>
          </a:solidFill>
        </p:spPr>
        <p:txBody>
          <a:bodyPr wrap="square" rtlCol="0">
            <a:spAutoFit/>
          </a:bodyPr>
          <a:lstStyle/>
          <a:p>
            <a:pPr algn="ctr"/>
            <a:r>
              <a:rPr lang="en-US" dirty="0">
                <a:solidFill>
                  <a:srgbClr val="00B0F0"/>
                </a:solidFill>
                <a:latin typeface="Consolas" panose="020B0609020204030204" pitchFamily="49" charset="0"/>
                <a:cs typeface="Consolas" panose="020B0609020204030204" pitchFamily="49" charset="0"/>
                <a:hlinkClick r:id="rId4">
                  <a:extLst>
                    <a:ext uri="{A12FA001-AC4F-418D-AE19-62706E023703}">
                      <ahyp:hlinkClr xmlns:ahyp="http://schemas.microsoft.com/office/drawing/2018/hyperlinkcolor" val="tx"/>
                    </a:ext>
                  </a:extLst>
                </a:hlinkClick>
              </a:rPr>
              <a:t>https://arxiv.org/pdf/2205.07394.pdf</a:t>
            </a:r>
            <a:endParaRPr lang="en-US" dirty="0">
              <a:solidFill>
                <a:srgbClr val="00B0F0"/>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77FAD9B3-EA3D-F309-C29E-C92A69B0C19A}"/>
              </a:ext>
            </a:extLst>
          </p:cNvPr>
          <p:cNvSpPr txBox="1"/>
          <p:nvPr/>
        </p:nvSpPr>
        <p:spPr>
          <a:xfrm>
            <a:off x="2080708" y="5811361"/>
            <a:ext cx="4726745" cy="408623"/>
          </a:xfrm>
          <a:prstGeom prst="roundRect">
            <a:avLst/>
          </a:prstGeom>
          <a:solidFill>
            <a:srgbClr val="FFFFFF"/>
          </a:solidFill>
        </p:spPr>
        <p:txBody>
          <a:bodyPr wrap="square" rtlCol="0">
            <a:spAutoFit/>
          </a:bodyPr>
          <a:lstStyle/>
          <a:p>
            <a:r>
              <a:rPr lang="en-US" dirty="0">
                <a:solidFill>
                  <a:srgbClr val="00B0F0"/>
                </a:solidFill>
                <a:latin typeface="Consolas" panose="020B0609020204030204" pitchFamily="49" charset="0"/>
                <a:cs typeface="Consolas" panose="020B0609020204030204" pitchFamily="49" charset="0"/>
                <a:hlinkClick r:id="rId5">
                  <a:extLst>
                    <a:ext uri="{A12FA001-AC4F-418D-AE19-62706E023703}">
                      <ahyp:hlinkClr xmlns:ahyp="http://schemas.microsoft.com/office/drawing/2018/hyperlinkcolor" val="tx"/>
                    </a:ext>
                  </a:extLst>
                </a:hlinkClick>
              </a:rPr>
              <a:t>https://github.com/CMU-SAFARI/Sibyl</a:t>
            </a:r>
            <a:endParaRPr lang="en-US" dirty="0">
              <a:solidFill>
                <a:srgbClr val="00B0F0"/>
              </a:solidFill>
              <a:latin typeface="Consolas" panose="020B0609020204030204" pitchFamily="49" charset="0"/>
              <a:cs typeface="Consolas" panose="020B0609020204030204" pitchFamily="49" charset="0"/>
            </a:endParaRPr>
          </a:p>
        </p:txBody>
      </p:sp>
      <p:sp>
        <p:nvSpPr>
          <p:cNvPr id="7" name="Slide Number Placeholder 5">
            <a:extLst>
              <a:ext uri="{FF2B5EF4-FFF2-40B4-BE49-F238E27FC236}">
                <a16:creationId xmlns:a16="http://schemas.microsoft.com/office/drawing/2014/main" id="{99A04D57-5758-613C-1D1E-8DA6BFC53E12}"/>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50</a:t>
            </a:fld>
            <a:endParaRPr lang="en-CH"/>
          </a:p>
        </p:txBody>
      </p:sp>
    </p:spTree>
    <p:extLst>
      <p:ext uri="{BB962C8B-B14F-4D97-AF65-F5344CB8AC3E}">
        <p14:creationId xmlns:p14="http://schemas.microsoft.com/office/powerpoint/2010/main" val="3714161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0D1F9-9212-2D45-90EF-EDC817A9EDDA}"/>
              </a:ext>
            </a:extLst>
          </p:cNvPr>
          <p:cNvSpPr>
            <a:spLocks noGrp="1"/>
          </p:cNvSpPr>
          <p:nvPr>
            <p:ph type="title"/>
          </p:nvPr>
        </p:nvSpPr>
        <p:spPr/>
        <p:txBody>
          <a:bodyPr/>
          <a:lstStyle/>
          <a:p>
            <a:r>
              <a:rPr lang="en-US" dirty="0"/>
              <a:t>Talk Outline</a:t>
            </a:r>
          </a:p>
        </p:txBody>
      </p:sp>
      <p:sp>
        <p:nvSpPr>
          <p:cNvPr id="6" name="Rounded Rectangle 5">
            <a:extLst>
              <a:ext uri="{FF2B5EF4-FFF2-40B4-BE49-F238E27FC236}">
                <a16:creationId xmlns:a16="http://schemas.microsoft.com/office/drawing/2014/main" id="{211133FC-0FE8-0946-AB0D-6EF7893C7DC5}"/>
              </a:ext>
            </a:extLst>
          </p:cNvPr>
          <p:cNvSpPr/>
          <p:nvPr/>
        </p:nvSpPr>
        <p:spPr>
          <a:xfrm>
            <a:off x="169011" y="970059"/>
            <a:ext cx="8823914" cy="707666"/>
          </a:xfrm>
          <a:prstGeom prst="roundRect">
            <a:avLst/>
          </a:prstGeom>
          <a:solidFill>
            <a:srgbClr val="D0CECE"/>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Lato" panose="020F0502020204030203" pitchFamily="34" charset="77"/>
              </a:rPr>
              <a:t>Key Shortcomings of Prior Data Placement Techniques</a:t>
            </a:r>
          </a:p>
        </p:txBody>
      </p:sp>
      <p:sp>
        <p:nvSpPr>
          <p:cNvPr id="7" name="Rounded Rectangle 6">
            <a:extLst>
              <a:ext uri="{FF2B5EF4-FFF2-40B4-BE49-F238E27FC236}">
                <a16:creationId xmlns:a16="http://schemas.microsoft.com/office/drawing/2014/main" id="{000E7B37-6684-1A4C-B53C-84BECF24DDA8}"/>
              </a:ext>
            </a:extLst>
          </p:cNvPr>
          <p:cNvSpPr/>
          <p:nvPr/>
        </p:nvSpPr>
        <p:spPr>
          <a:xfrm>
            <a:off x="169011" y="2068664"/>
            <a:ext cx="8823914" cy="7076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Lato" panose="020F0502020204030203" pitchFamily="34" charset="77"/>
              </a:rPr>
              <a:t>Formulating Data Placement as Reinforcement Learning</a:t>
            </a:r>
          </a:p>
        </p:txBody>
      </p:sp>
      <p:sp>
        <p:nvSpPr>
          <p:cNvPr id="8" name="Rounded Rectangle 7">
            <a:extLst>
              <a:ext uri="{FF2B5EF4-FFF2-40B4-BE49-F238E27FC236}">
                <a16:creationId xmlns:a16="http://schemas.microsoft.com/office/drawing/2014/main" id="{3A9011E7-C9BC-194E-93C2-6A4DE5AEBD1C}"/>
              </a:ext>
            </a:extLst>
          </p:cNvPr>
          <p:cNvSpPr/>
          <p:nvPr/>
        </p:nvSpPr>
        <p:spPr>
          <a:xfrm>
            <a:off x="160043" y="3167269"/>
            <a:ext cx="8823914" cy="707666"/>
          </a:xfrm>
          <a:prstGeom prst="roundRect">
            <a:avLst/>
          </a:prstGeom>
          <a:solidFill>
            <a:srgbClr val="D0CECE"/>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ato" panose="020F0502020204030203" pitchFamily="34" charset="77"/>
              </a:rPr>
              <a:t>Sybil: Overview</a:t>
            </a:r>
          </a:p>
        </p:txBody>
      </p:sp>
      <p:sp>
        <p:nvSpPr>
          <p:cNvPr id="9" name="Rounded Rectangle 8">
            <a:extLst>
              <a:ext uri="{FF2B5EF4-FFF2-40B4-BE49-F238E27FC236}">
                <a16:creationId xmlns:a16="http://schemas.microsoft.com/office/drawing/2014/main" id="{57B26EDE-586D-884B-BFE4-2CBBDF1B59B8}"/>
              </a:ext>
            </a:extLst>
          </p:cNvPr>
          <p:cNvSpPr/>
          <p:nvPr/>
        </p:nvSpPr>
        <p:spPr>
          <a:xfrm>
            <a:off x="160043" y="4265874"/>
            <a:ext cx="8823914" cy="7076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ato" panose="020F0502020204030203" pitchFamily="34" charset="77"/>
              </a:rPr>
              <a:t>Evaluation </a:t>
            </a:r>
            <a:r>
              <a:rPr lang="en-US" sz="2800" b="1">
                <a:latin typeface="Lato" panose="020F0502020204030203" pitchFamily="34" charset="77"/>
              </a:rPr>
              <a:t>of Sybil </a:t>
            </a:r>
            <a:r>
              <a:rPr lang="en-US" sz="2800" b="1" dirty="0">
                <a:latin typeface="Lato" panose="020F0502020204030203" pitchFamily="34" charset="77"/>
              </a:rPr>
              <a:t>and Key Results</a:t>
            </a:r>
          </a:p>
        </p:txBody>
      </p:sp>
      <p:sp>
        <p:nvSpPr>
          <p:cNvPr id="10" name="Rounded Rectangle 9">
            <a:extLst>
              <a:ext uri="{FF2B5EF4-FFF2-40B4-BE49-F238E27FC236}">
                <a16:creationId xmlns:a16="http://schemas.microsoft.com/office/drawing/2014/main" id="{33E098C2-A80A-F146-9159-8778760AA3B7}"/>
              </a:ext>
            </a:extLst>
          </p:cNvPr>
          <p:cNvSpPr/>
          <p:nvPr/>
        </p:nvSpPr>
        <p:spPr>
          <a:xfrm>
            <a:off x="160043" y="5364479"/>
            <a:ext cx="8823914" cy="70766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Lato" panose="020F0502020204030203" pitchFamily="34" charset="77"/>
              </a:rPr>
              <a:t>Conclusion</a:t>
            </a:r>
            <a:endParaRPr lang="en-US" sz="2800" b="1" dirty="0">
              <a:latin typeface="Lato" panose="020F0502020204030203" pitchFamily="34" charset="77"/>
            </a:endParaRPr>
          </a:p>
        </p:txBody>
      </p:sp>
      <p:sp>
        <p:nvSpPr>
          <p:cNvPr id="12" name="Slide Number Placeholder 5">
            <a:extLst>
              <a:ext uri="{FF2B5EF4-FFF2-40B4-BE49-F238E27FC236}">
                <a16:creationId xmlns:a16="http://schemas.microsoft.com/office/drawing/2014/main" id="{74ADBBE5-F927-D9CC-7E27-64F2C6DD9734}"/>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51</a:t>
            </a:fld>
            <a:endParaRPr lang="en-CH"/>
          </a:p>
        </p:txBody>
      </p:sp>
    </p:spTree>
    <p:extLst>
      <p:ext uri="{BB962C8B-B14F-4D97-AF65-F5344CB8AC3E}">
        <p14:creationId xmlns:p14="http://schemas.microsoft.com/office/powerpoint/2010/main" val="1346143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0FED3A-E902-9492-033C-94391A40A109}"/>
              </a:ext>
            </a:extLst>
          </p:cNvPr>
          <p:cNvSpPr>
            <a:spLocks noGrp="1"/>
          </p:cNvSpPr>
          <p:nvPr>
            <p:ph type="title"/>
          </p:nvPr>
        </p:nvSpPr>
        <p:spPr/>
        <p:txBody>
          <a:bodyPr/>
          <a:lstStyle/>
          <a:p>
            <a:r>
              <a:rPr lang="en-US" dirty="0"/>
              <a:t>Conclusion</a:t>
            </a:r>
            <a:endParaRPr lang="en-CH" dirty="0"/>
          </a:p>
        </p:txBody>
      </p:sp>
      <p:sp>
        <p:nvSpPr>
          <p:cNvPr id="3" name="Content Placeholder 2">
            <a:extLst>
              <a:ext uri="{FF2B5EF4-FFF2-40B4-BE49-F238E27FC236}">
                <a16:creationId xmlns:a16="http://schemas.microsoft.com/office/drawing/2014/main" id="{44722C4C-45FE-344B-A79D-CCCD100D937C}"/>
              </a:ext>
            </a:extLst>
          </p:cNvPr>
          <p:cNvSpPr>
            <a:spLocks noGrp="1"/>
          </p:cNvSpPr>
          <p:nvPr>
            <p:ph idx="1"/>
          </p:nvPr>
        </p:nvSpPr>
        <p:spPr>
          <a:xfrm>
            <a:off x="124699" y="837502"/>
            <a:ext cx="8842955" cy="4920361"/>
          </a:xfrm>
        </p:spPr>
        <p:txBody>
          <a:bodyPr>
            <a:noAutofit/>
          </a:bodyPr>
          <a:lstStyle/>
          <a:p>
            <a:pPr algn="just"/>
            <a:r>
              <a:rPr lang="en-US" sz="3000" b="1" dirty="0">
                <a:solidFill>
                  <a:srgbClr val="00B050"/>
                </a:solidFill>
                <a:latin typeface="Calibri" panose="020F0502020204030204" pitchFamily="34" charset="0"/>
                <a:cs typeface="Calibri" panose="020F0502020204030204" pitchFamily="34" charset="0"/>
              </a:rPr>
              <a:t>We introduced </a:t>
            </a:r>
            <a:r>
              <a:rPr lang="en-GB" sz="3000" b="1" dirty="0">
                <a:solidFill>
                  <a:srgbClr val="00B050"/>
                </a:solidFill>
                <a:latin typeface="Calibri" panose="020F0502020204030204" pitchFamily="34" charset="0"/>
                <a:cs typeface="Calibri" panose="020F0502020204030204" pitchFamily="34" charset="0"/>
              </a:rPr>
              <a:t>Sibyl</a:t>
            </a:r>
            <a:r>
              <a:rPr lang="en-GB" sz="3000" dirty="0">
                <a:solidFill>
                  <a:srgbClr val="00B050"/>
                </a:solidFill>
                <a:latin typeface="Calibri" panose="020F0502020204030204" pitchFamily="34" charset="0"/>
                <a:cs typeface="Calibri" panose="020F0502020204030204" pitchFamily="34" charset="0"/>
              </a:rPr>
              <a:t>, </a:t>
            </a:r>
            <a:r>
              <a:rPr lang="en-GB" sz="3000" dirty="0">
                <a:latin typeface="Calibri" panose="020F0502020204030204" pitchFamily="34" charset="0"/>
                <a:cs typeface="Calibri" panose="020F0502020204030204" pitchFamily="34" charset="0"/>
              </a:rPr>
              <a:t>the first reinforcement learning-based data placement technique in hybrid storage systems that provides</a:t>
            </a:r>
            <a:endParaRPr lang="en-US" sz="3000" dirty="0">
              <a:latin typeface="Calibri" panose="020F0502020204030204" pitchFamily="34" charset="0"/>
              <a:cs typeface="Calibri" panose="020F0502020204030204" pitchFamily="34" charset="0"/>
            </a:endParaRPr>
          </a:p>
          <a:p>
            <a:pPr marL="536575" lvl="1" indent="-179388" algn="just"/>
            <a:r>
              <a:rPr lang="en" b="1" dirty="0">
                <a:solidFill>
                  <a:srgbClr val="000BEB"/>
                </a:solidFill>
                <a:latin typeface="Calibri" panose="020F0502020204030204" pitchFamily="34" charset="0"/>
                <a:cs typeface="Calibri" panose="020F0502020204030204" pitchFamily="34" charset="0"/>
              </a:rPr>
              <a:t>Adaptivity </a:t>
            </a:r>
          </a:p>
          <a:p>
            <a:pPr marL="536575" lvl="1" indent="-179388" algn="just"/>
            <a:r>
              <a:rPr lang="en" b="1" dirty="0">
                <a:solidFill>
                  <a:srgbClr val="000BEB"/>
                </a:solidFill>
                <a:latin typeface="Calibri" panose="020F0502020204030204" pitchFamily="34" charset="0"/>
                <a:cs typeface="Calibri" panose="020F0502020204030204" pitchFamily="34" charset="0"/>
              </a:rPr>
              <a:t>Easily extensibility </a:t>
            </a:r>
          </a:p>
          <a:p>
            <a:pPr marL="536575" lvl="1" indent="-179388" algn="just"/>
            <a:r>
              <a:rPr lang="en" b="1" dirty="0">
                <a:solidFill>
                  <a:srgbClr val="000BEB"/>
                </a:solidFill>
                <a:latin typeface="Calibri" panose="020F0502020204030204" pitchFamily="34" charset="0"/>
                <a:cs typeface="Calibri" panose="020F0502020204030204" pitchFamily="34" charset="0"/>
              </a:rPr>
              <a:t>Ease of design and implementation</a:t>
            </a:r>
            <a:endParaRPr lang="en-US" sz="2200" b="1" dirty="0">
              <a:solidFill>
                <a:srgbClr val="7030A0"/>
              </a:solidFill>
              <a:latin typeface="Calibri" panose="020F0502020204030204" pitchFamily="34" charset="0"/>
              <a:cs typeface="Calibri" panose="020F0502020204030204" pitchFamily="34" charset="0"/>
            </a:endParaRPr>
          </a:p>
          <a:p>
            <a:pPr marL="79375" indent="-179388" algn="just"/>
            <a:r>
              <a:rPr lang="en-US" sz="3000" b="1" dirty="0">
                <a:solidFill>
                  <a:srgbClr val="00B0F0"/>
                </a:solidFill>
                <a:latin typeface="Calibri" panose="020F0502020204030204" pitchFamily="34" charset="0"/>
                <a:cs typeface="Calibri" panose="020F0502020204030204" pitchFamily="34" charset="0"/>
              </a:rPr>
              <a:t>We evaluated Sibyl </a:t>
            </a:r>
            <a:r>
              <a:rPr lang="en-US" sz="3000" dirty="0">
                <a:latin typeface="Calibri" panose="020F0502020204030204" pitchFamily="34" charset="0"/>
                <a:cs typeface="Calibri" panose="020F0502020204030204" pitchFamily="34" charset="0"/>
              </a:rPr>
              <a:t>on</a:t>
            </a:r>
            <a:r>
              <a:rPr lang="en-US" sz="3000" dirty="0">
                <a:solidFill>
                  <a:srgbClr val="00B0F0"/>
                </a:solidFill>
                <a:latin typeface="Calibri" panose="020F0502020204030204" pitchFamily="34" charset="0"/>
                <a:cs typeface="Calibri" panose="020F0502020204030204" pitchFamily="34" charset="0"/>
              </a:rPr>
              <a:t> </a:t>
            </a:r>
            <a:r>
              <a:rPr lang="en-US" sz="3000" b="1" dirty="0">
                <a:solidFill>
                  <a:srgbClr val="00B0F0"/>
                </a:solidFill>
                <a:latin typeface="Calibri" panose="020F0502020204030204" pitchFamily="34" charset="0"/>
                <a:cs typeface="Calibri" panose="020F0502020204030204" pitchFamily="34" charset="0"/>
              </a:rPr>
              <a:t>real systems </a:t>
            </a:r>
            <a:r>
              <a:rPr lang="en-US" sz="3000" dirty="0">
                <a:latin typeface="Calibri" panose="020F0502020204030204" pitchFamily="34" charset="0"/>
                <a:cs typeface="Calibri" panose="020F0502020204030204" pitchFamily="34" charset="0"/>
              </a:rPr>
              <a:t>using many different workloads</a:t>
            </a:r>
          </a:p>
          <a:p>
            <a:pPr marL="536575" lvl="1" indent="-179388" algn="just"/>
            <a:r>
              <a:rPr lang="en-GB" dirty="0">
                <a:latin typeface="Calibri" panose="020F0502020204030204" pitchFamily="34" charset="0"/>
                <a:cs typeface="Calibri" panose="020F0502020204030204" pitchFamily="34" charset="0"/>
              </a:rPr>
              <a:t>Sibyl </a:t>
            </a:r>
            <a:r>
              <a:rPr lang="en-GB" b="1" dirty="0">
                <a:solidFill>
                  <a:srgbClr val="C00000"/>
                </a:solidFill>
                <a:latin typeface="Calibri" panose="020F0502020204030204" pitchFamily="34" charset="0"/>
                <a:cs typeface="Calibri" panose="020F0502020204030204" pitchFamily="34" charset="0"/>
              </a:rPr>
              <a:t>improves performance by 21.6% </a:t>
            </a:r>
            <a:r>
              <a:rPr lang="en-GB" dirty="0">
                <a:latin typeface="Calibri" panose="020F0502020204030204" pitchFamily="34" charset="0"/>
                <a:cs typeface="Calibri" panose="020F0502020204030204" pitchFamily="34" charset="0"/>
              </a:rPr>
              <a:t>compared to the best prior data placement policy in a dual-HSS configuration</a:t>
            </a:r>
          </a:p>
          <a:p>
            <a:pPr marL="536575" lvl="1" indent="-179388" algn="just"/>
            <a:r>
              <a:rPr lang="en-US" dirty="0">
                <a:latin typeface="Calibri" panose="020F0502020204030204" pitchFamily="34" charset="0"/>
                <a:cs typeface="Calibri" panose="020F0502020204030204" pitchFamily="34" charset="0"/>
              </a:rPr>
              <a:t>In </a:t>
            </a:r>
            <a:r>
              <a:rPr lang="en" dirty="0">
                <a:latin typeface="Calibri" panose="020F0502020204030204" pitchFamily="34" charset="0"/>
                <a:cs typeface="Calibri" panose="020F0502020204030204" pitchFamily="34" charset="0"/>
              </a:rPr>
              <a:t>a tri-HSS configuration, Sibyl </a:t>
            </a:r>
            <a:r>
              <a:rPr lang="en" b="1" dirty="0">
                <a:solidFill>
                  <a:srgbClr val="7030A0"/>
                </a:solidFill>
                <a:latin typeface="Calibri" panose="020F0502020204030204" pitchFamily="34" charset="0"/>
                <a:cs typeface="Calibri" panose="020F0502020204030204" pitchFamily="34" charset="0"/>
              </a:rPr>
              <a:t>outperforms</a:t>
            </a:r>
            <a:r>
              <a:rPr lang="en" dirty="0">
                <a:solidFill>
                  <a:srgbClr val="FFC000"/>
                </a:solidFill>
                <a:latin typeface="Calibri" panose="020F0502020204030204" pitchFamily="34" charset="0"/>
                <a:cs typeface="Calibri" panose="020F0502020204030204" pitchFamily="34" charset="0"/>
              </a:rPr>
              <a:t> </a:t>
            </a:r>
            <a:r>
              <a:rPr lang="en" dirty="0">
                <a:latin typeface="Calibri" panose="020F0502020204030204" pitchFamily="34" charset="0"/>
                <a:cs typeface="Calibri" panose="020F0502020204030204" pitchFamily="34" charset="0"/>
              </a:rPr>
              <a:t>the state-of-the-art-data placement policy by </a:t>
            </a:r>
            <a:r>
              <a:rPr lang="en" b="1" dirty="0">
                <a:solidFill>
                  <a:srgbClr val="7030A0"/>
                </a:solidFill>
                <a:latin typeface="Calibri" panose="020F0502020204030204" pitchFamily="34" charset="0"/>
                <a:cs typeface="Calibri" panose="020F0502020204030204" pitchFamily="34" charset="0"/>
              </a:rPr>
              <a:t>48.2%</a:t>
            </a:r>
            <a:r>
              <a:rPr lang="en" dirty="0">
                <a:solidFill>
                  <a:srgbClr val="7030A0"/>
                </a:solidFill>
                <a:latin typeface="Calibri" panose="020F0502020204030204" pitchFamily="34" charset="0"/>
                <a:cs typeface="Calibri" panose="020F0502020204030204" pitchFamily="34" charset="0"/>
              </a:rPr>
              <a:t> </a:t>
            </a:r>
          </a:p>
          <a:p>
            <a:pPr marL="536575" lvl="1" indent="-179388" algn="just"/>
            <a:r>
              <a:rPr lang="en-US" dirty="0">
                <a:latin typeface="Calibri" panose="020F0502020204030204" pitchFamily="34" charset="0"/>
                <a:cs typeface="Calibri" panose="020F0502020204030204" pitchFamily="34" charset="0"/>
              </a:rPr>
              <a:t>Sibyl </a:t>
            </a:r>
            <a:r>
              <a:rPr lang="en" dirty="0">
                <a:latin typeface="Calibri" panose="020F0502020204030204" pitchFamily="34" charset="0"/>
                <a:cs typeface="Calibri" panose="020F0502020204030204" pitchFamily="34" charset="0"/>
              </a:rPr>
              <a:t>achieves </a:t>
            </a:r>
            <a:r>
              <a:rPr lang="en" b="1" dirty="0">
                <a:solidFill>
                  <a:schemeClr val="accent2"/>
                </a:solidFill>
                <a:latin typeface="Calibri" panose="020F0502020204030204" pitchFamily="34" charset="0"/>
                <a:cs typeface="Calibri" panose="020F0502020204030204" pitchFamily="34" charset="0"/>
              </a:rPr>
              <a:t>80% of the performance</a:t>
            </a:r>
            <a:r>
              <a:rPr lang="en" dirty="0">
                <a:solidFill>
                  <a:schemeClr val="accent2"/>
                </a:solidFill>
                <a:latin typeface="Calibri" panose="020F0502020204030204" pitchFamily="34" charset="0"/>
                <a:cs typeface="Calibri" panose="020F0502020204030204" pitchFamily="34" charset="0"/>
              </a:rPr>
              <a:t> </a:t>
            </a:r>
            <a:r>
              <a:rPr lang="en" dirty="0">
                <a:latin typeface="Calibri" panose="020F0502020204030204" pitchFamily="34" charset="0"/>
                <a:cs typeface="Calibri" panose="020F0502020204030204" pitchFamily="34" charset="0"/>
              </a:rPr>
              <a:t>of an oracle policy with a storage overhead of only </a:t>
            </a:r>
            <a:r>
              <a:rPr lang="en" b="1" dirty="0">
                <a:solidFill>
                  <a:schemeClr val="accent2"/>
                </a:solidFill>
                <a:latin typeface="Calibri" panose="020F0502020204030204" pitchFamily="34" charset="0"/>
                <a:cs typeface="Calibri" panose="020F0502020204030204" pitchFamily="34" charset="0"/>
              </a:rPr>
              <a:t>124.4 KiB</a:t>
            </a:r>
            <a:endParaRPr lang="en-US" dirty="0">
              <a:solidFill>
                <a:schemeClr val="accent2"/>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D4014DC-6A31-44C1-AE15-6B85E8E5A42D}"/>
              </a:ext>
            </a:extLst>
          </p:cNvPr>
          <p:cNvSpPr txBox="1"/>
          <p:nvPr/>
        </p:nvSpPr>
        <p:spPr>
          <a:xfrm>
            <a:off x="2740409" y="6492875"/>
            <a:ext cx="3663182" cy="340519"/>
          </a:xfrm>
          <a:prstGeom prst="roundRect">
            <a:avLst/>
          </a:prstGeom>
          <a:solidFill>
            <a:schemeClr val="bg1">
              <a:lumMod val="95000"/>
            </a:schemeClr>
          </a:solidFill>
        </p:spPr>
        <p:txBody>
          <a:bodyPr wrap="none" rtlCol="0">
            <a:spAutoFit/>
          </a:bodyPr>
          <a:lstStyle/>
          <a:p>
            <a:r>
              <a:rPr lang="en-US" sz="1400" dirty="0">
                <a:solidFill>
                  <a:srgbClr val="00B0F0"/>
                </a:solidFill>
                <a:latin typeface="Consolas" panose="020B0609020204030204" pitchFamily="49" charset="0"/>
                <a:cs typeface="Consolas" panose="020B0609020204030204" pitchFamily="49" charset="0"/>
                <a:hlinkClick r:id="rId3">
                  <a:extLst>
                    <a:ext uri="{A12FA001-AC4F-418D-AE19-62706E023703}">
                      <ahyp:hlinkClr xmlns:ahyp="http://schemas.microsoft.com/office/drawing/2018/hyperlinkcolor" val="tx"/>
                    </a:ext>
                  </a:extLst>
                </a:hlinkClick>
              </a:rPr>
              <a:t>https://github.com/CMU-SAFARI/Sibyl</a:t>
            </a:r>
            <a:endParaRPr lang="en-US" sz="1400" dirty="0">
              <a:solidFill>
                <a:srgbClr val="00B0F0"/>
              </a:solidFill>
              <a:latin typeface="Consolas" panose="020B0609020204030204" pitchFamily="49" charset="0"/>
              <a:cs typeface="Consolas" panose="020B0609020204030204" pitchFamily="49" charset="0"/>
            </a:endParaRPr>
          </a:p>
        </p:txBody>
      </p:sp>
      <p:sp>
        <p:nvSpPr>
          <p:cNvPr id="6" name="Slide Number Placeholder 5">
            <a:extLst>
              <a:ext uri="{FF2B5EF4-FFF2-40B4-BE49-F238E27FC236}">
                <a16:creationId xmlns:a16="http://schemas.microsoft.com/office/drawing/2014/main" id="{40BF882D-7906-0853-272A-8DFA1E7A5ACC}"/>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52</a:t>
            </a:fld>
            <a:endParaRPr lang="en-CH"/>
          </a:p>
        </p:txBody>
      </p:sp>
    </p:spTree>
    <p:extLst>
      <p:ext uri="{BB962C8B-B14F-4D97-AF65-F5344CB8AC3E}">
        <p14:creationId xmlns:p14="http://schemas.microsoft.com/office/powerpoint/2010/main" val="119496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918E52C-4B7C-9144-BB78-21CE44F089CF}"/>
              </a:ext>
            </a:extLst>
          </p:cNvPr>
          <p:cNvSpPr txBox="1"/>
          <p:nvPr/>
        </p:nvSpPr>
        <p:spPr>
          <a:xfrm>
            <a:off x="328274" y="3869921"/>
            <a:ext cx="8487452" cy="1815882"/>
          </a:xfrm>
          <a:prstGeom prst="rect">
            <a:avLst/>
          </a:prstGeom>
          <a:noFill/>
        </p:spPr>
        <p:txBody>
          <a:bodyPr wrap="square" rtlCol="0">
            <a:spAutoFit/>
          </a:bodyPr>
          <a:lstStyle/>
          <a:p>
            <a:pPr algn="ctr"/>
            <a:r>
              <a:rPr lang="en-US" sz="2800" b="1" u="sng" dirty="0">
                <a:solidFill>
                  <a:srgbClr val="C00000"/>
                </a:solidFill>
                <a:latin typeface="Calibri" panose="020F0502020204030204" pitchFamily="34" charset="0"/>
                <a:cs typeface="Calibri" panose="020F0502020204030204" pitchFamily="34" charset="0"/>
              </a:rPr>
              <a:t>Gagandeep Singh</a:t>
            </a:r>
            <a:r>
              <a:rPr lang="en-US" sz="2800" b="1" dirty="0">
                <a:latin typeface="Calibri" panose="020F0502020204030204" pitchFamily="34" charset="0"/>
                <a:cs typeface="Calibri" panose="020F0502020204030204" pitchFamily="34" charset="0"/>
              </a:rPr>
              <a:t>, Rakesh </a:t>
            </a:r>
            <a:r>
              <a:rPr lang="en-US" sz="2800" b="1" dirty="0" err="1">
                <a:latin typeface="Calibri" panose="020F0502020204030204" pitchFamily="34" charset="0"/>
                <a:cs typeface="Calibri" panose="020F0502020204030204" pitchFamily="34" charset="0"/>
              </a:rPr>
              <a:t>Nadig</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Jisung</a:t>
            </a:r>
            <a:r>
              <a:rPr lang="en-US" sz="2800" b="1" dirty="0">
                <a:latin typeface="Calibri" panose="020F0502020204030204" pitchFamily="34" charset="0"/>
                <a:cs typeface="Calibri" panose="020F0502020204030204" pitchFamily="34" charset="0"/>
              </a:rPr>
              <a:t> Park, </a:t>
            </a:r>
          </a:p>
          <a:p>
            <a:pPr algn="ctr"/>
            <a:r>
              <a:rPr lang="en-US" sz="2800" b="1" dirty="0">
                <a:latin typeface="Calibri" panose="020F0502020204030204" pitchFamily="34" charset="0"/>
                <a:cs typeface="Calibri" panose="020F0502020204030204" pitchFamily="34" charset="0"/>
              </a:rPr>
              <a:t>Rahul </a:t>
            </a:r>
            <a:r>
              <a:rPr lang="en-US" sz="2800" b="1" dirty="0" err="1">
                <a:latin typeface="Calibri" panose="020F0502020204030204" pitchFamily="34" charset="0"/>
                <a:cs typeface="Calibri" panose="020F0502020204030204" pitchFamily="34" charset="0"/>
              </a:rPr>
              <a:t>Bera</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Nastaran</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Hajinazar</a:t>
            </a:r>
            <a:r>
              <a:rPr lang="en-US" sz="2800" b="1" dirty="0">
                <a:latin typeface="Calibri" panose="020F0502020204030204" pitchFamily="34" charset="0"/>
                <a:cs typeface="Calibri" panose="020F0502020204030204" pitchFamily="34" charset="0"/>
              </a:rPr>
              <a:t>, David Novo, </a:t>
            </a:r>
          </a:p>
          <a:p>
            <a:pPr algn="ctr"/>
            <a:r>
              <a:rPr lang="en-US" sz="2800" b="1" dirty="0">
                <a:latin typeface="Calibri" panose="020F0502020204030204" pitchFamily="34" charset="0"/>
                <a:cs typeface="Calibri" panose="020F0502020204030204" pitchFamily="34" charset="0"/>
              </a:rPr>
              <a:t>Juan G</a:t>
            </a:r>
            <a:r>
              <a:rPr lang="en-GB" sz="2800" b="1" dirty="0" err="1">
                <a:latin typeface="Calibri" panose="020F0502020204030204" pitchFamily="34" charset="0"/>
                <a:cs typeface="Calibri" panose="020F0502020204030204" pitchFamily="34" charset="0"/>
              </a:rPr>
              <a:t>ómez</a:t>
            </a:r>
            <a:r>
              <a:rPr lang="en-GB" sz="2800" b="1" dirty="0">
                <a:latin typeface="Calibri" panose="020F0502020204030204" pitchFamily="34" charset="0"/>
                <a:cs typeface="Calibri" panose="020F0502020204030204" pitchFamily="34" charset="0"/>
              </a:rPr>
              <a:t> Luna, Sander </a:t>
            </a:r>
            <a:r>
              <a:rPr lang="en-GB" sz="2800" b="1" dirty="0" err="1">
                <a:latin typeface="Calibri" panose="020F0502020204030204" pitchFamily="34" charset="0"/>
                <a:cs typeface="Calibri" panose="020F0502020204030204" pitchFamily="34" charset="0"/>
              </a:rPr>
              <a:t>Stuijk</a:t>
            </a:r>
            <a:r>
              <a:rPr lang="en-GB" sz="2800" b="1" dirty="0">
                <a:latin typeface="Calibri" panose="020F0502020204030204" pitchFamily="34" charset="0"/>
                <a:cs typeface="Calibri" panose="020F0502020204030204" pitchFamily="34" charset="0"/>
              </a:rPr>
              <a:t>, Henk </a:t>
            </a:r>
            <a:r>
              <a:rPr lang="en-GB" sz="2800" b="1" dirty="0" err="1">
                <a:latin typeface="Calibri" panose="020F0502020204030204" pitchFamily="34" charset="0"/>
                <a:cs typeface="Calibri" panose="020F0502020204030204" pitchFamily="34" charset="0"/>
              </a:rPr>
              <a:t>Corporaal</a:t>
            </a:r>
            <a:r>
              <a:rPr lang="en-GB" sz="2800" b="1" dirty="0">
                <a:latin typeface="Calibri" panose="020F0502020204030204" pitchFamily="34" charset="0"/>
                <a:cs typeface="Calibri" panose="020F0502020204030204" pitchFamily="34" charset="0"/>
              </a:rPr>
              <a:t>,</a:t>
            </a:r>
            <a:r>
              <a:rPr lang="en-US" sz="2800" b="1" dirty="0">
                <a:latin typeface="Calibri" panose="020F0502020204030204" pitchFamily="34" charset="0"/>
                <a:cs typeface="Calibri" panose="020F0502020204030204" pitchFamily="34" charset="0"/>
              </a:rPr>
              <a:t>  </a:t>
            </a:r>
          </a:p>
          <a:p>
            <a:pPr algn="ctr"/>
            <a:r>
              <a:rPr lang="en-US" sz="2800" b="1" dirty="0" err="1">
                <a:latin typeface="Calibri" panose="020F0502020204030204" pitchFamily="34" charset="0"/>
                <a:cs typeface="Calibri" panose="020F0502020204030204" pitchFamily="34" charset="0"/>
              </a:rPr>
              <a:t>Onur</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Mutlu</a:t>
            </a:r>
            <a:endParaRPr lang="en-US" sz="2800" b="1"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49149E7-0553-A74C-A55D-DEC37CBF39FE}"/>
              </a:ext>
            </a:extLst>
          </p:cNvPr>
          <p:cNvPicPr>
            <a:picLocks noChangeAspect="1"/>
          </p:cNvPicPr>
          <p:nvPr/>
        </p:nvPicPr>
        <p:blipFill>
          <a:blip r:embed="rId3"/>
          <a:stretch>
            <a:fillRect/>
          </a:stretch>
        </p:blipFill>
        <p:spPr>
          <a:xfrm>
            <a:off x="327265" y="5956287"/>
            <a:ext cx="1992923" cy="788865"/>
          </a:xfrm>
          <a:prstGeom prst="rect">
            <a:avLst/>
          </a:prstGeom>
        </p:spPr>
      </p:pic>
      <p:pic>
        <p:nvPicPr>
          <p:cNvPr id="3" name="Picture 2">
            <a:extLst>
              <a:ext uri="{FF2B5EF4-FFF2-40B4-BE49-F238E27FC236}">
                <a16:creationId xmlns:a16="http://schemas.microsoft.com/office/drawing/2014/main" id="{F4528331-2068-754C-8769-2D61FE0A3558}"/>
              </a:ext>
            </a:extLst>
          </p:cNvPr>
          <p:cNvPicPr>
            <a:picLocks noChangeAspect="1"/>
          </p:cNvPicPr>
          <p:nvPr/>
        </p:nvPicPr>
        <p:blipFill rotWithShape="1">
          <a:blip r:embed="rId4"/>
          <a:srcRect l="15553" t="31836" r="15247" b="32270"/>
          <a:stretch/>
        </p:blipFill>
        <p:spPr>
          <a:xfrm>
            <a:off x="3355808" y="6026932"/>
            <a:ext cx="2190541" cy="415402"/>
          </a:xfrm>
          <a:prstGeom prst="rect">
            <a:avLst/>
          </a:prstGeom>
        </p:spPr>
      </p:pic>
      <p:sp>
        <p:nvSpPr>
          <p:cNvPr id="4" name="Rectangle 3">
            <a:extLst>
              <a:ext uri="{FF2B5EF4-FFF2-40B4-BE49-F238E27FC236}">
                <a16:creationId xmlns:a16="http://schemas.microsoft.com/office/drawing/2014/main" id="{D6329F96-A644-1147-8C8D-3FEBAACCA52B}"/>
              </a:ext>
            </a:extLst>
          </p:cNvPr>
          <p:cNvSpPr/>
          <p:nvPr/>
        </p:nvSpPr>
        <p:spPr>
          <a:xfrm>
            <a:off x="0" y="0"/>
            <a:ext cx="9144000" cy="362861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b="1" spc="-150" dirty="0">
                <a:solidFill>
                  <a:srgbClr val="002060"/>
                </a:solidFill>
                <a:latin typeface="Calibri" panose="020F0502020204030204" pitchFamily="34" charset="0"/>
                <a:cs typeface="Calibri" panose="020F0502020204030204" pitchFamily="34" charset="0"/>
              </a:rPr>
              <a:t>Sibyl: </a:t>
            </a:r>
            <a:br>
              <a:rPr lang="en-GB" sz="4400" b="1" spc="-150" dirty="0">
                <a:solidFill>
                  <a:srgbClr val="002060"/>
                </a:solidFill>
                <a:latin typeface="Calibri" panose="020F0502020204030204" pitchFamily="34" charset="0"/>
                <a:cs typeface="Calibri" panose="020F0502020204030204" pitchFamily="34" charset="0"/>
              </a:rPr>
            </a:br>
            <a:r>
              <a:rPr lang="en-GB" sz="4400" b="1" spc="-150" dirty="0">
                <a:solidFill>
                  <a:srgbClr val="002060"/>
                </a:solidFill>
                <a:latin typeface="Calibri" panose="020F0502020204030204" pitchFamily="34" charset="0"/>
                <a:cs typeface="Calibri" panose="020F0502020204030204" pitchFamily="34" charset="0"/>
              </a:rPr>
              <a:t>Adaptive and Extensible Data Placement in Hybrid Storage Systems </a:t>
            </a:r>
          </a:p>
          <a:p>
            <a:pPr algn="ctr"/>
            <a:r>
              <a:rPr lang="en-GB" sz="4400" b="1" spc="-150" dirty="0">
                <a:solidFill>
                  <a:srgbClr val="002060"/>
                </a:solidFill>
                <a:latin typeface="Calibri" panose="020F0502020204030204" pitchFamily="34" charset="0"/>
                <a:cs typeface="Calibri" panose="020F0502020204030204" pitchFamily="34" charset="0"/>
              </a:rPr>
              <a:t>Using Online Reinforcement Learning</a:t>
            </a:r>
            <a:endParaRPr lang="en-US" sz="6600" b="1" spc="-150" dirty="0">
              <a:solidFill>
                <a:srgbClr val="002060"/>
              </a:solidFill>
              <a:latin typeface="Calibri" panose="020F0502020204030204" pitchFamily="34" charset="0"/>
              <a:ea typeface="Segoe UI Historic" panose="020B0502040204020203" pitchFamily="34" charset="0"/>
              <a:cs typeface="Calibri" panose="020F0502020204030204" pitchFamily="34" charset="0"/>
            </a:endParaRPr>
          </a:p>
        </p:txBody>
      </p:sp>
      <p:grpSp>
        <p:nvGrpSpPr>
          <p:cNvPr id="13" name="Group 44">
            <a:extLst>
              <a:ext uri="{FF2B5EF4-FFF2-40B4-BE49-F238E27FC236}">
                <a16:creationId xmlns:a16="http://schemas.microsoft.com/office/drawing/2014/main" id="{5871F636-E439-3600-1527-C77454665BA5}"/>
              </a:ext>
            </a:extLst>
          </p:cNvPr>
          <p:cNvGrpSpPr>
            <a:grpSpLocks/>
          </p:cNvGrpSpPr>
          <p:nvPr/>
        </p:nvGrpSpPr>
        <p:grpSpPr bwMode="auto">
          <a:xfrm>
            <a:off x="6065199" y="5786811"/>
            <a:ext cx="3078801" cy="826618"/>
            <a:chOff x="11717338" y="360363"/>
            <a:chExt cx="8572500" cy="2338387"/>
          </a:xfrm>
        </p:grpSpPr>
        <p:sp>
          <p:nvSpPr>
            <p:cNvPr id="14" name="AutoShape 5">
              <a:extLst>
                <a:ext uri="{FF2B5EF4-FFF2-40B4-BE49-F238E27FC236}">
                  <a16:creationId xmlns:a16="http://schemas.microsoft.com/office/drawing/2014/main" id="{1A6BF8A0-9041-CDE3-B16A-282736D6AC35}"/>
                </a:ext>
              </a:extLst>
            </p:cNvPr>
            <p:cNvSpPr>
              <a:spLocks noChangeAspect="1" noChangeArrowheads="1" noTextEdit="1"/>
            </p:cNvSpPr>
            <p:nvPr userDrawn="1"/>
          </p:nvSpPr>
          <p:spPr bwMode="auto">
            <a:xfrm>
              <a:off x="11717338" y="360363"/>
              <a:ext cx="8572500" cy="2338387"/>
            </a:xfrm>
            <a:prstGeom prst="rect">
              <a:avLst/>
            </a:prstGeom>
            <a:noFill/>
            <a:ln w="9525">
              <a:noFill/>
              <a:miter lim="800000"/>
              <a:headEnd/>
              <a:tailEnd/>
            </a:ln>
          </p:spPr>
          <p:txBody>
            <a:bodyPr/>
            <a:lstStyle/>
            <a:p>
              <a:pPr>
                <a:defRPr/>
              </a:pPr>
              <a:endParaRPr lang="nl-NL" dirty="0"/>
            </a:p>
          </p:txBody>
        </p:sp>
        <p:sp>
          <p:nvSpPr>
            <p:cNvPr id="15" name="Rectangle 14">
              <a:extLst>
                <a:ext uri="{FF2B5EF4-FFF2-40B4-BE49-F238E27FC236}">
                  <a16:creationId xmlns:a16="http://schemas.microsoft.com/office/drawing/2014/main" id="{B5A1B428-63FC-6B0B-47C6-B584619775C2}"/>
                </a:ext>
              </a:extLst>
            </p:cNvPr>
            <p:cNvSpPr>
              <a:spLocks noChangeArrowheads="1"/>
            </p:cNvSpPr>
            <p:nvPr userDrawn="1"/>
          </p:nvSpPr>
          <p:spPr bwMode="auto">
            <a:xfrm>
              <a:off x="11717338" y="360363"/>
              <a:ext cx="8572500" cy="2338387"/>
            </a:xfrm>
            <a:prstGeom prst="rect">
              <a:avLst/>
            </a:prstGeom>
            <a:noFill/>
            <a:ln w="9525">
              <a:noFill/>
              <a:miter lim="800000"/>
              <a:headEnd/>
              <a:tailEnd/>
            </a:ln>
          </p:spPr>
          <p:txBody>
            <a:bodyPr/>
            <a:lstStyle/>
            <a:p>
              <a:pPr>
                <a:defRPr/>
              </a:pPr>
              <a:endParaRPr lang="nl-NL"/>
            </a:p>
          </p:txBody>
        </p:sp>
        <p:sp>
          <p:nvSpPr>
            <p:cNvPr id="16" name="Freeform 15">
              <a:extLst>
                <a:ext uri="{FF2B5EF4-FFF2-40B4-BE49-F238E27FC236}">
                  <a16:creationId xmlns:a16="http://schemas.microsoft.com/office/drawing/2014/main" id="{8155AA0A-A688-9B57-47DF-B617D281B083}"/>
                </a:ext>
              </a:extLst>
            </p:cNvPr>
            <p:cNvSpPr>
              <a:spLocks/>
            </p:cNvSpPr>
            <p:nvPr userDrawn="1"/>
          </p:nvSpPr>
          <p:spPr bwMode="auto">
            <a:xfrm>
              <a:off x="16394113" y="847725"/>
              <a:ext cx="203200" cy="292100"/>
            </a:xfrm>
            <a:custGeom>
              <a:avLst/>
              <a:gdLst/>
              <a:ahLst/>
              <a:cxnLst>
                <a:cxn ang="0">
                  <a:pos x="0" y="184"/>
                </a:cxn>
                <a:cxn ang="0">
                  <a:pos x="0" y="0"/>
                </a:cxn>
                <a:cxn ang="0">
                  <a:pos x="124" y="0"/>
                </a:cxn>
                <a:cxn ang="0">
                  <a:pos x="124" y="38"/>
                </a:cxn>
                <a:cxn ang="0">
                  <a:pos x="43" y="38"/>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4" y="0"/>
                  </a:lnTo>
                  <a:lnTo>
                    <a:pt x="124" y="38"/>
                  </a:lnTo>
                  <a:lnTo>
                    <a:pt x="43" y="38"/>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17" name="Rectangle 16">
              <a:extLst>
                <a:ext uri="{FF2B5EF4-FFF2-40B4-BE49-F238E27FC236}">
                  <a16:creationId xmlns:a16="http://schemas.microsoft.com/office/drawing/2014/main" id="{2C71ECCD-BC4E-1DCC-3C63-FC50294323FA}"/>
                </a:ext>
              </a:extLst>
            </p:cNvPr>
            <p:cNvSpPr>
              <a:spLocks noChangeArrowheads="1"/>
            </p:cNvSpPr>
            <p:nvPr userDrawn="1"/>
          </p:nvSpPr>
          <p:spPr bwMode="auto">
            <a:xfrm>
              <a:off x="16654463" y="847725"/>
              <a:ext cx="71437" cy="292100"/>
            </a:xfrm>
            <a:prstGeom prst="rect">
              <a:avLst/>
            </a:prstGeom>
            <a:solidFill>
              <a:srgbClr val="9E0000"/>
            </a:solidFill>
            <a:ln w="9525">
              <a:noFill/>
              <a:miter lim="800000"/>
              <a:headEnd/>
              <a:tailEnd/>
            </a:ln>
          </p:spPr>
          <p:txBody>
            <a:bodyPr/>
            <a:lstStyle/>
            <a:p>
              <a:pPr>
                <a:defRPr/>
              </a:pPr>
              <a:endParaRPr lang="nl-NL"/>
            </a:p>
          </p:txBody>
        </p:sp>
        <p:sp>
          <p:nvSpPr>
            <p:cNvPr id="18" name="Freeform 17">
              <a:extLst>
                <a:ext uri="{FF2B5EF4-FFF2-40B4-BE49-F238E27FC236}">
                  <a16:creationId xmlns:a16="http://schemas.microsoft.com/office/drawing/2014/main" id="{61C7563B-2AF4-2E64-40BC-06BB5BC4C5DB}"/>
                </a:ext>
              </a:extLst>
            </p:cNvPr>
            <p:cNvSpPr>
              <a:spLocks/>
            </p:cNvSpPr>
            <p:nvPr userDrawn="1"/>
          </p:nvSpPr>
          <p:spPr bwMode="auto">
            <a:xfrm>
              <a:off x="16794163" y="847725"/>
              <a:ext cx="265112" cy="292100"/>
            </a:xfrm>
            <a:custGeom>
              <a:avLst/>
              <a:gdLst/>
              <a:ahLst/>
              <a:cxnLst>
                <a:cxn ang="0">
                  <a:pos x="116" y="184"/>
                </a:cxn>
                <a:cxn ang="0">
                  <a:pos x="42" y="64"/>
                </a:cxn>
                <a:cxn ang="0">
                  <a:pos x="42" y="64"/>
                </a:cxn>
                <a:cxn ang="0">
                  <a:pos x="43" y="184"/>
                </a:cxn>
                <a:cxn ang="0">
                  <a:pos x="0" y="184"/>
                </a:cxn>
                <a:cxn ang="0">
                  <a:pos x="0" y="0"/>
                </a:cxn>
                <a:cxn ang="0">
                  <a:pos x="50" y="0"/>
                </a:cxn>
                <a:cxn ang="0">
                  <a:pos x="124" y="120"/>
                </a:cxn>
                <a:cxn ang="0">
                  <a:pos x="125" y="120"/>
                </a:cxn>
                <a:cxn ang="0">
                  <a:pos x="124" y="0"/>
                </a:cxn>
                <a:cxn ang="0">
                  <a:pos x="167" y="0"/>
                </a:cxn>
                <a:cxn ang="0">
                  <a:pos x="167" y="184"/>
                </a:cxn>
                <a:cxn ang="0">
                  <a:pos x="116" y="184"/>
                </a:cxn>
              </a:cxnLst>
              <a:rect l="0" t="0" r="r" b="b"/>
              <a:pathLst>
                <a:path w="167" h="184">
                  <a:moveTo>
                    <a:pt x="116" y="184"/>
                  </a:moveTo>
                  <a:lnTo>
                    <a:pt x="42" y="64"/>
                  </a:lnTo>
                  <a:lnTo>
                    <a:pt x="42" y="64"/>
                  </a:lnTo>
                  <a:lnTo>
                    <a:pt x="43" y="184"/>
                  </a:lnTo>
                  <a:lnTo>
                    <a:pt x="0" y="184"/>
                  </a:lnTo>
                  <a:lnTo>
                    <a:pt x="0" y="0"/>
                  </a:lnTo>
                  <a:lnTo>
                    <a:pt x="50" y="0"/>
                  </a:lnTo>
                  <a:lnTo>
                    <a:pt x="124" y="120"/>
                  </a:lnTo>
                  <a:lnTo>
                    <a:pt x="125" y="120"/>
                  </a:lnTo>
                  <a:lnTo>
                    <a:pt x="124" y="0"/>
                  </a:lnTo>
                  <a:lnTo>
                    <a:pt x="167" y="0"/>
                  </a:lnTo>
                  <a:lnTo>
                    <a:pt x="167" y="184"/>
                  </a:lnTo>
                  <a:lnTo>
                    <a:pt x="116" y="184"/>
                  </a:lnTo>
                  <a:close/>
                </a:path>
              </a:pathLst>
            </a:custGeom>
            <a:solidFill>
              <a:srgbClr val="9E0000"/>
            </a:solidFill>
            <a:ln w="9525">
              <a:noFill/>
              <a:round/>
              <a:headEnd/>
              <a:tailEnd/>
            </a:ln>
          </p:spPr>
          <p:txBody>
            <a:bodyPr/>
            <a:lstStyle/>
            <a:p>
              <a:pPr>
                <a:defRPr/>
              </a:pPr>
              <a:endParaRPr lang="nl-NL"/>
            </a:p>
          </p:txBody>
        </p:sp>
        <p:sp>
          <p:nvSpPr>
            <p:cNvPr id="19" name="Freeform 18">
              <a:extLst>
                <a:ext uri="{FF2B5EF4-FFF2-40B4-BE49-F238E27FC236}">
                  <a16:creationId xmlns:a16="http://schemas.microsoft.com/office/drawing/2014/main" id="{7CF24EA0-5764-2810-9A32-988926B52CD3}"/>
                </a:ext>
              </a:extLst>
            </p:cNvPr>
            <p:cNvSpPr>
              <a:spLocks noEditPoints="1"/>
            </p:cNvSpPr>
            <p:nvPr userDrawn="1"/>
          </p:nvSpPr>
          <p:spPr bwMode="auto">
            <a:xfrm>
              <a:off x="17127538" y="847725"/>
              <a:ext cx="271462" cy="292100"/>
            </a:xfrm>
            <a:custGeom>
              <a:avLst/>
              <a:gdLst/>
              <a:ahLst/>
              <a:cxnLst>
                <a:cxn ang="0">
                  <a:pos x="952" y="506"/>
                </a:cxn>
                <a:cxn ang="0">
                  <a:pos x="902" y="737"/>
                </a:cxn>
                <a:cxn ang="0">
                  <a:pos x="771" y="897"/>
                </a:cxn>
                <a:cxn ang="0">
                  <a:pos x="587" y="989"/>
                </a:cxn>
                <a:cxn ang="0">
                  <a:pos x="380" y="1019"/>
                </a:cxn>
                <a:cxn ang="0">
                  <a:pos x="0" y="1019"/>
                </a:cxn>
                <a:cxn ang="0">
                  <a:pos x="0" y="0"/>
                </a:cxn>
                <a:cxn ang="0">
                  <a:pos x="368" y="0"/>
                </a:cxn>
                <a:cxn ang="0">
                  <a:pos x="582" y="25"/>
                </a:cxn>
                <a:cxn ang="0">
                  <a:pos x="769" y="109"/>
                </a:cxn>
                <a:cxn ang="0">
                  <a:pos x="901" y="265"/>
                </a:cxn>
                <a:cxn ang="0">
                  <a:pos x="952" y="506"/>
                </a:cxn>
                <a:cxn ang="0">
                  <a:pos x="695" y="506"/>
                </a:cxn>
                <a:cxn ang="0">
                  <a:pos x="667" y="363"/>
                </a:cxn>
                <a:cxn ang="0">
                  <a:pos x="592" y="273"/>
                </a:cxn>
                <a:cxn ang="0">
                  <a:pos x="486" y="225"/>
                </a:cxn>
                <a:cxn ang="0">
                  <a:pos x="363" y="210"/>
                </a:cxn>
                <a:cxn ang="0">
                  <a:pos x="240" y="210"/>
                </a:cxn>
                <a:cxn ang="0">
                  <a:pos x="240" y="806"/>
                </a:cxn>
                <a:cxn ang="0">
                  <a:pos x="357" y="806"/>
                </a:cxn>
                <a:cxn ang="0">
                  <a:pos x="484" y="791"/>
                </a:cxn>
                <a:cxn ang="0">
                  <a:pos x="592" y="741"/>
                </a:cxn>
                <a:cxn ang="0">
                  <a:pos x="667" y="649"/>
                </a:cxn>
                <a:cxn ang="0">
                  <a:pos x="695" y="506"/>
                </a:cxn>
              </a:cxnLst>
              <a:rect l="0" t="0" r="r" b="b"/>
              <a:pathLst>
                <a:path w="952" h="1019">
                  <a:moveTo>
                    <a:pt x="952" y="506"/>
                  </a:moveTo>
                  <a:cubicBezTo>
                    <a:pt x="952" y="596"/>
                    <a:pt x="935" y="673"/>
                    <a:pt x="902" y="737"/>
                  </a:cubicBezTo>
                  <a:cubicBezTo>
                    <a:pt x="869" y="802"/>
                    <a:pt x="825" y="855"/>
                    <a:pt x="771" y="897"/>
                  </a:cubicBezTo>
                  <a:cubicBezTo>
                    <a:pt x="717" y="939"/>
                    <a:pt x="655" y="969"/>
                    <a:pt x="587" y="989"/>
                  </a:cubicBezTo>
                  <a:cubicBezTo>
                    <a:pt x="519" y="1009"/>
                    <a:pt x="450" y="1019"/>
                    <a:pt x="380" y="1019"/>
                  </a:cubicBezTo>
                  <a:cubicBezTo>
                    <a:pt x="0" y="1019"/>
                    <a:pt x="0" y="1019"/>
                    <a:pt x="0" y="1019"/>
                  </a:cubicBezTo>
                  <a:cubicBezTo>
                    <a:pt x="0" y="0"/>
                    <a:pt x="0" y="0"/>
                    <a:pt x="0" y="0"/>
                  </a:cubicBezTo>
                  <a:cubicBezTo>
                    <a:pt x="368" y="0"/>
                    <a:pt x="368" y="0"/>
                    <a:pt x="368" y="0"/>
                  </a:cubicBezTo>
                  <a:cubicBezTo>
                    <a:pt x="440" y="0"/>
                    <a:pt x="511" y="9"/>
                    <a:pt x="582" y="25"/>
                  </a:cubicBezTo>
                  <a:cubicBezTo>
                    <a:pt x="652" y="42"/>
                    <a:pt x="714" y="70"/>
                    <a:pt x="769" y="109"/>
                  </a:cubicBezTo>
                  <a:cubicBezTo>
                    <a:pt x="823" y="148"/>
                    <a:pt x="868" y="200"/>
                    <a:pt x="901" y="265"/>
                  </a:cubicBezTo>
                  <a:cubicBezTo>
                    <a:pt x="935" y="330"/>
                    <a:pt x="952" y="411"/>
                    <a:pt x="952" y="506"/>
                  </a:cubicBezTo>
                  <a:moveTo>
                    <a:pt x="695" y="506"/>
                  </a:moveTo>
                  <a:cubicBezTo>
                    <a:pt x="695" y="449"/>
                    <a:pt x="686" y="401"/>
                    <a:pt x="667" y="363"/>
                  </a:cubicBezTo>
                  <a:cubicBezTo>
                    <a:pt x="649" y="326"/>
                    <a:pt x="624" y="295"/>
                    <a:pt x="592" y="273"/>
                  </a:cubicBezTo>
                  <a:cubicBezTo>
                    <a:pt x="561" y="250"/>
                    <a:pt x="526" y="234"/>
                    <a:pt x="486" y="225"/>
                  </a:cubicBezTo>
                  <a:cubicBezTo>
                    <a:pt x="446" y="215"/>
                    <a:pt x="405" y="210"/>
                    <a:pt x="363" y="210"/>
                  </a:cubicBezTo>
                  <a:cubicBezTo>
                    <a:pt x="240" y="210"/>
                    <a:pt x="240" y="210"/>
                    <a:pt x="240" y="210"/>
                  </a:cubicBezTo>
                  <a:cubicBezTo>
                    <a:pt x="240" y="806"/>
                    <a:pt x="240" y="806"/>
                    <a:pt x="240" y="806"/>
                  </a:cubicBezTo>
                  <a:cubicBezTo>
                    <a:pt x="357" y="806"/>
                    <a:pt x="357" y="806"/>
                    <a:pt x="357" y="806"/>
                  </a:cubicBezTo>
                  <a:cubicBezTo>
                    <a:pt x="401" y="806"/>
                    <a:pt x="444" y="801"/>
                    <a:pt x="484" y="791"/>
                  </a:cubicBezTo>
                  <a:cubicBezTo>
                    <a:pt x="525" y="781"/>
                    <a:pt x="561" y="764"/>
                    <a:pt x="592" y="741"/>
                  </a:cubicBezTo>
                  <a:cubicBezTo>
                    <a:pt x="624" y="718"/>
                    <a:pt x="649" y="687"/>
                    <a:pt x="667" y="649"/>
                  </a:cubicBezTo>
                  <a:cubicBezTo>
                    <a:pt x="686" y="611"/>
                    <a:pt x="695" y="563"/>
                    <a:pt x="695" y="506"/>
                  </a:cubicBezTo>
                </a:path>
              </a:pathLst>
            </a:custGeom>
            <a:solidFill>
              <a:srgbClr val="9E0000"/>
            </a:solidFill>
            <a:ln w="9525">
              <a:noFill/>
              <a:round/>
              <a:headEnd/>
              <a:tailEnd/>
            </a:ln>
          </p:spPr>
          <p:txBody>
            <a:bodyPr/>
            <a:lstStyle/>
            <a:p>
              <a:pPr>
                <a:defRPr/>
              </a:pPr>
              <a:endParaRPr lang="nl-NL"/>
            </a:p>
          </p:txBody>
        </p:sp>
        <p:sp>
          <p:nvSpPr>
            <p:cNvPr id="20" name="Freeform 19">
              <a:extLst>
                <a:ext uri="{FF2B5EF4-FFF2-40B4-BE49-F238E27FC236}">
                  <a16:creationId xmlns:a16="http://schemas.microsoft.com/office/drawing/2014/main" id="{9A0CDB88-6763-50A5-8383-FED6B7CD991F}"/>
                </a:ext>
              </a:extLst>
            </p:cNvPr>
            <p:cNvSpPr>
              <a:spLocks/>
            </p:cNvSpPr>
            <p:nvPr userDrawn="1"/>
          </p:nvSpPr>
          <p:spPr bwMode="auto">
            <a:xfrm>
              <a:off x="17452975" y="847725"/>
              <a:ext cx="254000" cy="292100"/>
            </a:xfrm>
            <a:custGeom>
              <a:avLst/>
              <a:gdLst/>
              <a:ahLst/>
              <a:cxnLst>
                <a:cxn ang="0">
                  <a:pos x="116" y="184"/>
                </a:cxn>
                <a:cxn ang="0">
                  <a:pos x="116" y="107"/>
                </a:cxn>
                <a:cxn ang="0">
                  <a:pos x="44" y="107"/>
                </a:cxn>
                <a:cxn ang="0">
                  <a:pos x="44" y="184"/>
                </a:cxn>
                <a:cxn ang="0">
                  <a:pos x="0" y="184"/>
                </a:cxn>
                <a:cxn ang="0">
                  <a:pos x="0" y="0"/>
                </a:cxn>
                <a:cxn ang="0">
                  <a:pos x="44" y="0"/>
                </a:cxn>
                <a:cxn ang="0">
                  <a:pos x="44" y="70"/>
                </a:cxn>
                <a:cxn ang="0">
                  <a:pos x="116" y="70"/>
                </a:cxn>
                <a:cxn ang="0">
                  <a:pos x="116" y="0"/>
                </a:cxn>
                <a:cxn ang="0">
                  <a:pos x="160" y="0"/>
                </a:cxn>
                <a:cxn ang="0">
                  <a:pos x="160" y="184"/>
                </a:cxn>
                <a:cxn ang="0">
                  <a:pos x="116" y="184"/>
                </a:cxn>
              </a:cxnLst>
              <a:rect l="0" t="0" r="r" b="b"/>
              <a:pathLst>
                <a:path w="160" h="184">
                  <a:moveTo>
                    <a:pt x="116" y="184"/>
                  </a:moveTo>
                  <a:lnTo>
                    <a:pt x="116" y="107"/>
                  </a:lnTo>
                  <a:lnTo>
                    <a:pt x="44" y="107"/>
                  </a:lnTo>
                  <a:lnTo>
                    <a:pt x="44" y="184"/>
                  </a:lnTo>
                  <a:lnTo>
                    <a:pt x="0" y="184"/>
                  </a:lnTo>
                  <a:lnTo>
                    <a:pt x="0" y="0"/>
                  </a:lnTo>
                  <a:lnTo>
                    <a:pt x="44" y="0"/>
                  </a:lnTo>
                  <a:lnTo>
                    <a:pt x="44" y="70"/>
                  </a:lnTo>
                  <a:lnTo>
                    <a:pt x="116" y="70"/>
                  </a:lnTo>
                  <a:lnTo>
                    <a:pt x="116" y="0"/>
                  </a:lnTo>
                  <a:lnTo>
                    <a:pt x="160" y="0"/>
                  </a:lnTo>
                  <a:lnTo>
                    <a:pt x="160" y="184"/>
                  </a:lnTo>
                  <a:lnTo>
                    <a:pt x="116" y="184"/>
                  </a:lnTo>
                  <a:close/>
                </a:path>
              </a:pathLst>
            </a:custGeom>
            <a:solidFill>
              <a:srgbClr val="9E0000"/>
            </a:solidFill>
            <a:ln w="9525">
              <a:noFill/>
              <a:round/>
              <a:headEnd/>
              <a:tailEnd/>
            </a:ln>
          </p:spPr>
          <p:txBody>
            <a:bodyPr/>
            <a:lstStyle/>
            <a:p>
              <a:pPr>
                <a:defRPr/>
              </a:pPr>
              <a:endParaRPr lang="nl-NL"/>
            </a:p>
          </p:txBody>
        </p:sp>
        <p:sp>
          <p:nvSpPr>
            <p:cNvPr id="21" name="Freeform 20">
              <a:extLst>
                <a:ext uri="{FF2B5EF4-FFF2-40B4-BE49-F238E27FC236}">
                  <a16:creationId xmlns:a16="http://schemas.microsoft.com/office/drawing/2014/main" id="{408B25AE-7D35-38CA-C374-D5AE57D74748}"/>
                </a:ext>
              </a:extLst>
            </p:cNvPr>
            <p:cNvSpPr>
              <a:spLocks noEditPoints="1"/>
            </p:cNvSpPr>
            <p:nvPr userDrawn="1"/>
          </p:nvSpPr>
          <p:spPr bwMode="auto">
            <a:xfrm>
              <a:off x="17760950" y="839788"/>
              <a:ext cx="317500" cy="307975"/>
            </a:xfrm>
            <a:custGeom>
              <a:avLst/>
              <a:gdLst/>
              <a:ahLst/>
              <a:cxnLst>
                <a:cxn ang="0">
                  <a:pos x="1110" y="532"/>
                </a:cxn>
                <a:cxn ang="0">
                  <a:pos x="1068" y="753"/>
                </a:cxn>
                <a:cxn ang="0">
                  <a:pos x="953" y="924"/>
                </a:cxn>
                <a:cxn ang="0">
                  <a:pos x="776" y="1034"/>
                </a:cxn>
                <a:cxn ang="0">
                  <a:pos x="554" y="1073"/>
                </a:cxn>
                <a:cxn ang="0">
                  <a:pos x="333" y="1034"/>
                </a:cxn>
                <a:cxn ang="0">
                  <a:pos x="158" y="924"/>
                </a:cxn>
                <a:cxn ang="0">
                  <a:pos x="42" y="753"/>
                </a:cxn>
                <a:cxn ang="0">
                  <a:pos x="0" y="532"/>
                </a:cxn>
                <a:cxn ang="0">
                  <a:pos x="42" y="311"/>
                </a:cxn>
                <a:cxn ang="0">
                  <a:pos x="158" y="144"/>
                </a:cxn>
                <a:cxn ang="0">
                  <a:pos x="333" y="37"/>
                </a:cxn>
                <a:cxn ang="0">
                  <a:pos x="554" y="0"/>
                </a:cxn>
                <a:cxn ang="0">
                  <a:pos x="776" y="37"/>
                </a:cxn>
                <a:cxn ang="0">
                  <a:pos x="953" y="144"/>
                </a:cxn>
                <a:cxn ang="0">
                  <a:pos x="1068" y="311"/>
                </a:cxn>
                <a:cxn ang="0">
                  <a:pos x="1110" y="532"/>
                </a:cxn>
                <a:cxn ang="0">
                  <a:pos x="847" y="532"/>
                </a:cxn>
                <a:cxn ang="0">
                  <a:pos x="825" y="408"/>
                </a:cxn>
                <a:cxn ang="0">
                  <a:pos x="765" y="310"/>
                </a:cxn>
                <a:cxn ang="0">
                  <a:pos x="673" y="245"/>
                </a:cxn>
                <a:cxn ang="0">
                  <a:pos x="554" y="221"/>
                </a:cxn>
                <a:cxn ang="0">
                  <a:pos x="436" y="245"/>
                </a:cxn>
                <a:cxn ang="0">
                  <a:pos x="344" y="310"/>
                </a:cxn>
                <a:cxn ang="0">
                  <a:pos x="284" y="408"/>
                </a:cxn>
                <a:cxn ang="0">
                  <a:pos x="263" y="532"/>
                </a:cxn>
                <a:cxn ang="0">
                  <a:pos x="285" y="659"/>
                </a:cxn>
                <a:cxn ang="0">
                  <a:pos x="345" y="759"/>
                </a:cxn>
                <a:cxn ang="0">
                  <a:pos x="436" y="825"/>
                </a:cxn>
                <a:cxn ang="0">
                  <a:pos x="554" y="848"/>
                </a:cxn>
                <a:cxn ang="0">
                  <a:pos x="672" y="825"/>
                </a:cxn>
                <a:cxn ang="0">
                  <a:pos x="765" y="759"/>
                </a:cxn>
                <a:cxn ang="0">
                  <a:pos x="825" y="659"/>
                </a:cxn>
                <a:cxn ang="0">
                  <a:pos x="847" y="532"/>
                </a:cxn>
              </a:cxnLst>
              <a:rect l="0" t="0" r="r" b="b"/>
              <a:pathLst>
                <a:path w="1110" h="1073">
                  <a:moveTo>
                    <a:pt x="1110" y="532"/>
                  </a:moveTo>
                  <a:cubicBezTo>
                    <a:pt x="1110" y="613"/>
                    <a:pt x="1096" y="686"/>
                    <a:pt x="1068" y="753"/>
                  </a:cubicBezTo>
                  <a:cubicBezTo>
                    <a:pt x="1040" y="819"/>
                    <a:pt x="1002" y="877"/>
                    <a:pt x="953" y="924"/>
                  </a:cubicBezTo>
                  <a:cubicBezTo>
                    <a:pt x="903" y="972"/>
                    <a:pt x="844" y="1008"/>
                    <a:pt x="776" y="1034"/>
                  </a:cubicBezTo>
                  <a:cubicBezTo>
                    <a:pt x="708" y="1060"/>
                    <a:pt x="634" y="1073"/>
                    <a:pt x="554" y="1073"/>
                  </a:cubicBezTo>
                  <a:cubicBezTo>
                    <a:pt x="475" y="1073"/>
                    <a:pt x="401" y="1060"/>
                    <a:pt x="333" y="1034"/>
                  </a:cubicBezTo>
                  <a:cubicBezTo>
                    <a:pt x="266" y="1008"/>
                    <a:pt x="207" y="972"/>
                    <a:pt x="158" y="924"/>
                  </a:cubicBezTo>
                  <a:cubicBezTo>
                    <a:pt x="108" y="877"/>
                    <a:pt x="69" y="819"/>
                    <a:pt x="42" y="753"/>
                  </a:cubicBezTo>
                  <a:cubicBezTo>
                    <a:pt x="14" y="686"/>
                    <a:pt x="0" y="613"/>
                    <a:pt x="0" y="532"/>
                  </a:cubicBezTo>
                  <a:cubicBezTo>
                    <a:pt x="0" y="451"/>
                    <a:pt x="14" y="377"/>
                    <a:pt x="42" y="311"/>
                  </a:cubicBezTo>
                  <a:cubicBezTo>
                    <a:pt x="69" y="246"/>
                    <a:pt x="108" y="190"/>
                    <a:pt x="158" y="144"/>
                  </a:cubicBezTo>
                  <a:cubicBezTo>
                    <a:pt x="207" y="98"/>
                    <a:pt x="266" y="62"/>
                    <a:pt x="333" y="37"/>
                  </a:cubicBezTo>
                  <a:cubicBezTo>
                    <a:pt x="401" y="12"/>
                    <a:pt x="475" y="0"/>
                    <a:pt x="554" y="0"/>
                  </a:cubicBezTo>
                  <a:cubicBezTo>
                    <a:pt x="634" y="0"/>
                    <a:pt x="708" y="12"/>
                    <a:pt x="776" y="37"/>
                  </a:cubicBezTo>
                  <a:cubicBezTo>
                    <a:pt x="844" y="62"/>
                    <a:pt x="903" y="98"/>
                    <a:pt x="953" y="144"/>
                  </a:cubicBezTo>
                  <a:cubicBezTo>
                    <a:pt x="1002" y="190"/>
                    <a:pt x="1040" y="246"/>
                    <a:pt x="1068" y="311"/>
                  </a:cubicBezTo>
                  <a:cubicBezTo>
                    <a:pt x="1096" y="377"/>
                    <a:pt x="1110" y="451"/>
                    <a:pt x="1110" y="532"/>
                  </a:cubicBezTo>
                  <a:moveTo>
                    <a:pt x="847" y="532"/>
                  </a:moveTo>
                  <a:cubicBezTo>
                    <a:pt x="847" y="488"/>
                    <a:pt x="839" y="447"/>
                    <a:pt x="825" y="408"/>
                  </a:cubicBezTo>
                  <a:cubicBezTo>
                    <a:pt x="811" y="370"/>
                    <a:pt x="791" y="337"/>
                    <a:pt x="765" y="310"/>
                  </a:cubicBezTo>
                  <a:cubicBezTo>
                    <a:pt x="740" y="283"/>
                    <a:pt x="709" y="261"/>
                    <a:pt x="673" y="245"/>
                  </a:cubicBezTo>
                  <a:cubicBezTo>
                    <a:pt x="637" y="229"/>
                    <a:pt x="598" y="221"/>
                    <a:pt x="554" y="221"/>
                  </a:cubicBezTo>
                  <a:cubicBezTo>
                    <a:pt x="511" y="221"/>
                    <a:pt x="472" y="229"/>
                    <a:pt x="436" y="245"/>
                  </a:cubicBezTo>
                  <a:cubicBezTo>
                    <a:pt x="401" y="261"/>
                    <a:pt x="370" y="283"/>
                    <a:pt x="344" y="310"/>
                  </a:cubicBezTo>
                  <a:cubicBezTo>
                    <a:pt x="318" y="337"/>
                    <a:pt x="298" y="370"/>
                    <a:pt x="284" y="408"/>
                  </a:cubicBezTo>
                  <a:cubicBezTo>
                    <a:pt x="270" y="447"/>
                    <a:pt x="263" y="488"/>
                    <a:pt x="263" y="532"/>
                  </a:cubicBezTo>
                  <a:cubicBezTo>
                    <a:pt x="263" y="578"/>
                    <a:pt x="271" y="620"/>
                    <a:pt x="285" y="659"/>
                  </a:cubicBezTo>
                  <a:cubicBezTo>
                    <a:pt x="299" y="698"/>
                    <a:pt x="319" y="732"/>
                    <a:pt x="345" y="759"/>
                  </a:cubicBezTo>
                  <a:cubicBezTo>
                    <a:pt x="370" y="787"/>
                    <a:pt x="401" y="809"/>
                    <a:pt x="436" y="825"/>
                  </a:cubicBezTo>
                  <a:cubicBezTo>
                    <a:pt x="472" y="841"/>
                    <a:pt x="511" y="848"/>
                    <a:pt x="554" y="848"/>
                  </a:cubicBezTo>
                  <a:cubicBezTo>
                    <a:pt x="598" y="848"/>
                    <a:pt x="637" y="841"/>
                    <a:pt x="672" y="825"/>
                  </a:cubicBezTo>
                  <a:cubicBezTo>
                    <a:pt x="708" y="809"/>
                    <a:pt x="739" y="787"/>
                    <a:pt x="765" y="759"/>
                  </a:cubicBezTo>
                  <a:cubicBezTo>
                    <a:pt x="790" y="732"/>
                    <a:pt x="811" y="698"/>
                    <a:pt x="825" y="659"/>
                  </a:cubicBezTo>
                  <a:cubicBezTo>
                    <a:pt x="839" y="620"/>
                    <a:pt x="847" y="578"/>
                    <a:pt x="847" y="532"/>
                  </a:cubicBezTo>
                </a:path>
              </a:pathLst>
            </a:custGeom>
            <a:solidFill>
              <a:srgbClr val="9E0000"/>
            </a:solidFill>
            <a:ln w="9525">
              <a:noFill/>
              <a:round/>
              <a:headEnd/>
              <a:tailEnd/>
            </a:ln>
          </p:spPr>
          <p:txBody>
            <a:bodyPr/>
            <a:lstStyle/>
            <a:p>
              <a:pPr>
                <a:defRPr/>
              </a:pPr>
              <a:endParaRPr lang="nl-NL"/>
            </a:p>
          </p:txBody>
        </p:sp>
        <p:sp>
          <p:nvSpPr>
            <p:cNvPr id="23" name="Freeform 22">
              <a:extLst>
                <a:ext uri="{FF2B5EF4-FFF2-40B4-BE49-F238E27FC236}">
                  <a16:creationId xmlns:a16="http://schemas.microsoft.com/office/drawing/2014/main" id="{AB04B5F7-DD58-CBAE-206E-1E7C4FCEFBCC}"/>
                </a:ext>
              </a:extLst>
            </p:cNvPr>
            <p:cNvSpPr>
              <a:spLocks/>
            </p:cNvSpPr>
            <p:nvPr userDrawn="1"/>
          </p:nvSpPr>
          <p:spPr bwMode="auto">
            <a:xfrm>
              <a:off x="18086388" y="847725"/>
              <a:ext cx="293687" cy="292100"/>
            </a:xfrm>
            <a:custGeom>
              <a:avLst/>
              <a:gdLst/>
              <a:ahLst/>
              <a:cxnLst>
                <a:cxn ang="0">
                  <a:pos x="114" y="184"/>
                </a:cxn>
                <a:cxn ang="0">
                  <a:pos x="69" y="184"/>
                </a:cxn>
                <a:cxn ang="0">
                  <a:pos x="0" y="0"/>
                </a:cxn>
                <a:cxn ang="0">
                  <a:pos x="49" y="0"/>
                </a:cxn>
                <a:cxn ang="0">
                  <a:pos x="92" y="131"/>
                </a:cxn>
                <a:cxn ang="0">
                  <a:pos x="93" y="131"/>
                </a:cxn>
                <a:cxn ang="0">
                  <a:pos x="136" y="0"/>
                </a:cxn>
                <a:cxn ang="0">
                  <a:pos x="185" y="0"/>
                </a:cxn>
                <a:cxn ang="0">
                  <a:pos x="114" y="184"/>
                </a:cxn>
              </a:cxnLst>
              <a:rect l="0" t="0" r="r" b="b"/>
              <a:pathLst>
                <a:path w="185" h="184">
                  <a:moveTo>
                    <a:pt x="114" y="184"/>
                  </a:moveTo>
                  <a:lnTo>
                    <a:pt x="69" y="184"/>
                  </a:lnTo>
                  <a:lnTo>
                    <a:pt x="0" y="0"/>
                  </a:lnTo>
                  <a:lnTo>
                    <a:pt x="49" y="0"/>
                  </a:lnTo>
                  <a:lnTo>
                    <a:pt x="92" y="131"/>
                  </a:lnTo>
                  <a:lnTo>
                    <a:pt x="93" y="131"/>
                  </a:lnTo>
                  <a:lnTo>
                    <a:pt x="136" y="0"/>
                  </a:lnTo>
                  <a:lnTo>
                    <a:pt x="185" y="0"/>
                  </a:lnTo>
                  <a:lnTo>
                    <a:pt x="114" y="184"/>
                  </a:lnTo>
                  <a:close/>
                </a:path>
              </a:pathLst>
            </a:custGeom>
            <a:solidFill>
              <a:srgbClr val="9E0000"/>
            </a:solidFill>
            <a:ln w="9525">
              <a:noFill/>
              <a:round/>
              <a:headEnd/>
              <a:tailEnd/>
            </a:ln>
          </p:spPr>
          <p:txBody>
            <a:bodyPr/>
            <a:lstStyle/>
            <a:p>
              <a:pPr>
                <a:defRPr/>
              </a:pPr>
              <a:endParaRPr lang="nl-NL"/>
            </a:p>
          </p:txBody>
        </p:sp>
        <p:sp>
          <p:nvSpPr>
            <p:cNvPr id="24" name="Freeform 23">
              <a:extLst>
                <a:ext uri="{FF2B5EF4-FFF2-40B4-BE49-F238E27FC236}">
                  <a16:creationId xmlns:a16="http://schemas.microsoft.com/office/drawing/2014/main" id="{078B6F1F-5147-43ED-A04A-4058365B75FD}"/>
                </a:ext>
              </a:extLst>
            </p:cNvPr>
            <p:cNvSpPr>
              <a:spLocks/>
            </p:cNvSpPr>
            <p:nvPr userDrawn="1"/>
          </p:nvSpPr>
          <p:spPr bwMode="auto">
            <a:xfrm>
              <a:off x="18413413" y="847725"/>
              <a:ext cx="203200" cy="292100"/>
            </a:xfrm>
            <a:custGeom>
              <a:avLst/>
              <a:gdLst/>
              <a:ahLst/>
              <a:cxnLst>
                <a:cxn ang="0">
                  <a:pos x="0" y="184"/>
                </a:cxn>
                <a:cxn ang="0">
                  <a:pos x="0" y="0"/>
                </a:cxn>
                <a:cxn ang="0">
                  <a:pos x="123" y="0"/>
                </a:cxn>
                <a:cxn ang="0">
                  <a:pos x="123" y="38"/>
                </a:cxn>
                <a:cxn ang="0">
                  <a:pos x="43" y="38"/>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3" y="0"/>
                  </a:lnTo>
                  <a:lnTo>
                    <a:pt x="123" y="38"/>
                  </a:lnTo>
                  <a:lnTo>
                    <a:pt x="43" y="38"/>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25" name="Freeform 24">
              <a:extLst>
                <a:ext uri="{FF2B5EF4-FFF2-40B4-BE49-F238E27FC236}">
                  <a16:creationId xmlns:a16="http://schemas.microsoft.com/office/drawing/2014/main" id="{6362EFB9-2D2E-0DD4-1FCB-DB5EF0FBA7ED}"/>
                </a:ext>
              </a:extLst>
            </p:cNvPr>
            <p:cNvSpPr>
              <a:spLocks/>
            </p:cNvSpPr>
            <p:nvPr userDrawn="1"/>
          </p:nvSpPr>
          <p:spPr bwMode="auto">
            <a:xfrm>
              <a:off x="18673763" y="847725"/>
              <a:ext cx="265112" cy="292100"/>
            </a:xfrm>
            <a:custGeom>
              <a:avLst/>
              <a:gdLst/>
              <a:ahLst/>
              <a:cxnLst>
                <a:cxn ang="0">
                  <a:pos x="117" y="184"/>
                </a:cxn>
                <a:cxn ang="0">
                  <a:pos x="43" y="64"/>
                </a:cxn>
                <a:cxn ang="0">
                  <a:pos x="42" y="64"/>
                </a:cxn>
                <a:cxn ang="0">
                  <a:pos x="43" y="184"/>
                </a:cxn>
                <a:cxn ang="0">
                  <a:pos x="0" y="184"/>
                </a:cxn>
                <a:cxn ang="0">
                  <a:pos x="0" y="0"/>
                </a:cxn>
                <a:cxn ang="0">
                  <a:pos x="51" y="0"/>
                </a:cxn>
                <a:cxn ang="0">
                  <a:pos x="124" y="120"/>
                </a:cxn>
                <a:cxn ang="0">
                  <a:pos x="125" y="120"/>
                </a:cxn>
                <a:cxn ang="0">
                  <a:pos x="124" y="0"/>
                </a:cxn>
                <a:cxn ang="0">
                  <a:pos x="167" y="0"/>
                </a:cxn>
                <a:cxn ang="0">
                  <a:pos x="167" y="184"/>
                </a:cxn>
                <a:cxn ang="0">
                  <a:pos x="117" y="184"/>
                </a:cxn>
              </a:cxnLst>
              <a:rect l="0" t="0" r="r" b="b"/>
              <a:pathLst>
                <a:path w="167" h="184">
                  <a:moveTo>
                    <a:pt x="117" y="184"/>
                  </a:moveTo>
                  <a:lnTo>
                    <a:pt x="43" y="64"/>
                  </a:lnTo>
                  <a:lnTo>
                    <a:pt x="42" y="64"/>
                  </a:lnTo>
                  <a:lnTo>
                    <a:pt x="43" y="184"/>
                  </a:lnTo>
                  <a:lnTo>
                    <a:pt x="0" y="184"/>
                  </a:lnTo>
                  <a:lnTo>
                    <a:pt x="0" y="0"/>
                  </a:lnTo>
                  <a:lnTo>
                    <a:pt x="51" y="0"/>
                  </a:lnTo>
                  <a:lnTo>
                    <a:pt x="124" y="120"/>
                  </a:lnTo>
                  <a:lnTo>
                    <a:pt x="125" y="120"/>
                  </a:lnTo>
                  <a:lnTo>
                    <a:pt x="124" y="0"/>
                  </a:lnTo>
                  <a:lnTo>
                    <a:pt x="167" y="0"/>
                  </a:lnTo>
                  <a:lnTo>
                    <a:pt x="167" y="184"/>
                  </a:lnTo>
                  <a:lnTo>
                    <a:pt x="117" y="184"/>
                  </a:lnTo>
                  <a:close/>
                </a:path>
              </a:pathLst>
            </a:custGeom>
            <a:solidFill>
              <a:srgbClr val="9E0000"/>
            </a:solidFill>
            <a:ln w="9525">
              <a:noFill/>
              <a:round/>
              <a:headEnd/>
              <a:tailEnd/>
            </a:ln>
          </p:spPr>
          <p:txBody>
            <a:bodyPr/>
            <a:lstStyle/>
            <a:p>
              <a:pPr>
                <a:defRPr/>
              </a:pPr>
              <a:endParaRPr lang="nl-NL"/>
            </a:p>
          </p:txBody>
        </p:sp>
        <p:sp>
          <p:nvSpPr>
            <p:cNvPr id="26" name="Freeform 25">
              <a:extLst>
                <a:ext uri="{FF2B5EF4-FFF2-40B4-BE49-F238E27FC236}">
                  <a16:creationId xmlns:a16="http://schemas.microsoft.com/office/drawing/2014/main" id="{0135DE5D-967A-14B2-26C6-8C2AAF332386}"/>
                </a:ext>
              </a:extLst>
            </p:cNvPr>
            <p:cNvSpPr>
              <a:spLocks/>
            </p:cNvSpPr>
            <p:nvPr userDrawn="1"/>
          </p:nvSpPr>
          <p:spPr bwMode="auto">
            <a:xfrm>
              <a:off x="16394113" y="1822450"/>
              <a:ext cx="234950" cy="292100"/>
            </a:xfrm>
            <a:custGeom>
              <a:avLst/>
              <a:gdLst/>
              <a:ahLst/>
              <a:cxnLst>
                <a:cxn ang="0">
                  <a:pos x="96" y="38"/>
                </a:cxn>
                <a:cxn ang="0">
                  <a:pos x="96" y="184"/>
                </a:cxn>
                <a:cxn ang="0">
                  <a:pos x="52" y="184"/>
                </a:cxn>
                <a:cxn ang="0">
                  <a:pos x="52" y="38"/>
                </a:cxn>
                <a:cxn ang="0">
                  <a:pos x="0" y="38"/>
                </a:cxn>
                <a:cxn ang="0">
                  <a:pos x="0" y="0"/>
                </a:cxn>
                <a:cxn ang="0">
                  <a:pos x="148" y="0"/>
                </a:cxn>
                <a:cxn ang="0">
                  <a:pos x="148" y="38"/>
                </a:cxn>
                <a:cxn ang="0">
                  <a:pos x="96" y="38"/>
                </a:cxn>
              </a:cxnLst>
              <a:rect l="0" t="0" r="r" b="b"/>
              <a:pathLst>
                <a:path w="148" h="184">
                  <a:moveTo>
                    <a:pt x="96" y="38"/>
                  </a:moveTo>
                  <a:lnTo>
                    <a:pt x="96" y="184"/>
                  </a:lnTo>
                  <a:lnTo>
                    <a:pt x="52" y="184"/>
                  </a:lnTo>
                  <a:lnTo>
                    <a:pt x="52" y="38"/>
                  </a:lnTo>
                  <a:lnTo>
                    <a:pt x="0" y="38"/>
                  </a:lnTo>
                  <a:lnTo>
                    <a:pt x="0" y="0"/>
                  </a:lnTo>
                  <a:lnTo>
                    <a:pt x="148" y="0"/>
                  </a:lnTo>
                  <a:lnTo>
                    <a:pt x="148" y="38"/>
                  </a:lnTo>
                  <a:lnTo>
                    <a:pt x="96" y="38"/>
                  </a:lnTo>
                  <a:close/>
                </a:path>
              </a:pathLst>
            </a:custGeom>
            <a:solidFill>
              <a:srgbClr val="9E0000"/>
            </a:solidFill>
            <a:ln w="9525">
              <a:noFill/>
              <a:round/>
              <a:headEnd/>
              <a:tailEnd/>
            </a:ln>
          </p:spPr>
          <p:txBody>
            <a:bodyPr/>
            <a:lstStyle/>
            <a:p>
              <a:pPr>
                <a:defRPr/>
              </a:pPr>
              <a:endParaRPr lang="nl-NL"/>
            </a:p>
          </p:txBody>
        </p:sp>
        <p:sp>
          <p:nvSpPr>
            <p:cNvPr id="27" name="Freeform 26">
              <a:extLst>
                <a:ext uri="{FF2B5EF4-FFF2-40B4-BE49-F238E27FC236}">
                  <a16:creationId xmlns:a16="http://schemas.microsoft.com/office/drawing/2014/main" id="{5C9CCE49-B664-EB91-9240-0D0CC725277A}"/>
                </a:ext>
              </a:extLst>
            </p:cNvPr>
            <p:cNvSpPr>
              <a:spLocks/>
            </p:cNvSpPr>
            <p:nvPr userDrawn="1"/>
          </p:nvSpPr>
          <p:spPr bwMode="auto">
            <a:xfrm>
              <a:off x="16667163" y="1822450"/>
              <a:ext cx="203200" cy="292100"/>
            </a:xfrm>
            <a:custGeom>
              <a:avLst/>
              <a:gdLst/>
              <a:ahLst/>
              <a:cxnLst>
                <a:cxn ang="0">
                  <a:pos x="0" y="184"/>
                </a:cxn>
                <a:cxn ang="0">
                  <a:pos x="0" y="0"/>
                </a:cxn>
                <a:cxn ang="0">
                  <a:pos x="124" y="0"/>
                </a:cxn>
                <a:cxn ang="0">
                  <a:pos x="124" y="37"/>
                </a:cxn>
                <a:cxn ang="0">
                  <a:pos x="43" y="37"/>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4" y="0"/>
                  </a:lnTo>
                  <a:lnTo>
                    <a:pt x="124" y="37"/>
                  </a:lnTo>
                  <a:lnTo>
                    <a:pt x="43" y="37"/>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28" name="Freeform 27">
              <a:extLst>
                <a:ext uri="{FF2B5EF4-FFF2-40B4-BE49-F238E27FC236}">
                  <a16:creationId xmlns:a16="http://schemas.microsoft.com/office/drawing/2014/main" id="{E1CC3506-DDD0-AC5E-6559-7BE7C1E25B55}"/>
                </a:ext>
              </a:extLst>
            </p:cNvPr>
            <p:cNvSpPr>
              <a:spLocks/>
            </p:cNvSpPr>
            <p:nvPr userDrawn="1"/>
          </p:nvSpPr>
          <p:spPr bwMode="auto">
            <a:xfrm>
              <a:off x="16908463" y="1814513"/>
              <a:ext cx="271462" cy="307975"/>
            </a:xfrm>
            <a:custGeom>
              <a:avLst/>
              <a:gdLst/>
              <a:ahLst/>
              <a:cxnLst>
                <a:cxn ang="0">
                  <a:pos x="778" y="1027"/>
                </a:cxn>
                <a:cxn ang="0">
                  <a:pos x="549" y="1073"/>
                </a:cxn>
                <a:cxn ang="0">
                  <a:pos x="331" y="1034"/>
                </a:cxn>
                <a:cxn ang="0">
                  <a:pos x="157" y="924"/>
                </a:cxn>
                <a:cxn ang="0">
                  <a:pos x="42" y="753"/>
                </a:cxn>
                <a:cxn ang="0">
                  <a:pos x="0" y="535"/>
                </a:cxn>
                <a:cxn ang="0">
                  <a:pos x="43" y="313"/>
                </a:cxn>
                <a:cxn ang="0">
                  <a:pos x="160" y="144"/>
                </a:cxn>
                <a:cxn ang="0">
                  <a:pos x="336" y="37"/>
                </a:cxn>
                <a:cxn ang="0">
                  <a:pos x="553" y="0"/>
                </a:cxn>
                <a:cxn ang="0">
                  <a:pos x="766" y="38"/>
                </a:cxn>
                <a:cxn ang="0">
                  <a:pos x="935" y="149"/>
                </a:cxn>
                <a:cxn ang="0">
                  <a:pos x="768" y="316"/>
                </a:cxn>
                <a:cxn ang="0">
                  <a:pos x="677" y="245"/>
                </a:cxn>
                <a:cxn ang="0">
                  <a:pos x="562" y="222"/>
                </a:cxn>
                <a:cxn ang="0">
                  <a:pos x="443" y="246"/>
                </a:cxn>
                <a:cxn ang="0">
                  <a:pos x="350" y="312"/>
                </a:cxn>
                <a:cxn ang="0">
                  <a:pos x="290" y="410"/>
                </a:cxn>
                <a:cxn ang="0">
                  <a:pos x="268" y="535"/>
                </a:cxn>
                <a:cxn ang="0">
                  <a:pos x="290" y="661"/>
                </a:cxn>
                <a:cxn ang="0">
                  <a:pos x="350" y="760"/>
                </a:cxn>
                <a:cxn ang="0">
                  <a:pos x="441" y="824"/>
                </a:cxn>
                <a:cxn ang="0">
                  <a:pos x="558" y="847"/>
                </a:cxn>
                <a:cxn ang="0">
                  <a:pos x="686" y="818"/>
                </a:cxn>
                <a:cxn ang="0">
                  <a:pos x="774" y="743"/>
                </a:cxn>
                <a:cxn ang="0">
                  <a:pos x="945" y="904"/>
                </a:cxn>
                <a:cxn ang="0">
                  <a:pos x="778" y="1027"/>
                </a:cxn>
              </a:cxnLst>
              <a:rect l="0" t="0" r="r" b="b"/>
              <a:pathLst>
                <a:path w="945" h="1073">
                  <a:moveTo>
                    <a:pt x="778" y="1027"/>
                  </a:moveTo>
                  <a:cubicBezTo>
                    <a:pt x="712" y="1057"/>
                    <a:pt x="635" y="1073"/>
                    <a:pt x="549" y="1073"/>
                  </a:cubicBezTo>
                  <a:cubicBezTo>
                    <a:pt x="470" y="1073"/>
                    <a:pt x="397" y="1060"/>
                    <a:pt x="331" y="1034"/>
                  </a:cubicBezTo>
                  <a:cubicBezTo>
                    <a:pt x="264" y="1008"/>
                    <a:pt x="206" y="971"/>
                    <a:pt x="157" y="924"/>
                  </a:cubicBezTo>
                  <a:cubicBezTo>
                    <a:pt x="108" y="876"/>
                    <a:pt x="70" y="819"/>
                    <a:pt x="42" y="753"/>
                  </a:cubicBezTo>
                  <a:cubicBezTo>
                    <a:pt x="14" y="687"/>
                    <a:pt x="0" y="614"/>
                    <a:pt x="0" y="535"/>
                  </a:cubicBezTo>
                  <a:cubicBezTo>
                    <a:pt x="0" y="453"/>
                    <a:pt x="14" y="379"/>
                    <a:pt x="43" y="313"/>
                  </a:cubicBezTo>
                  <a:cubicBezTo>
                    <a:pt x="71" y="247"/>
                    <a:pt x="110" y="191"/>
                    <a:pt x="160" y="144"/>
                  </a:cubicBezTo>
                  <a:cubicBezTo>
                    <a:pt x="210" y="98"/>
                    <a:pt x="269" y="62"/>
                    <a:pt x="336" y="37"/>
                  </a:cubicBezTo>
                  <a:cubicBezTo>
                    <a:pt x="403" y="12"/>
                    <a:pt x="475" y="0"/>
                    <a:pt x="553" y="0"/>
                  </a:cubicBezTo>
                  <a:cubicBezTo>
                    <a:pt x="625" y="0"/>
                    <a:pt x="696" y="12"/>
                    <a:pt x="766" y="38"/>
                  </a:cubicBezTo>
                  <a:cubicBezTo>
                    <a:pt x="835" y="63"/>
                    <a:pt x="892" y="100"/>
                    <a:pt x="935" y="149"/>
                  </a:cubicBezTo>
                  <a:cubicBezTo>
                    <a:pt x="768" y="316"/>
                    <a:pt x="768" y="316"/>
                    <a:pt x="768" y="316"/>
                  </a:cubicBezTo>
                  <a:cubicBezTo>
                    <a:pt x="745" y="284"/>
                    <a:pt x="715" y="261"/>
                    <a:pt x="677" y="245"/>
                  </a:cubicBezTo>
                  <a:cubicBezTo>
                    <a:pt x="640" y="230"/>
                    <a:pt x="601" y="222"/>
                    <a:pt x="562" y="222"/>
                  </a:cubicBezTo>
                  <a:cubicBezTo>
                    <a:pt x="519" y="222"/>
                    <a:pt x="479" y="230"/>
                    <a:pt x="443" y="246"/>
                  </a:cubicBezTo>
                  <a:cubicBezTo>
                    <a:pt x="407" y="262"/>
                    <a:pt x="376" y="284"/>
                    <a:pt x="350" y="312"/>
                  </a:cubicBezTo>
                  <a:cubicBezTo>
                    <a:pt x="324" y="340"/>
                    <a:pt x="304" y="372"/>
                    <a:pt x="290" y="410"/>
                  </a:cubicBezTo>
                  <a:cubicBezTo>
                    <a:pt x="275" y="448"/>
                    <a:pt x="268" y="490"/>
                    <a:pt x="268" y="535"/>
                  </a:cubicBezTo>
                  <a:cubicBezTo>
                    <a:pt x="268" y="581"/>
                    <a:pt x="275" y="623"/>
                    <a:pt x="290" y="661"/>
                  </a:cubicBezTo>
                  <a:cubicBezTo>
                    <a:pt x="304" y="700"/>
                    <a:pt x="324" y="732"/>
                    <a:pt x="350" y="760"/>
                  </a:cubicBezTo>
                  <a:cubicBezTo>
                    <a:pt x="375" y="787"/>
                    <a:pt x="405" y="808"/>
                    <a:pt x="441" y="824"/>
                  </a:cubicBezTo>
                  <a:cubicBezTo>
                    <a:pt x="477" y="839"/>
                    <a:pt x="515" y="847"/>
                    <a:pt x="558" y="847"/>
                  </a:cubicBezTo>
                  <a:cubicBezTo>
                    <a:pt x="607" y="847"/>
                    <a:pt x="649" y="837"/>
                    <a:pt x="686" y="818"/>
                  </a:cubicBezTo>
                  <a:cubicBezTo>
                    <a:pt x="722" y="799"/>
                    <a:pt x="752" y="774"/>
                    <a:pt x="774" y="743"/>
                  </a:cubicBezTo>
                  <a:cubicBezTo>
                    <a:pt x="945" y="904"/>
                    <a:pt x="945" y="904"/>
                    <a:pt x="945" y="904"/>
                  </a:cubicBezTo>
                  <a:cubicBezTo>
                    <a:pt x="900" y="956"/>
                    <a:pt x="844" y="997"/>
                    <a:pt x="778" y="1027"/>
                  </a:cubicBezTo>
                </a:path>
              </a:pathLst>
            </a:custGeom>
            <a:solidFill>
              <a:srgbClr val="9E0000"/>
            </a:solidFill>
            <a:ln w="9525">
              <a:noFill/>
              <a:round/>
              <a:headEnd/>
              <a:tailEnd/>
            </a:ln>
          </p:spPr>
          <p:txBody>
            <a:bodyPr/>
            <a:lstStyle/>
            <a:p>
              <a:pPr>
                <a:defRPr/>
              </a:pPr>
              <a:endParaRPr lang="nl-NL"/>
            </a:p>
          </p:txBody>
        </p:sp>
        <p:sp>
          <p:nvSpPr>
            <p:cNvPr id="29" name="Freeform 28">
              <a:extLst>
                <a:ext uri="{FF2B5EF4-FFF2-40B4-BE49-F238E27FC236}">
                  <a16:creationId xmlns:a16="http://schemas.microsoft.com/office/drawing/2014/main" id="{FEBBD825-B301-8226-04AD-A0CC1E8DEFB0}"/>
                </a:ext>
              </a:extLst>
            </p:cNvPr>
            <p:cNvSpPr>
              <a:spLocks/>
            </p:cNvSpPr>
            <p:nvPr userDrawn="1"/>
          </p:nvSpPr>
          <p:spPr bwMode="auto">
            <a:xfrm>
              <a:off x="17216438" y="1822450"/>
              <a:ext cx="255587" cy="292100"/>
            </a:xfrm>
            <a:custGeom>
              <a:avLst/>
              <a:gdLst/>
              <a:ahLst/>
              <a:cxnLst>
                <a:cxn ang="0">
                  <a:pos x="116" y="184"/>
                </a:cxn>
                <a:cxn ang="0">
                  <a:pos x="116" y="107"/>
                </a:cxn>
                <a:cxn ang="0">
                  <a:pos x="45" y="107"/>
                </a:cxn>
                <a:cxn ang="0">
                  <a:pos x="45" y="184"/>
                </a:cxn>
                <a:cxn ang="0">
                  <a:pos x="0" y="184"/>
                </a:cxn>
                <a:cxn ang="0">
                  <a:pos x="0" y="0"/>
                </a:cxn>
                <a:cxn ang="0">
                  <a:pos x="45" y="0"/>
                </a:cxn>
                <a:cxn ang="0">
                  <a:pos x="45" y="70"/>
                </a:cxn>
                <a:cxn ang="0">
                  <a:pos x="116" y="70"/>
                </a:cxn>
                <a:cxn ang="0">
                  <a:pos x="116" y="0"/>
                </a:cxn>
                <a:cxn ang="0">
                  <a:pos x="161" y="0"/>
                </a:cxn>
                <a:cxn ang="0">
                  <a:pos x="161" y="184"/>
                </a:cxn>
                <a:cxn ang="0">
                  <a:pos x="116" y="184"/>
                </a:cxn>
              </a:cxnLst>
              <a:rect l="0" t="0" r="r" b="b"/>
              <a:pathLst>
                <a:path w="161" h="184">
                  <a:moveTo>
                    <a:pt x="116" y="184"/>
                  </a:moveTo>
                  <a:lnTo>
                    <a:pt x="116" y="107"/>
                  </a:lnTo>
                  <a:lnTo>
                    <a:pt x="45" y="107"/>
                  </a:lnTo>
                  <a:lnTo>
                    <a:pt x="45" y="184"/>
                  </a:lnTo>
                  <a:lnTo>
                    <a:pt x="0" y="184"/>
                  </a:lnTo>
                  <a:lnTo>
                    <a:pt x="0" y="0"/>
                  </a:lnTo>
                  <a:lnTo>
                    <a:pt x="45" y="0"/>
                  </a:lnTo>
                  <a:lnTo>
                    <a:pt x="45" y="70"/>
                  </a:lnTo>
                  <a:lnTo>
                    <a:pt x="116" y="70"/>
                  </a:lnTo>
                  <a:lnTo>
                    <a:pt x="116" y="0"/>
                  </a:lnTo>
                  <a:lnTo>
                    <a:pt x="161" y="0"/>
                  </a:lnTo>
                  <a:lnTo>
                    <a:pt x="161" y="184"/>
                  </a:lnTo>
                  <a:lnTo>
                    <a:pt x="116" y="184"/>
                  </a:lnTo>
                  <a:close/>
                </a:path>
              </a:pathLst>
            </a:custGeom>
            <a:solidFill>
              <a:srgbClr val="9E0000"/>
            </a:solidFill>
            <a:ln w="9525">
              <a:noFill/>
              <a:round/>
              <a:headEnd/>
              <a:tailEnd/>
            </a:ln>
          </p:spPr>
          <p:txBody>
            <a:bodyPr/>
            <a:lstStyle/>
            <a:p>
              <a:pPr>
                <a:defRPr/>
              </a:pPr>
              <a:endParaRPr lang="nl-NL"/>
            </a:p>
          </p:txBody>
        </p:sp>
        <p:sp>
          <p:nvSpPr>
            <p:cNvPr id="30" name="Freeform 29">
              <a:extLst>
                <a:ext uri="{FF2B5EF4-FFF2-40B4-BE49-F238E27FC236}">
                  <a16:creationId xmlns:a16="http://schemas.microsoft.com/office/drawing/2014/main" id="{839D8B33-B57B-171B-4FB1-2354B0FECCE6}"/>
                </a:ext>
              </a:extLst>
            </p:cNvPr>
            <p:cNvSpPr>
              <a:spLocks/>
            </p:cNvSpPr>
            <p:nvPr userDrawn="1"/>
          </p:nvSpPr>
          <p:spPr bwMode="auto">
            <a:xfrm>
              <a:off x="17538700" y="1822450"/>
              <a:ext cx="266700" cy="292100"/>
            </a:xfrm>
            <a:custGeom>
              <a:avLst/>
              <a:gdLst/>
              <a:ahLst/>
              <a:cxnLst>
                <a:cxn ang="0">
                  <a:pos x="117" y="184"/>
                </a:cxn>
                <a:cxn ang="0">
                  <a:pos x="43" y="64"/>
                </a:cxn>
                <a:cxn ang="0">
                  <a:pos x="43" y="64"/>
                </a:cxn>
                <a:cxn ang="0">
                  <a:pos x="44" y="184"/>
                </a:cxn>
                <a:cxn ang="0">
                  <a:pos x="0" y="184"/>
                </a:cxn>
                <a:cxn ang="0">
                  <a:pos x="0" y="0"/>
                </a:cxn>
                <a:cxn ang="0">
                  <a:pos x="51" y="0"/>
                </a:cxn>
                <a:cxn ang="0">
                  <a:pos x="125" y="120"/>
                </a:cxn>
                <a:cxn ang="0">
                  <a:pos x="126" y="120"/>
                </a:cxn>
                <a:cxn ang="0">
                  <a:pos x="125" y="0"/>
                </a:cxn>
                <a:cxn ang="0">
                  <a:pos x="168" y="0"/>
                </a:cxn>
                <a:cxn ang="0">
                  <a:pos x="168" y="184"/>
                </a:cxn>
                <a:cxn ang="0">
                  <a:pos x="117" y="184"/>
                </a:cxn>
              </a:cxnLst>
              <a:rect l="0" t="0" r="r" b="b"/>
              <a:pathLst>
                <a:path w="168" h="184">
                  <a:moveTo>
                    <a:pt x="117" y="184"/>
                  </a:moveTo>
                  <a:lnTo>
                    <a:pt x="43" y="64"/>
                  </a:lnTo>
                  <a:lnTo>
                    <a:pt x="43" y="64"/>
                  </a:lnTo>
                  <a:lnTo>
                    <a:pt x="44" y="184"/>
                  </a:lnTo>
                  <a:lnTo>
                    <a:pt x="0" y="184"/>
                  </a:lnTo>
                  <a:lnTo>
                    <a:pt x="0" y="0"/>
                  </a:lnTo>
                  <a:lnTo>
                    <a:pt x="51" y="0"/>
                  </a:lnTo>
                  <a:lnTo>
                    <a:pt x="125" y="120"/>
                  </a:lnTo>
                  <a:lnTo>
                    <a:pt x="126" y="120"/>
                  </a:lnTo>
                  <a:lnTo>
                    <a:pt x="125" y="0"/>
                  </a:lnTo>
                  <a:lnTo>
                    <a:pt x="168" y="0"/>
                  </a:lnTo>
                  <a:lnTo>
                    <a:pt x="168" y="184"/>
                  </a:lnTo>
                  <a:lnTo>
                    <a:pt x="117" y="184"/>
                  </a:lnTo>
                  <a:close/>
                </a:path>
              </a:pathLst>
            </a:custGeom>
            <a:solidFill>
              <a:srgbClr val="9E0000"/>
            </a:solidFill>
            <a:ln w="9525">
              <a:noFill/>
              <a:round/>
              <a:headEnd/>
              <a:tailEnd/>
            </a:ln>
          </p:spPr>
          <p:txBody>
            <a:bodyPr/>
            <a:lstStyle/>
            <a:p>
              <a:pPr>
                <a:defRPr/>
              </a:pPr>
              <a:endParaRPr lang="nl-NL"/>
            </a:p>
          </p:txBody>
        </p:sp>
        <p:sp>
          <p:nvSpPr>
            <p:cNvPr id="31" name="Freeform 30">
              <a:extLst>
                <a:ext uri="{FF2B5EF4-FFF2-40B4-BE49-F238E27FC236}">
                  <a16:creationId xmlns:a16="http://schemas.microsoft.com/office/drawing/2014/main" id="{D8654BE7-EFC1-A936-8E83-C0D88CBC817F}"/>
                </a:ext>
              </a:extLst>
            </p:cNvPr>
            <p:cNvSpPr>
              <a:spLocks noEditPoints="1"/>
            </p:cNvSpPr>
            <p:nvPr userDrawn="1"/>
          </p:nvSpPr>
          <p:spPr bwMode="auto">
            <a:xfrm>
              <a:off x="17859375" y="1814513"/>
              <a:ext cx="317500" cy="307975"/>
            </a:xfrm>
            <a:custGeom>
              <a:avLst/>
              <a:gdLst/>
              <a:ahLst/>
              <a:cxnLst>
                <a:cxn ang="0">
                  <a:pos x="1110" y="532"/>
                </a:cxn>
                <a:cxn ang="0">
                  <a:pos x="1068" y="753"/>
                </a:cxn>
                <a:cxn ang="0">
                  <a:pos x="953" y="924"/>
                </a:cxn>
                <a:cxn ang="0">
                  <a:pos x="776" y="1034"/>
                </a:cxn>
                <a:cxn ang="0">
                  <a:pos x="554" y="1073"/>
                </a:cxn>
                <a:cxn ang="0">
                  <a:pos x="333" y="1034"/>
                </a:cxn>
                <a:cxn ang="0">
                  <a:pos x="158" y="924"/>
                </a:cxn>
                <a:cxn ang="0">
                  <a:pos x="42" y="753"/>
                </a:cxn>
                <a:cxn ang="0">
                  <a:pos x="0" y="532"/>
                </a:cxn>
                <a:cxn ang="0">
                  <a:pos x="42" y="311"/>
                </a:cxn>
                <a:cxn ang="0">
                  <a:pos x="158" y="143"/>
                </a:cxn>
                <a:cxn ang="0">
                  <a:pos x="333" y="37"/>
                </a:cxn>
                <a:cxn ang="0">
                  <a:pos x="554" y="0"/>
                </a:cxn>
                <a:cxn ang="0">
                  <a:pos x="776" y="37"/>
                </a:cxn>
                <a:cxn ang="0">
                  <a:pos x="953" y="143"/>
                </a:cxn>
                <a:cxn ang="0">
                  <a:pos x="1068" y="311"/>
                </a:cxn>
                <a:cxn ang="0">
                  <a:pos x="1110" y="532"/>
                </a:cxn>
                <a:cxn ang="0">
                  <a:pos x="847" y="532"/>
                </a:cxn>
                <a:cxn ang="0">
                  <a:pos x="825" y="408"/>
                </a:cxn>
                <a:cxn ang="0">
                  <a:pos x="765" y="310"/>
                </a:cxn>
                <a:cxn ang="0">
                  <a:pos x="673" y="245"/>
                </a:cxn>
                <a:cxn ang="0">
                  <a:pos x="554" y="221"/>
                </a:cxn>
                <a:cxn ang="0">
                  <a:pos x="436" y="245"/>
                </a:cxn>
                <a:cxn ang="0">
                  <a:pos x="344" y="310"/>
                </a:cxn>
                <a:cxn ang="0">
                  <a:pos x="284" y="408"/>
                </a:cxn>
                <a:cxn ang="0">
                  <a:pos x="264" y="532"/>
                </a:cxn>
                <a:cxn ang="0">
                  <a:pos x="285" y="659"/>
                </a:cxn>
                <a:cxn ang="0">
                  <a:pos x="345" y="759"/>
                </a:cxn>
                <a:cxn ang="0">
                  <a:pos x="436" y="824"/>
                </a:cxn>
                <a:cxn ang="0">
                  <a:pos x="554" y="848"/>
                </a:cxn>
                <a:cxn ang="0">
                  <a:pos x="672" y="824"/>
                </a:cxn>
                <a:cxn ang="0">
                  <a:pos x="765" y="759"/>
                </a:cxn>
                <a:cxn ang="0">
                  <a:pos x="825" y="659"/>
                </a:cxn>
                <a:cxn ang="0">
                  <a:pos x="847" y="532"/>
                </a:cxn>
              </a:cxnLst>
              <a:rect l="0" t="0" r="r" b="b"/>
              <a:pathLst>
                <a:path w="1110" h="1073">
                  <a:moveTo>
                    <a:pt x="1110" y="532"/>
                  </a:moveTo>
                  <a:cubicBezTo>
                    <a:pt x="1110" y="612"/>
                    <a:pt x="1096" y="686"/>
                    <a:pt x="1068" y="753"/>
                  </a:cubicBezTo>
                  <a:cubicBezTo>
                    <a:pt x="1040" y="819"/>
                    <a:pt x="1002" y="876"/>
                    <a:pt x="953" y="924"/>
                  </a:cubicBezTo>
                  <a:cubicBezTo>
                    <a:pt x="903" y="971"/>
                    <a:pt x="844" y="1008"/>
                    <a:pt x="776" y="1034"/>
                  </a:cubicBezTo>
                  <a:cubicBezTo>
                    <a:pt x="708" y="1060"/>
                    <a:pt x="634" y="1073"/>
                    <a:pt x="554" y="1073"/>
                  </a:cubicBezTo>
                  <a:cubicBezTo>
                    <a:pt x="475" y="1073"/>
                    <a:pt x="401" y="1060"/>
                    <a:pt x="333" y="1034"/>
                  </a:cubicBezTo>
                  <a:cubicBezTo>
                    <a:pt x="266" y="1008"/>
                    <a:pt x="207" y="971"/>
                    <a:pt x="158" y="924"/>
                  </a:cubicBezTo>
                  <a:cubicBezTo>
                    <a:pt x="108" y="876"/>
                    <a:pt x="70" y="819"/>
                    <a:pt x="42" y="753"/>
                  </a:cubicBezTo>
                  <a:cubicBezTo>
                    <a:pt x="14" y="686"/>
                    <a:pt x="0" y="612"/>
                    <a:pt x="0" y="532"/>
                  </a:cubicBezTo>
                  <a:cubicBezTo>
                    <a:pt x="0" y="450"/>
                    <a:pt x="14" y="377"/>
                    <a:pt x="42" y="311"/>
                  </a:cubicBezTo>
                  <a:cubicBezTo>
                    <a:pt x="70" y="245"/>
                    <a:pt x="108" y="190"/>
                    <a:pt x="158" y="143"/>
                  </a:cubicBezTo>
                  <a:cubicBezTo>
                    <a:pt x="207" y="97"/>
                    <a:pt x="266" y="62"/>
                    <a:pt x="333" y="37"/>
                  </a:cubicBezTo>
                  <a:cubicBezTo>
                    <a:pt x="401" y="12"/>
                    <a:pt x="475" y="0"/>
                    <a:pt x="554" y="0"/>
                  </a:cubicBezTo>
                  <a:cubicBezTo>
                    <a:pt x="634" y="0"/>
                    <a:pt x="708" y="12"/>
                    <a:pt x="776" y="37"/>
                  </a:cubicBezTo>
                  <a:cubicBezTo>
                    <a:pt x="844" y="62"/>
                    <a:pt x="903" y="97"/>
                    <a:pt x="953" y="143"/>
                  </a:cubicBezTo>
                  <a:cubicBezTo>
                    <a:pt x="1002" y="190"/>
                    <a:pt x="1040" y="245"/>
                    <a:pt x="1068" y="311"/>
                  </a:cubicBezTo>
                  <a:cubicBezTo>
                    <a:pt x="1096" y="377"/>
                    <a:pt x="1110" y="450"/>
                    <a:pt x="1110" y="532"/>
                  </a:cubicBezTo>
                  <a:moveTo>
                    <a:pt x="847" y="532"/>
                  </a:moveTo>
                  <a:cubicBezTo>
                    <a:pt x="847" y="488"/>
                    <a:pt x="839" y="446"/>
                    <a:pt x="825" y="408"/>
                  </a:cubicBezTo>
                  <a:cubicBezTo>
                    <a:pt x="811" y="370"/>
                    <a:pt x="791" y="337"/>
                    <a:pt x="765" y="310"/>
                  </a:cubicBezTo>
                  <a:cubicBezTo>
                    <a:pt x="740" y="282"/>
                    <a:pt x="709" y="261"/>
                    <a:pt x="673" y="245"/>
                  </a:cubicBezTo>
                  <a:cubicBezTo>
                    <a:pt x="637" y="229"/>
                    <a:pt x="598" y="221"/>
                    <a:pt x="554" y="221"/>
                  </a:cubicBezTo>
                  <a:cubicBezTo>
                    <a:pt x="511" y="221"/>
                    <a:pt x="472" y="229"/>
                    <a:pt x="436" y="245"/>
                  </a:cubicBezTo>
                  <a:cubicBezTo>
                    <a:pt x="401" y="261"/>
                    <a:pt x="370" y="282"/>
                    <a:pt x="344" y="310"/>
                  </a:cubicBezTo>
                  <a:cubicBezTo>
                    <a:pt x="318" y="337"/>
                    <a:pt x="298" y="370"/>
                    <a:pt x="284" y="408"/>
                  </a:cubicBezTo>
                  <a:cubicBezTo>
                    <a:pt x="270" y="446"/>
                    <a:pt x="264" y="488"/>
                    <a:pt x="264" y="532"/>
                  </a:cubicBezTo>
                  <a:cubicBezTo>
                    <a:pt x="264" y="578"/>
                    <a:pt x="271" y="620"/>
                    <a:pt x="285" y="659"/>
                  </a:cubicBezTo>
                  <a:cubicBezTo>
                    <a:pt x="299" y="698"/>
                    <a:pt x="319" y="731"/>
                    <a:pt x="345" y="759"/>
                  </a:cubicBezTo>
                  <a:cubicBezTo>
                    <a:pt x="370" y="787"/>
                    <a:pt x="401" y="809"/>
                    <a:pt x="436" y="824"/>
                  </a:cubicBezTo>
                  <a:cubicBezTo>
                    <a:pt x="472" y="840"/>
                    <a:pt x="511" y="848"/>
                    <a:pt x="554" y="848"/>
                  </a:cubicBezTo>
                  <a:cubicBezTo>
                    <a:pt x="598" y="848"/>
                    <a:pt x="637" y="840"/>
                    <a:pt x="672" y="824"/>
                  </a:cubicBezTo>
                  <a:cubicBezTo>
                    <a:pt x="708" y="809"/>
                    <a:pt x="739" y="787"/>
                    <a:pt x="765" y="759"/>
                  </a:cubicBezTo>
                  <a:cubicBezTo>
                    <a:pt x="790" y="731"/>
                    <a:pt x="811" y="698"/>
                    <a:pt x="825" y="659"/>
                  </a:cubicBezTo>
                  <a:cubicBezTo>
                    <a:pt x="839" y="620"/>
                    <a:pt x="847" y="578"/>
                    <a:pt x="847" y="532"/>
                  </a:cubicBezTo>
                </a:path>
              </a:pathLst>
            </a:custGeom>
            <a:solidFill>
              <a:srgbClr val="9E0000"/>
            </a:solidFill>
            <a:ln w="9525">
              <a:noFill/>
              <a:round/>
              <a:headEnd/>
              <a:tailEnd/>
            </a:ln>
          </p:spPr>
          <p:txBody>
            <a:bodyPr/>
            <a:lstStyle/>
            <a:p>
              <a:pPr>
                <a:defRPr/>
              </a:pPr>
              <a:endParaRPr lang="nl-NL"/>
            </a:p>
          </p:txBody>
        </p:sp>
        <p:sp>
          <p:nvSpPr>
            <p:cNvPr id="32" name="Freeform 31">
              <a:extLst>
                <a:ext uri="{FF2B5EF4-FFF2-40B4-BE49-F238E27FC236}">
                  <a16:creationId xmlns:a16="http://schemas.microsoft.com/office/drawing/2014/main" id="{78929911-A34D-AFF4-6F2A-0BA98B1F7C11}"/>
                </a:ext>
              </a:extLst>
            </p:cNvPr>
            <p:cNvSpPr>
              <a:spLocks/>
            </p:cNvSpPr>
            <p:nvPr userDrawn="1"/>
          </p:nvSpPr>
          <p:spPr bwMode="auto">
            <a:xfrm>
              <a:off x="18229263" y="1822450"/>
              <a:ext cx="184150" cy="292100"/>
            </a:xfrm>
            <a:custGeom>
              <a:avLst/>
              <a:gdLst/>
              <a:ahLst/>
              <a:cxnLst>
                <a:cxn ang="0">
                  <a:pos x="0" y="184"/>
                </a:cxn>
                <a:cxn ang="0">
                  <a:pos x="0" y="0"/>
                </a:cxn>
                <a:cxn ang="0">
                  <a:pos x="45" y="0"/>
                </a:cxn>
                <a:cxn ang="0">
                  <a:pos x="45" y="145"/>
                </a:cxn>
                <a:cxn ang="0">
                  <a:pos x="116" y="145"/>
                </a:cxn>
                <a:cxn ang="0">
                  <a:pos x="116" y="184"/>
                </a:cxn>
                <a:cxn ang="0">
                  <a:pos x="0" y="184"/>
                </a:cxn>
              </a:cxnLst>
              <a:rect l="0" t="0" r="r" b="b"/>
              <a:pathLst>
                <a:path w="116" h="184">
                  <a:moveTo>
                    <a:pt x="0" y="184"/>
                  </a:moveTo>
                  <a:lnTo>
                    <a:pt x="0" y="0"/>
                  </a:lnTo>
                  <a:lnTo>
                    <a:pt x="45" y="0"/>
                  </a:lnTo>
                  <a:lnTo>
                    <a:pt x="45" y="145"/>
                  </a:lnTo>
                  <a:lnTo>
                    <a:pt x="116" y="145"/>
                  </a:lnTo>
                  <a:lnTo>
                    <a:pt x="116" y="184"/>
                  </a:lnTo>
                  <a:lnTo>
                    <a:pt x="0" y="184"/>
                  </a:lnTo>
                  <a:close/>
                </a:path>
              </a:pathLst>
            </a:custGeom>
            <a:solidFill>
              <a:srgbClr val="9E0000"/>
            </a:solidFill>
            <a:ln w="9525">
              <a:noFill/>
              <a:round/>
              <a:headEnd/>
              <a:tailEnd/>
            </a:ln>
          </p:spPr>
          <p:txBody>
            <a:bodyPr/>
            <a:lstStyle/>
            <a:p>
              <a:pPr>
                <a:defRPr/>
              </a:pPr>
              <a:endParaRPr lang="nl-NL"/>
            </a:p>
          </p:txBody>
        </p:sp>
        <p:sp>
          <p:nvSpPr>
            <p:cNvPr id="33" name="Freeform 32">
              <a:extLst>
                <a:ext uri="{FF2B5EF4-FFF2-40B4-BE49-F238E27FC236}">
                  <a16:creationId xmlns:a16="http://schemas.microsoft.com/office/drawing/2014/main" id="{FBA565FE-C4EC-3D20-D7F3-576FEFB7FC35}"/>
                </a:ext>
              </a:extLst>
            </p:cNvPr>
            <p:cNvSpPr>
              <a:spLocks noEditPoints="1"/>
            </p:cNvSpPr>
            <p:nvPr userDrawn="1"/>
          </p:nvSpPr>
          <p:spPr bwMode="auto">
            <a:xfrm>
              <a:off x="18434050" y="1814513"/>
              <a:ext cx="319088" cy="307975"/>
            </a:xfrm>
            <a:custGeom>
              <a:avLst/>
              <a:gdLst/>
              <a:ahLst/>
              <a:cxnLst>
                <a:cxn ang="0">
                  <a:pos x="1110" y="532"/>
                </a:cxn>
                <a:cxn ang="0">
                  <a:pos x="1068" y="753"/>
                </a:cxn>
                <a:cxn ang="0">
                  <a:pos x="953" y="924"/>
                </a:cxn>
                <a:cxn ang="0">
                  <a:pos x="776" y="1034"/>
                </a:cxn>
                <a:cxn ang="0">
                  <a:pos x="554" y="1073"/>
                </a:cxn>
                <a:cxn ang="0">
                  <a:pos x="333" y="1034"/>
                </a:cxn>
                <a:cxn ang="0">
                  <a:pos x="158" y="924"/>
                </a:cxn>
                <a:cxn ang="0">
                  <a:pos x="42" y="753"/>
                </a:cxn>
                <a:cxn ang="0">
                  <a:pos x="0" y="532"/>
                </a:cxn>
                <a:cxn ang="0">
                  <a:pos x="42" y="311"/>
                </a:cxn>
                <a:cxn ang="0">
                  <a:pos x="158" y="143"/>
                </a:cxn>
                <a:cxn ang="0">
                  <a:pos x="333" y="37"/>
                </a:cxn>
                <a:cxn ang="0">
                  <a:pos x="554" y="0"/>
                </a:cxn>
                <a:cxn ang="0">
                  <a:pos x="776" y="37"/>
                </a:cxn>
                <a:cxn ang="0">
                  <a:pos x="953" y="143"/>
                </a:cxn>
                <a:cxn ang="0">
                  <a:pos x="1068" y="311"/>
                </a:cxn>
                <a:cxn ang="0">
                  <a:pos x="1110" y="532"/>
                </a:cxn>
                <a:cxn ang="0">
                  <a:pos x="847" y="532"/>
                </a:cxn>
                <a:cxn ang="0">
                  <a:pos x="825" y="408"/>
                </a:cxn>
                <a:cxn ang="0">
                  <a:pos x="765" y="310"/>
                </a:cxn>
                <a:cxn ang="0">
                  <a:pos x="673" y="245"/>
                </a:cxn>
                <a:cxn ang="0">
                  <a:pos x="554" y="221"/>
                </a:cxn>
                <a:cxn ang="0">
                  <a:pos x="436" y="245"/>
                </a:cxn>
                <a:cxn ang="0">
                  <a:pos x="344" y="310"/>
                </a:cxn>
                <a:cxn ang="0">
                  <a:pos x="284" y="408"/>
                </a:cxn>
                <a:cxn ang="0">
                  <a:pos x="263" y="532"/>
                </a:cxn>
                <a:cxn ang="0">
                  <a:pos x="285" y="659"/>
                </a:cxn>
                <a:cxn ang="0">
                  <a:pos x="345" y="759"/>
                </a:cxn>
                <a:cxn ang="0">
                  <a:pos x="436" y="824"/>
                </a:cxn>
                <a:cxn ang="0">
                  <a:pos x="554" y="848"/>
                </a:cxn>
                <a:cxn ang="0">
                  <a:pos x="672" y="824"/>
                </a:cxn>
                <a:cxn ang="0">
                  <a:pos x="764" y="759"/>
                </a:cxn>
                <a:cxn ang="0">
                  <a:pos x="825" y="659"/>
                </a:cxn>
                <a:cxn ang="0">
                  <a:pos x="847" y="532"/>
                </a:cxn>
              </a:cxnLst>
              <a:rect l="0" t="0" r="r" b="b"/>
              <a:pathLst>
                <a:path w="1110" h="1073">
                  <a:moveTo>
                    <a:pt x="1110" y="532"/>
                  </a:moveTo>
                  <a:cubicBezTo>
                    <a:pt x="1110" y="612"/>
                    <a:pt x="1096" y="686"/>
                    <a:pt x="1068" y="753"/>
                  </a:cubicBezTo>
                  <a:cubicBezTo>
                    <a:pt x="1040" y="819"/>
                    <a:pt x="1002" y="876"/>
                    <a:pt x="953" y="924"/>
                  </a:cubicBezTo>
                  <a:cubicBezTo>
                    <a:pt x="903" y="971"/>
                    <a:pt x="844" y="1008"/>
                    <a:pt x="776" y="1034"/>
                  </a:cubicBezTo>
                  <a:cubicBezTo>
                    <a:pt x="708" y="1060"/>
                    <a:pt x="634" y="1073"/>
                    <a:pt x="554" y="1073"/>
                  </a:cubicBezTo>
                  <a:cubicBezTo>
                    <a:pt x="475" y="1073"/>
                    <a:pt x="401" y="1060"/>
                    <a:pt x="333" y="1034"/>
                  </a:cubicBezTo>
                  <a:cubicBezTo>
                    <a:pt x="266" y="1008"/>
                    <a:pt x="207" y="971"/>
                    <a:pt x="158" y="924"/>
                  </a:cubicBezTo>
                  <a:cubicBezTo>
                    <a:pt x="108" y="876"/>
                    <a:pt x="69" y="819"/>
                    <a:pt x="42" y="753"/>
                  </a:cubicBezTo>
                  <a:cubicBezTo>
                    <a:pt x="14" y="686"/>
                    <a:pt x="0" y="612"/>
                    <a:pt x="0" y="532"/>
                  </a:cubicBezTo>
                  <a:cubicBezTo>
                    <a:pt x="0" y="450"/>
                    <a:pt x="14" y="377"/>
                    <a:pt x="42" y="311"/>
                  </a:cubicBezTo>
                  <a:cubicBezTo>
                    <a:pt x="69" y="245"/>
                    <a:pt x="108" y="190"/>
                    <a:pt x="158" y="143"/>
                  </a:cubicBezTo>
                  <a:cubicBezTo>
                    <a:pt x="207" y="97"/>
                    <a:pt x="266" y="62"/>
                    <a:pt x="333" y="37"/>
                  </a:cubicBezTo>
                  <a:cubicBezTo>
                    <a:pt x="401" y="12"/>
                    <a:pt x="475" y="0"/>
                    <a:pt x="554" y="0"/>
                  </a:cubicBezTo>
                  <a:cubicBezTo>
                    <a:pt x="634" y="0"/>
                    <a:pt x="708" y="12"/>
                    <a:pt x="776" y="37"/>
                  </a:cubicBezTo>
                  <a:cubicBezTo>
                    <a:pt x="844" y="62"/>
                    <a:pt x="903" y="97"/>
                    <a:pt x="953" y="143"/>
                  </a:cubicBezTo>
                  <a:cubicBezTo>
                    <a:pt x="1002" y="190"/>
                    <a:pt x="1040" y="245"/>
                    <a:pt x="1068" y="311"/>
                  </a:cubicBezTo>
                  <a:cubicBezTo>
                    <a:pt x="1096" y="377"/>
                    <a:pt x="1110" y="450"/>
                    <a:pt x="1110" y="532"/>
                  </a:cubicBezTo>
                  <a:moveTo>
                    <a:pt x="847" y="532"/>
                  </a:moveTo>
                  <a:cubicBezTo>
                    <a:pt x="847" y="488"/>
                    <a:pt x="839" y="446"/>
                    <a:pt x="825" y="408"/>
                  </a:cubicBezTo>
                  <a:cubicBezTo>
                    <a:pt x="811" y="370"/>
                    <a:pt x="791" y="337"/>
                    <a:pt x="765" y="310"/>
                  </a:cubicBezTo>
                  <a:cubicBezTo>
                    <a:pt x="740" y="282"/>
                    <a:pt x="709" y="261"/>
                    <a:pt x="673" y="245"/>
                  </a:cubicBezTo>
                  <a:cubicBezTo>
                    <a:pt x="637" y="229"/>
                    <a:pt x="598" y="221"/>
                    <a:pt x="554" y="221"/>
                  </a:cubicBezTo>
                  <a:cubicBezTo>
                    <a:pt x="511" y="221"/>
                    <a:pt x="472" y="229"/>
                    <a:pt x="436" y="245"/>
                  </a:cubicBezTo>
                  <a:cubicBezTo>
                    <a:pt x="401" y="261"/>
                    <a:pt x="370" y="282"/>
                    <a:pt x="344" y="310"/>
                  </a:cubicBezTo>
                  <a:cubicBezTo>
                    <a:pt x="318" y="337"/>
                    <a:pt x="298" y="370"/>
                    <a:pt x="284" y="408"/>
                  </a:cubicBezTo>
                  <a:cubicBezTo>
                    <a:pt x="270" y="446"/>
                    <a:pt x="263" y="488"/>
                    <a:pt x="263" y="532"/>
                  </a:cubicBezTo>
                  <a:cubicBezTo>
                    <a:pt x="263" y="578"/>
                    <a:pt x="271" y="620"/>
                    <a:pt x="285" y="659"/>
                  </a:cubicBezTo>
                  <a:cubicBezTo>
                    <a:pt x="299" y="698"/>
                    <a:pt x="319" y="731"/>
                    <a:pt x="345" y="759"/>
                  </a:cubicBezTo>
                  <a:cubicBezTo>
                    <a:pt x="370" y="787"/>
                    <a:pt x="401" y="809"/>
                    <a:pt x="436" y="824"/>
                  </a:cubicBezTo>
                  <a:cubicBezTo>
                    <a:pt x="472" y="840"/>
                    <a:pt x="511" y="848"/>
                    <a:pt x="554" y="848"/>
                  </a:cubicBezTo>
                  <a:cubicBezTo>
                    <a:pt x="598" y="848"/>
                    <a:pt x="637" y="840"/>
                    <a:pt x="672" y="824"/>
                  </a:cubicBezTo>
                  <a:cubicBezTo>
                    <a:pt x="708" y="809"/>
                    <a:pt x="739" y="787"/>
                    <a:pt x="764" y="759"/>
                  </a:cubicBezTo>
                  <a:cubicBezTo>
                    <a:pt x="790" y="731"/>
                    <a:pt x="811" y="698"/>
                    <a:pt x="825" y="659"/>
                  </a:cubicBezTo>
                  <a:cubicBezTo>
                    <a:pt x="839" y="620"/>
                    <a:pt x="847" y="578"/>
                    <a:pt x="847" y="532"/>
                  </a:cubicBezTo>
                </a:path>
              </a:pathLst>
            </a:custGeom>
            <a:solidFill>
              <a:srgbClr val="9E0000"/>
            </a:solidFill>
            <a:ln w="9525">
              <a:noFill/>
              <a:round/>
              <a:headEnd/>
              <a:tailEnd/>
            </a:ln>
          </p:spPr>
          <p:txBody>
            <a:bodyPr/>
            <a:lstStyle/>
            <a:p>
              <a:pPr>
                <a:defRPr/>
              </a:pPr>
              <a:endParaRPr lang="nl-NL"/>
            </a:p>
          </p:txBody>
        </p:sp>
        <p:sp>
          <p:nvSpPr>
            <p:cNvPr id="34" name="Freeform 33">
              <a:extLst>
                <a:ext uri="{FF2B5EF4-FFF2-40B4-BE49-F238E27FC236}">
                  <a16:creationId xmlns:a16="http://schemas.microsoft.com/office/drawing/2014/main" id="{67947F3E-8E69-9CF5-8A0E-DC4148EB8045}"/>
                </a:ext>
              </a:extLst>
            </p:cNvPr>
            <p:cNvSpPr>
              <a:spLocks/>
            </p:cNvSpPr>
            <p:nvPr userDrawn="1"/>
          </p:nvSpPr>
          <p:spPr bwMode="auto">
            <a:xfrm>
              <a:off x="18791238" y="1814513"/>
              <a:ext cx="273050" cy="306387"/>
            </a:xfrm>
            <a:custGeom>
              <a:avLst/>
              <a:gdLst/>
              <a:ahLst/>
              <a:cxnLst>
                <a:cxn ang="0">
                  <a:pos x="778" y="1047"/>
                </a:cxn>
                <a:cxn ang="0">
                  <a:pos x="560" y="1071"/>
                </a:cxn>
                <a:cxn ang="0">
                  <a:pos x="334" y="1032"/>
                </a:cxn>
                <a:cxn ang="0">
                  <a:pos x="157" y="923"/>
                </a:cxn>
                <a:cxn ang="0">
                  <a:pos x="41" y="754"/>
                </a:cxn>
                <a:cxn ang="0">
                  <a:pos x="0" y="535"/>
                </a:cxn>
                <a:cxn ang="0">
                  <a:pos x="42" y="313"/>
                </a:cxn>
                <a:cxn ang="0">
                  <a:pos x="159" y="144"/>
                </a:cxn>
                <a:cxn ang="0">
                  <a:pos x="335" y="37"/>
                </a:cxn>
                <a:cxn ang="0">
                  <a:pos x="553" y="0"/>
                </a:cxn>
                <a:cxn ang="0">
                  <a:pos x="777" y="36"/>
                </a:cxn>
                <a:cxn ang="0">
                  <a:pos x="946" y="135"/>
                </a:cxn>
                <a:cxn ang="0">
                  <a:pos x="790" y="312"/>
                </a:cxn>
                <a:cxn ang="0">
                  <a:pos x="695" y="243"/>
                </a:cxn>
                <a:cxn ang="0">
                  <a:pos x="561" y="217"/>
                </a:cxn>
                <a:cxn ang="0">
                  <a:pos x="442" y="241"/>
                </a:cxn>
                <a:cxn ang="0">
                  <a:pos x="347" y="307"/>
                </a:cxn>
                <a:cxn ang="0">
                  <a:pos x="284" y="407"/>
                </a:cxn>
                <a:cxn ang="0">
                  <a:pos x="262" y="535"/>
                </a:cxn>
                <a:cxn ang="0">
                  <a:pos x="282" y="664"/>
                </a:cxn>
                <a:cxn ang="0">
                  <a:pos x="342" y="765"/>
                </a:cxn>
                <a:cxn ang="0">
                  <a:pos x="440" y="832"/>
                </a:cxn>
                <a:cxn ang="0">
                  <a:pos x="573" y="855"/>
                </a:cxn>
                <a:cxn ang="0">
                  <a:pos x="655" y="849"/>
                </a:cxn>
                <a:cxn ang="0">
                  <a:pos x="727" y="828"/>
                </a:cxn>
                <a:cxn ang="0">
                  <a:pos x="727" y="643"/>
                </a:cxn>
                <a:cxn ang="0">
                  <a:pos x="532" y="643"/>
                </a:cxn>
                <a:cxn ang="0">
                  <a:pos x="532" y="444"/>
                </a:cxn>
                <a:cxn ang="0">
                  <a:pos x="953" y="444"/>
                </a:cxn>
                <a:cxn ang="0">
                  <a:pos x="953" y="983"/>
                </a:cxn>
                <a:cxn ang="0">
                  <a:pos x="778" y="1047"/>
                </a:cxn>
              </a:cxnLst>
              <a:rect l="0" t="0" r="r" b="b"/>
              <a:pathLst>
                <a:path w="953" h="1071">
                  <a:moveTo>
                    <a:pt x="778" y="1047"/>
                  </a:moveTo>
                  <a:cubicBezTo>
                    <a:pt x="711" y="1063"/>
                    <a:pt x="638" y="1071"/>
                    <a:pt x="560" y="1071"/>
                  </a:cubicBezTo>
                  <a:cubicBezTo>
                    <a:pt x="478" y="1071"/>
                    <a:pt x="403" y="1058"/>
                    <a:pt x="334" y="1032"/>
                  </a:cubicBezTo>
                  <a:cubicBezTo>
                    <a:pt x="266" y="1006"/>
                    <a:pt x="207" y="970"/>
                    <a:pt x="157" y="923"/>
                  </a:cubicBezTo>
                  <a:cubicBezTo>
                    <a:pt x="108" y="876"/>
                    <a:pt x="69" y="820"/>
                    <a:pt x="41" y="754"/>
                  </a:cubicBezTo>
                  <a:cubicBezTo>
                    <a:pt x="13" y="688"/>
                    <a:pt x="0" y="615"/>
                    <a:pt x="0" y="535"/>
                  </a:cubicBezTo>
                  <a:cubicBezTo>
                    <a:pt x="0" y="453"/>
                    <a:pt x="14" y="379"/>
                    <a:pt x="42" y="313"/>
                  </a:cubicBezTo>
                  <a:cubicBezTo>
                    <a:pt x="70" y="247"/>
                    <a:pt x="110" y="191"/>
                    <a:pt x="159" y="144"/>
                  </a:cubicBezTo>
                  <a:cubicBezTo>
                    <a:pt x="209" y="98"/>
                    <a:pt x="268" y="62"/>
                    <a:pt x="335" y="37"/>
                  </a:cubicBezTo>
                  <a:cubicBezTo>
                    <a:pt x="402" y="12"/>
                    <a:pt x="475" y="0"/>
                    <a:pt x="553" y="0"/>
                  </a:cubicBezTo>
                  <a:cubicBezTo>
                    <a:pt x="633" y="0"/>
                    <a:pt x="708" y="12"/>
                    <a:pt x="777" y="36"/>
                  </a:cubicBezTo>
                  <a:cubicBezTo>
                    <a:pt x="846" y="61"/>
                    <a:pt x="902" y="94"/>
                    <a:pt x="946" y="135"/>
                  </a:cubicBezTo>
                  <a:cubicBezTo>
                    <a:pt x="790" y="312"/>
                    <a:pt x="790" y="312"/>
                    <a:pt x="790" y="312"/>
                  </a:cubicBezTo>
                  <a:cubicBezTo>
                    <a:pt x="766" y="284"/>
                    <a:pt x="734" y="261"/>
                    <a:pt x="695" y="243"/>
                  </a:cubicBezTo>
                  <a:cubicBezTo>
                    <a:pt x="656" y="226"/>
                    <a:pt x="611" y="217"/>
                    <a:pt x="561" y="217"/>
                  </a:cubicBezTo>
                  <a:cubicBezTo>
                    <a:pt x="518" y="217"/>
                    <a:pt x="478" y="225"/>
                    <a:pt x="442" y="241"/>
                  </a:cubicBezTo>
                  <a:cubicBezTo>
                    <a:pt x="405" y="256"/>
                    <a:pt x="373" y="278"/>
                    <a:pt x="347" y="307"/>
                  </a:cubicBezTo>
                  <a:cubicBezTo>
                    <a:pt x="320" y="335"/>
                    <a:pt x="299" y="369"/>
                    <a:pt x="284" y="407"/>
                  </a:cubicBezTo>
                  <a:cubicBezTo>
                    <a:pt x="269" y="446"/>
                    <a:pt x="262" y="489"/>
                    <a:pt x="262" y="535"/>
                  </a:cubicBezTo>
                  <a:cubicBezTo>
                    <a:pt x="262" y="582"/>
                    <a:pt x="268" y="625"/>
                    <a:pt x="282" y="664"/>
                  </a:cubicBezTo>
                  <a:cubicBezTo>
                    <a:pt x="295" y="703"/>
                    <a:pt x="315" y="737"/>
                    <a:pt x="342" y="765"/>
                  </a:cubicBezTo>
                  <a:cubicBezTo>
                    <a:pt x="368" y="794"/>
                    <a:pt x="401" y="816"/>
                    <a:pt x="440" y="832"/>
                  </a:cubicBezTo>
                  <a:cubicBezTo>
                    <a:pt x="478" y="847"/>
                    <a:pt x="523" y="855"/>
                    <a:pt x="573" y="855"/>
                  </a:cubicBezTo>
                  <a:cubicBezTo>
                    <a:pt x="601" y="855"/>
                    <a:pt x="629" y="853"/>
                    <a:pt x="655" y="849"/>
                  </a:cubicBezTo>
                  <a:cubicBezTo>
                    <a:pt x="681" y="845"/>
                    <a:pt x="705" y="838"/>
                    <a:pt x="727" y="828"/>
                  </a:cubicBezTo>
                  <a:cubicBezTo>
                    <a:pt x="727" y="643"/>
                    <a:pt x="727" y="643"/>
                    <a:pt x="727" y="643"/>
                  </a:cubicBezTo>
                  <a:cubicBezTo>
                    <a:pt x="532" y="643"/>
                    <a:pt x="532" y="643"/>
                    <a:pt x="532" y="643"/>
                  </a:cubicBezTo>
                  <a:cubicBezTo>
                    <a:pt x="532" y="444"/>
                    <a:pt x="532" y="444"/>
                    <a:pt x="532" y="444"/>
                  </a:cubicBezTo>
                  <a:cubicBezTo>
                    <a:pt x="953" y="444"/>
                    <a:pt x="953" y="444"/>
                    <a:pt x="953" y="444"/>
                  </a:cubicBezTo>
                  <a:cubicBezTo>
                    <a:pt x="953" y="983"/>
                    <a:pt x="953" y="983"/>
                    <a:pt x="953" y="983"/>
                  </a:cubicBezTo>
                  <a:cubicBezTo>
                    <a:pt x="903" y="1009"/>
                    <a:pt x="845" y="1030"/>
                    <a:pt x="778" y="1047"/>
                  </a:cubicBezTo>
                </a:path>
              </a:pathLst>
            </a:custGeom>
            <a:solidFill>
              <a:srgbClr val="9E0000"/>
            </a:solidFill>
            <a:ln w="9525">
              <a:noFill/>
              <a:round/>
              <a:headEnd/>
              <a:tailEnd/>
            </a:ln>
          </p:spPr>
          <p:txBody>
            <a:bodyPr/>
            <a:lstStyle/>
            <a:p>
              <a:pPr>
                <a:defRPr/>
              </a:pPr>
              <a:endParaRPr lang="nl-NL"/>
            </a:p>
          </p:txBody>
        </p:sp>
        <p:sp>
          <p:nvSpPr>
            <p:cNvPr id="35" name="Freeform 34">
              <a:extLst>
                <a:ext uri="{FF2B5EF4-FFF2-40B4-BE49-F238E27FC236}">
                  <a16:creationId xmlns:a16="http://schemas.microsoft.com/office/drawing/2014/main" id="{2F4EE934-1D5E-4369-4CEB-C574790FD528}"/>
                </a:ext>
              </a:extLst>
            </p:cNvPr>
            <p:cNvSpPr>
              <a:spLocks/>
            </p:cNvSpPr>
            <p:nvPr userDrawn="1"/>
          </p:nvSpPr>
          <p:spPr bwMode="auto">
            <a:xfrm>
              <a:off x="19086513" y="1822450"/>
              <a:ext cx="292100" cy="292100"/>
            </a:xfrm>
            <a:custGeom>
              <a:avLst/>
              <a:gdLst/>
              <a:ahLst/>
              <a:cxnLst>
                <a:cxn ang="0">
                  <a:pos x="113" y="106"/>
                </a:cxn>
                <a:cxn ang="0">
                  <a:pos x="113" y="184"/>
                </a:cxn>
                <a:cxn ang="0">
                  <a:pos x="69" y="184"/>
                </a:cxn>
                <a:cxn ang="0">
                  <a:pos x="69" y="106"/>
                </a:cxn>
                <a:cxn ang="0">
                  <a:pos x="0" y="0"/>
                </a:cxn>
                <a:cxn ang="0">
                  <a:pos x="54" y="0"/>
                </a:cxn>
                <a:cxn ang="0">
                  <a:pos x="93" y="68"/>
                </a:cxn>
                <a:cxn ang="0">
                  <a:pos x="132" y="0"/>
                </a:cxn>
                <a:cxn ang="0">
                  <a:pos x="184" y="0"/>
                </a:cxn>
                <a:cxn ang="0">
                  <a:pos x="113" y="106"/>
                </a:cxn>
              </a:cxnLst>
              <a:rect l="0" t="0" r="r" b="b"/>
              <a:pathLst>
                <a:path w="184" h="184">
                  <a:moveTo>
                    <a:pt x="113" y="106"/>
                  </a:moveTo>
                  <a:lnTo>
                    <a:pt x="113" y="184"/>
                  </a:lnTo>
                  <a:lnTo>
                    <a:pt x="69" y="184"/>
                  </a:lnTo>
                  <a:lnTo>
                    <a:pt x="69" y="106"/>
                  </a:lnTo>
                  <a:lnTo>
                    <a:pt x="0" y="0"/>
                  </a:lnTo>
                  <a:lnTo>
                    <a:pt x="54" y="0"/>
                  </a:lnTo>
                  <a:lnTo>
                    <a:pt x="93" y="68"/>
                  </a:lnTo>
                  <a:lnTo>
                    <a:pt x="132" y="0"/>
                  </a:lnTo>
                  <a:lnTo>
                    <a:pt x="184" y="0"/>
                  </a:lnTo>
                  <a:lnTo>
                    <a:pt x="113" y="106"/>
                  </a:lnTo>
                  <a:close/>
                </a:path>
              </a:pathLst>
            </a:custGeom>
            <a:solidFill>
              <a:srgbClr val="9E0000"/>
            </a:solidFill>
            <a:ln w="9525">
              <a:noFill/>
              <a:round/>
              <a:headEnd/>
              <a:tailEnd/>
            </a:ln>
          </p:spPr>
          <p:txBody>
            <a:bodyPr/>
            <a:lstStyle/>
            <a:p>
              <a:pPr>
                <a:defRPr/>
              </a:pPr>
              <a:endParaRPr lang="nl-NL"/>
            </a:p>
          </p:txBody>
        </p:sp>
        <p:sp>
          <p:nvSpPr>
            <p:cNvPr id="36" name="Freeform 35">
              <a:extLst>
                <a:ext uri="{FF2B5EF4-FFF2-40B4-BE49-F238E27FC236}">
                  <a16:creationId xmlns:a16="http://schemas.microsoft.com/office/drawing/2014/main" id="{04B51FAD-155E-7205-80BC-19226FCA0741}"/>
                </a:ext>
              </a:extLst>
            </p:cNvPr>
            <p:cNvSpPr>
              <a:spLocks/>
            </p:cNvSpPr>
            <p:nvPr userDrawn="1"/>
          </p:nvSpPr>
          <p:spPr bwMode="auto">
            <a:xfrm>
              <a:off x="16394113" y="1335088"/>
              <a:ext cx="250825" cy="300037"/>
            </a:xfrm>
            <a:custGeom>
              <a:avLst/>
              <a:gdLst/>
              <a:ahLst/>
              <a:cxnLst>
                <a:cxn ang="0">
                  <a:pos x="843" y="802"/>
                </a:cxn>
                <a:cxn ang="0">
                  <a:pos x="755" y="931"/>
                </a:cxn>
                <a:cxn ang="0">
                  <a:pos x="616" y="1015"/>
                </a:cxn>
                <a:cxn ang="0">
                  <a:pos x="435" y="1046"/>
                </a:cxn>
                <a:cxn ang="0">
                  <a:pos x="254" y="1015"/>
                </a:cxn>
                <a:cxn ang="0">
                  <a:pos x="117" y="931"/>
                </a:cxn>
                <a:cxn ang="0">
                  <a:pos x="30" y="802"/>
                </a:cxn>
                <a:cxn ang="0">
                  <a:pos x="0" y="634"/>
                </a:cxn>
                <a:cxn ang="0">
                  <a:pos x="0" y="0"/>
                </a:cxn>
                <a:cxn ang="0">
                  <a:pos x="245" y="0"/>
                </a:cxn>
                <a:cxn ang="0">
                  <a:pos x="245" y="614"/>
                </a:cxn>
                <a:cxn ang="0">
                  <a:pos x="256" y="693"/>
                </a:cxn>
                <a:cxn ang="0">
                  <a:pos x="289" y="760"/>
                </a:cxn>
                <a:cxn ang="0">
                  <a:pos x="348" y="807"/>
                </a:cxn>
                <a:cxn ang="0">
                  <a:pos x="436" y="824"/>
                </a:cxn>
                <a:cxn ang="0">
                  <a:pos x="525" y="807"/>
                </a:cxn>
                <a:cxn ang="0">
                  <a:pos x="585" y="760"/>
                </a:cxn>
                <a:cxn ang="0">
                  <a:pos x="618" y="693"/>
                </a:cxn>
                <a:cxn ang="0">
                  <a:pos x="628" y="614"/>
                </a:cxn>
                <a:cxn ang="0">
                  <a:pos x="628" y="0"/>
                </a:cxn>
                <a:cxn ang="0">
                  <a:pos x="874" y="0"/>
                </a:cxn>
                <a:cxn ang="0">
                  <a:pos x="874" y="634"/>
                </a:cxn>
                <a:cxn ang="0">
                  <a:pos x="843" y="802"/>
                </a:cxn>
              </a:cxnLst>
              <a:rect l="0" t="0" r="r" b="b"/>
              <a:pathLst>
                <a:path w="874" h="1046">
                  <a:moveTo>
                    <a:pt x="843" y="802"/>
                  </a:moveTo>
                  <a:cubicBezTo>
                    <a:pt x="823" y="852"/>
                    <a:pt x="793" y="895"/>
                    <a:pt x="755" y="931"/>
                  </a:cubicBezTo>
                  <a:cubicBezTo>
                    <a:pt x="716" y="967"/>
                    <a:pt x="670" y="995"/>
                    <a:pt x="616" y="1015"/>
                  </a:cubicBezTo>
                  <a:cubicBezTo>
                    <a:pt x="561" y="1036"/>
                    <a:pt x="501" y="1046"/>
                    <a:pt x="435" y="1046"/>
                  </a:cubicBezTo>
                  <a:cubicBezTo>
                    <a:pt x="368" y="1046"/>
                    <a:pt x="307" y="1036"/>
                    <a:pt x="254" y="1015"/>
                  </a:cubicBezTo>
                  <a:cubicBezTo>
                    <a:pt x="200" y="995"/>
                    <a:pt x="154" y="967"/>
                    <a:pt x="117" y="931"/>
                  </a:cubicBezTo>
                  <a:cubicBezTo>
                    <a:pt x="79" y="895"/>
                    <a:pt x="51" y="852"/>
                    <a:pt x="30" y="802"/>
                  </a:cubicBezTo>
                  <a:cubicBezTo>
                    <a:pt x="10" y="752"/>
                    <a:pt x="0" y="696"/>
                    <a:pt x="0" y="634"/>
                  </a:cubicBezTo>
                  <a:cubicBezTo>
                    <a:pt x="0" y="0"/>
                    <a:pt x="0" y="0"/>
                    <a:pt x="0" y="0"/>
                  </a:cubicBezTo>
                  <a:cubicBezTo>
                    <a:pt x="245" y="0"/>
                    <a:pt x="245" y="0"/>
                    <a:pt x="245" y="0"/>
                  </a:cubicBezTo>
                  <a:cubicBezTo>
                    <a:pt x="245" y="614"/>
                    <a:pt x="245" y="614"/>
                    <a:pt x="245" y="614"/>
                  </a:cubicBezTo>
                  <a:cubicBezTo>
                    <a:pt x="245" y="642"/>
                    <a:pt x="249" y="668"/>
                    <a:pt x="256" y="693"/>
                  </a:cubicBezTo>
                  <a:cubicBezTo>
                    <a:pt x="263" y="718"/>
                    <a:pt x="274" y="741"/>
                    <a:pt x="289" y="760"/>
                  </a:cubicBezTo>
                  <a:cubicBezTo>
                    <a:pt x="304" y="780"/>
                    <a:pt x="323" y="795"/>
                    <a:pt x="348" y="807"/>
                  </a:cubicBezTo>
                  <a:cubicBezTo>
                    <a:pt x="372" y="818"/>
                    <a:pt x="402" y="824"/>
                    <a:pt x="436" y="824"/>
                  </a:cubicBezTo>
                  <a:cubicBezTo>
                    <a:pt x="471" y="824"/>
                    <a:pt x="501" y="818"/>
                    <a:pt x="525" y="807"/>
                  </a:cubicBezTo>
                  <a:cubicBezTo>
                    <a:pt x="549" y="795"/>
                    <a:pt x="569" y="780"/>
                    <a:pt x="585" y="760"/>
                  </a:cubicBezTo>
                  <a:cubicBezTo>
                    <a:pt x="600" y="741"/>
                    <a:pt x="611" y="718"/>
                    <a:pt x="618" y="693"/>
                  </a:cubicBezTo>
                  <a:cubicBezTo>
                    <a:pt x="624" y="668"/>
                    <a:pt x="628" y="642"/>
                    <a:pt x="628" y="614"/>
                  </a:cubicBezTo>
                  <a:cubicBezTo>
                    <a:pt x="628" y="0"/>
                    <a:pt x="628" y="0"/>
                    <a:pt x="628" y="0"/>
                  </a:cubicBezTo>
                  <a:cubicBezTo>
                    <a:pt x="874" y="0"/>
                    <a:pt x="874" y="0"/>
                    <a:pt x="874" y="0"/>
                  </a:cubicBezTo>
                  <a:cubicBezTo>
                    <a:pt x="874" y="634"/>
                    <a:pt x="874" y="634"/>
                    <a:pt x="874" y="634"/>
                  </a:cubicBezTo>
                  <a:cubicBezTo>
                    <a:pt x="874" y="696"/>
                    <a:pt x="864" y="752"/>
                    <a:pt x="843" y="802"/>
                  </a:cubicBezTo>
                </a:path>
              </a:pathLst>
            </a:custGeom>
            <a:solidFill>
              <a:srgbClr val="9E0000"/>
            </a:solidFill>
            <a:ln w="9525">
              <a:noFill/>
              <a:round/>
              <a:headEnd/>
              <a:tailEnd/>
            </a:ln>
          </p:spPr>
          <p:txBody>
            <a:bodyPr/>
            <a:lstStyle/>
            <a:p>
              <a:pPr>
                <a:defRPr/>
              </a:pPr>
              <a:endParaRPr lang="nl-NL"/>
            </a:p>
          </p:txBody>
        </p:sp>
        <p:sp>
          <p:nvSpPr>
            <p:cNvPr id="37" name="Freeform 36">
              <a:extLst>
                <a:ext uri="{FF2B5EF4-FFF2-40B4-BE49-F238E27FC236}">
                  <a16:creationId xmlns:a16="http://schemas.microsoft.com/office/drawing/2014/main" id="{C60C1B84-20DA-1F34-EF33-9E05A25A7F05}"/>
                </a:ext>
              </a:extLst>
            </p:cNvPr>
            <p:cNvSpPr>
              <a:spLocks/>
            </p:cNvSpPr>
            <p:nvPr userDrawn="1"/>
          </p:nvSpPr>
          <p:spPr bwMode="auto">
            <a:xfrm>
              <a:off x="16710025" y="1335088"/>
              <a:ext cx="265113" cy="292100"/>
            </a:xfrm>
            <a:custGeom>
              <a:avLst/>
              <a:gdLst/>
              <a:ahLst/>
              <a:cxnLst>
                <a:cxn ang="0">
                  <a:pos x="117" y="184"/>
                </a:cxn>
                <a:cxn ang="0">
                  <a:pos x="43" y="64"/>
                </a:cxn>
                <a:cxn ang="0">
                  <a:pos x="42" y="64"/>
                </a:cxn>
                <a:cxn ang="0">
                  <a:pos x="43" y="184"/>
                </a:cxn>
                <a:cxn ang="0">
                  <a:pos x="0" y="184"/>
                </a:cxn>
                <a:cxn ang="0">
                  <a:pos x="0" y="0"/>
                </a:cxn>
                <a:cxn ang="0">
                  <a:pos x="51" y="0"/>
                </a:cxn>
                <a:cxn ang="0">
                  <a:pos x="124" y="120"/>
                </a:cxn>
                <a:cxn ang="0">
                  <a:pos x="125" y="120"/>
                </a:cxn>
                <a:cxn ang="0">
                  <a:pos x="124" y="0"/>
                </a:cxn>
                <a:cxn ang="0">
                  <a:pos x="167" y="0"/>
                </a:cxn>
                <a:cxn ang="0">
                  <a:pos x="167" y="184"/>
                </a:cxn>
                <a:cxn ang="0">
                  <a:pos x="117" y="184"/>
                </a:cxn>
              </a:cxnLst>
              <a:rect l="0" t="0" r="r" b="b"/>
              <a:pathLst>
                <a:path w="167" h="184">
                  <a:moveTo>
                    <a:pt x="117" y="184"/>
                  </a:moveTo>
                  <a:lnTo>
                    <a:pt x="43" y="64"/>
                  </a:lnTo>
                  <a:lnTo>
                    <a:pt x="42" y="64"/>
                  </a:lnTo>
                  <a:lnTo>
                    <a:pt x="43" y="184"/>
                  </a:lnTo>
                  <a:lnTo>
                    <a:pt x="0" y="184"/>
                  </a:lnTo>
                  <a:lnTo>
                    <a:pt x="0" y="0"/>
                  </a:lnTo>
                  <a:lnTo>
                    <a:pt x="51" y="0"/>
                  </a:lnTo>
                  <a:lnTo>
                    <a:pt x="124" y="120"/>
                  </a:lnTo>
                  <a:lnTo>
                    <a:pt x="125" y="120"/>
                  </a:lnTo>
                  <a:lnTo>
                    <a:pt x="124" y="0"/>
                  </a:lnTo>
                  <a:lnTo>
                    <a:pt x="167" y="0"/>
                  </a:lnTo>
                  <a:lnTo>
                    <a:pt x="167" y="184"/>
                  </a:lnTo>
                  <a:lnTo>
                    <a:pt x="117" y="184"/>
                  </a:lnTo>
                  <a:close/>
                </a:path>
              </a:pathLst>
            </a:custGeom>
            <a:solidFill>
              <a:srgbClr val="9E0000"/>
            </a:solidFill>
            <a:ln w="9525">
              <a:noFill/>
              <a:round/>
              <a:headEnd/>
              <a:tailEnd/>
            </a:ln>
          </p:spPr>
          <p:txBody>
            <a:bodyPr/>
            <a:lstStyle/>
            <a:p>
              <a:pPr>
                <a:defRPr/>
              </a:pPr>
              <a:endParaRPr lang="nl-NL"/>
            </a:p>
          </p:txBody>
        </p:sp>
        <p:sp>
          <p:nvSpPr>
            <p:cNvPr id="38" name="Rectangle 37">
              <a:extLst>
                <a:ext uri="{FF2B5EF4-FFF2-40B4-BE49-F238E27FC236}">
                  <a16:creationId xmlns:a16="http://schemas.microsoft.com/office/drawing/2014/main" id="{3D602EF7-D07D-BC06-FEF3-C6A5199C0C71}"/>
                </a:ext>
              </a:extLst>
            </p:cNvPr>
            <p:cNvSpPr>
              <a:spLocks noChangeArrowheads="1"/>
            </p:cNvSpPr>
            <p:nvPr userDrawn="1"/>
          </p:nvSpPr>
          <p:spPr bwMode="auto">
            <a:xfrm>
              <a:off x="17043400" y="1335088"/>
              <a:ext cx="71438" cy="292100"/>
            </a:xfrm>
            <a:prstGeom prst="rect">
              <a:avLst/>
            </a:prstGeom>
            <a:solidFill>
              <a:srgbClr val="9E0000"/>
            </a:solidFill>
            <a:ln w="9525">
              <a:noFill/>
              <a:miter lim="800000"/>
              <a:headEnd/>
              <a:tailEnd/>
            </a:ln>
          </p:spPr>
          <p:txBody>
            <a:bodyPr/>
            <a:lstStyle/>
            <a:p>
              <a:pPr>
                <a:defRPr/>
              </a:pPr>
              <a:endParaRPr lang="nl-NL"/>
            </a:p>
          </p:txBody>
        </p:sp>
        <p:sp>
          <p:nvSpPr>
            <p:cNvPr id="39" name="Freeform 38">
              <a:extLst>
                <a:ext uri="{FF2B5EF4-FFF2-40B4-BE49-F238E27FC236}">
                  <a16:creationId xmlns:a16="http://schemas.microsoft.com/office/drawing/2014/main" id="{92B6EA73-2D1C-1264-8B9A-67DAD5315021}"/>
                </a:ext>
              </a:extLst>
            </p:cNvPr>
            <p:cNvSpPr>
              <a:spLocks/>
            </p:cNvSpPr>
            <p:nvPr userDrawn="1"/>
          </p:nvSpPr>
          <p:spPr bwMode="auto">
            <a:xfrm>
              <a:off x="17148175" y="1335088"/>
              <a:ext cx="293688" cy="292100"/>
            </a:xfrm>
            <a:custGeom>
              <a:avLst/>
              <a:gdLst/>
              <a:ahLst/>
              <a:cxnLst>
                <a:cxn ang="0">
                  <a:pos x="114" y="184"/>
                </a:cxn>
                <a:cxn ang="0">
                  <a:pos x="69" y="184"/>
                </a:cxn>
                <a:cxn ang="0">
                  <a:pos x="0" y="0"/>
                </a:cxn>
                <a:cxn ang="0">
                  <a:pos x="49" y="0"/>
                </a:cxn>
                <a:cxn ang="0">
                  <a:pos x="92" y="130"/>
                </a:cxn>
                <a:cxn ang="0">
                  <a:pos x="93" y="130"/>
                </a:cxn>
                <a:cxn ang="0">
                  <a:pos x="136" y="0"/>
                </a:cxn>
                <a:cxn ang="0">
                  <a:pos x="185" y="0"/>
                </a:cxn>
                <a:cxn ang="0">
                  <a:pos x="114" y="184"/>
                </a:cxn>
              </a:cxnLst>
              <a:rect l="0" t="0" r="r" b="b"/>
              <a:pathLst>
                <a:path w="185" h="184">
                  <a:moveTo>
                    <a:pt x="114" y="184"/>
                  </a:moveTo>
                  <a:lnTo>
                    <a:pt x="69" y="184"/>
                  </a:lnTo>
                  <a:lnTo>
                    <a:pt x="0" y="0"/>
                  </a:lnTo>
                  <a:lnTo>
                    <a:pt x="49" y="0"/>
                  </a:lnTo>
                  <a:lnTo>
                    <a:pt x="92" y="130"/>
                  </a:lnTo>
                  <a:lnTo>
                    <a:pt x="93" y="130"/>
                  </a:lnTo>
                  <a:lnTo>
                    <a:pt x="136" y="0"/>
                  </a:lnTo>
                  <a:lnTo>
                    <a:pt x="185" y="0"/>
                  </a:lnTo>
                  <a:lnTo>
                    <a:pt x="114" y="184"/>
                  </a:lnTo>
                  <a:close/>
                </a:path>
              </a:pathLst>
            </a:custGeom>
            <a:solidFill>
              <a:srgbClr val="9E0000"/>
            </a:solidFill>
            <a:ln w="9525">
              <a:noFill/>
              <a:round/>
              <a:headEnd/>
              <a:tailEnd/>
            </a:ln>
          </p:spPr>
          <p:txBody>
            <a:bodyPr/>
            <a:lstStyle/>
            <a:p>
              <a:pPr>
                <a:defRPr/>
              </a:pPr>
              <a:endParaRPr lang="nl-NL"/>
            </a:p>
          </p:txBody>
        </p:sp>
        <p:sp>
          <p:nvSpPr>
            <p:cNvPr id="40" name="Freeform 39">
              <a:extLst>
                <a:ext uri="{FF2B5EF4-FFF2-40B4-BE49-F238E27FC236}">
                  <a16:creationId xmlns:a16="http://schemas.microsoft.com/office/drawing/2014/main" id="{5EE61FB0-9AB9-BD08-ED33-9DCD0613F934}"/>
                </a:ext>
              </a:extLst>
            </p:cNvPr>
            <p:cNvSpPr>
              <a:spLocks/>
            </p:cNvSpPr>
            <p:nvPr userDrawn="1"/>
          </p:nvSpPr>
          <p:spPr bwMode="auto">
            <a:xfrm>
              <a:off x="17475200" y="1335088"/>
              <a:ext cx="203200" cy="292100"/>
            </a:xfrm>
            <a:custGeom>
              <a:avLst/>
              <a:gdLst/>
              <a:ahLst/>
              <a:cxnLst>
                <a:cxn ang="0">
                  <a:pos x="0" y="184"/>
                </a:cxn>
                <a:cxn ang="0">
                  <a:pos x="0" y="0"/>
                </a:cxn>
                <a:cxn ang="0">
                  <a:pos x="123" y="0"/>
                </a:cxn>
                <a:cxn ang="0">
                  <a:pos x="123" y="37"/>
                </a:cxn>
                <a:cxn ang="0">
                  <a:pos x="43" y="37"/>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3" y="0"/>
                  </a:lnTo>
                  <a:lnTo>
                    <a:pt x="123" y="37"/>
                  </a:lnTo>
                  <a:lnTo>
                    <a:pt x="43" y="37"/>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41" name="Freeform 40">
              <a:extLst>
                <a:ext uri="{FF2B5EF4-FFF2-40B4-BE49-F238E27FC236}">
                  <a16:creationId xmlns:a16="http://schemas.microsoft.com/office/drawing/2014/main" id="{A3B55EBB-F49B-C5D4-139B-36F3C3496A28}"/>
                </a:ext>
              </a:extLst>
            </p:cNvPr>
            <p:cNvSpPr>
              <a:spLocks noEditPoints="1"/>
            </p:cNvSpPr>
            <p:nvPr userDrawn="1"/>
          </p:nvSpPr>
          <p:spPr bwMode="auto">
            <a:xfrm>
              <a:off x="17735550" y="1335088"/>
              <a:ext cx="238125" cy="292100"/>
            </a:xfrm>
            <a:custGeom>
              <a:avLst/>
              <a:gdLst/>
              <a:ahLst/>
              <a:cxnLst>
                <a:cxn ang="0">
                  <a:pos x="546" y="1018"/>
                </a:cxn>
                <a:cxn ang="0">
                  <a:pos x="325" y="614"/>
                </a:cxn>
                <a:cxn ang="0">
                  <a:pos x="241" y="614"/>
                </a:cxn>
                <a:cxn ang="0">
                  <a:pos x="241" y="1018"/>
                </a:cxn>
                <a:cxn ang="0">
                  <a:pos x="0" y="1018"/>
                </a:cxn>
                <a:cxn ang="0">
                  <a:pos x="0" y="0"/>
                </a:cxn>
                <a:cxn ang="0">
                  <a:pos x="389" y="0"/>
                </a:cxn>
                <a:cxn ang="0">
                  <a:pos x="533" y="15"/>
                </a:cxn>
                <a:cxn ang="0">
                  <a:pos x="658" y="66"/>
                </a:cxn>
                <a:cxn ang="0">
                  <a:pos x="746" y="161"/>
                </a:cxn>
                <a:cxn ang="0">
                  <a:pos x="780" y="308"/>
                </a:cxn>
                <a:cxn ang="0">
                  <a:pos x="723" y="482"/>
                </a:cxn>
                <a:cxn ang="0">
                  <a:pos x="568" y="583"/>
                </a:cxn>
                <a:cxn ang="0">
                  <a:pos x="834" y="1018"/>
                </a:cxn>
                <a:cxn ang="0">
                  <a:pos x="546" y="1018"/>
                </a:cxn>
                <a:cxn ang="0">
                  <a:pos x="536" y="312"/>
                </a:cxn>
                <a:cxn ang="0">
                  <a:pos x="521" y="254"/>
                </a:cxn>
                <a:cxn ang="0">
                  <a:pos x="482" y="219"/>
                </a:cxn>
                <a:cxn ang="0">
                  <a:pos x="428" y="203"/>
                </a:cxn>
                <a:cxn ang="0">
                  <a:pos x="371" y="199"/>
                </a:cxn>
                <a:cxn ang="0">
                  <a:pos x="239" y="199"/>
                </a:cxn>
                <a:cxn ang="0">
                  <a:pos x="239" y="436"/>
                </a:cxn>
                <a:cxn ang="0">
                  <a:pos x="357" y="436"/>
                </a:cxn>
                <a:cxn ang="0">
                  <a:pos x="419" y="431"/>
                </a:cxn>
                <a:cxn ang="0">
                  <a:pos x="477" y="413"/>
                </a:cxn>
                <a:cxn ang="0">
                  <a:pos x="520" y="375"/>
                </a:cxn>
                <a:cxn ang="0">
                  <a:pos x="536" y="312"/>
                </a:cxn>
              </a:cxnLst>
              <a:rect l="0" t="0" r="r" b="b"/>
              <a:pathLst>
                <a:path w="834" h="1018">
                  <a:moveTo>
                    <a:pt x="546" y="1018"/>
                  </a:moveTo>
                  <a:cubicBezTo>
                    <a:pt x="325" y="614"/>
                    <a:pt x="325" y="614"/>
                    <a:pt x="325" y="614"/>
                  </a:cubicBezTo>
                  <a:cubicBezTo>
                    <a:pt x="241" y="614"/>
                    <a:pt x="241" y="614"/>
                    <a:pt x="241" y="614"/>
                  </a:cubicBezTo>
                  <a:cubicBezTo>
                    <a:pt x="241" y="1018"/>
                    <a:pt x="241" y="1018"/>
                    <a:pt x="241" y="1018"/>
                  </a:cubicBezTo>
                  <a:cubicBezTo>
                    <a:pt x="0" y="1018"/>
                    <a:pt x="0" y="1018"/>
                    <a:pt x="0" y="1018"/>
                  </a:cubicBezTo>
                  <a:cubicBezTo>
                    <a:pt x="0" y="0"/>
                    <a:pt x="0" y="0"/>
                    <a:pt x="0" y="0"/>
                  </a:cubicBezTo>
                  <a:cubicBezTo>
                    <a:pt x="389" y="0"/>
                    <a:pt x="389" y="0"/>
                    <a:pt x="389" y="0"/>
                  </a:cubicBezTo>
                  <a:cubicBezTo>
                    <a:pt x="438" y="0"/>
                    <a:pt x="486" y="5"/>
                    <a:pt x="533" y="15"/>
                  </a:cubicBezTo>
                  <a:cubicBezTo>
                    <a:pt x="579" y="25"/>
                    <a:pt x="621" y="42"/>
                    <a:pt x="658" y="66"/>
                  </a:cubicBezTo>
                  <a:cubicBezTo>
                    <a:pt x="695" y="90"/>
                    <a:pt x="724" y="122"/>
                    <a:pt x="746" y="161"/>
                  </a:cubicBezTo>
                  <a:cubicBezTo>
                    <a:pt x="768" y="200"/>
                    <a:pt x="780" y="249"/>
                    <a:pt x="780" y="308"/>
                  </a:cubicBezTo>
                  <a:cubicBezTo>
                    <a:pt x="780" y="377"/>
                    <a:pt x="761" y="435"/>
                    <a:pt x="723" y="482"/>
                  </a:cubicBezTo>
                  <a:cubicBezTo>
                    <a:pt x="686" y="529"/>
                    <a:pt x="634" y="562"/>
                    <a:pt x="568" y="583"/>
                  </a:cubicBezTo>
                  <a:cubicBezTo>
                    <a:pt x="834" y="1018"/>
                    <a:pt x="834" y="1018"/>
                    <a:pt x="834" y="1018"/>
                  </a:cubicBezTo>
                  <a:lnTo>
                    <a:pt x="546" y="1018"/>
                  </a:lnTo>
                  <a:close/>
                  <a:moveTo>
                    <a:pt x="536" y="312"/>
                  </a:moveTo>
                  <a:cubicBezTo>
                    <a:pt x="536" y="288"/>
                    <a:pt x="531" y="269"/>
                    <a:pt x="521" y="254"/>
                  </a:cubicBezTo>
                  <a:cubicBezTo>
                    <a:pt x="511" y="239"/>
                    <a:pt x="498" y="227"/>
                    <a:pt x="482" y="219"/>
                  </a:cubicBezTo>
                  <a:cubicBezTo>
                    <a:pt x="466" y="211"/>
                    <a:pt x="448" y="206"/>
                    <a:pt x="428" y="203"/>
                  </a:cubicBezTo>
                  <a:cubicBezTo>
                    <a:pt x="409" y="200"/>
                    <a:pt x="389" y="199"/>
                    <a:pt x="371" y="199"/>
                  </a:cubicBezTo>
                  <a:cubicBezTo>
                    <a:pt x="239" y="199"/>
                    <a:pt x="239" y="199"/>
                    <a:pt x="239" y="199"/>
                  </a:cubicBezTo>
                  <a:cubicBezTo>
                    <a:pt x="239" y="436"/>
                    <a:pt x="239" y="436"/>
                    <a:pt x="239" y="436"/>
                  </a:cubicBezTo>
                  <a:cubicBezTo>
                    <a:pt x="357" y="436"/>
                    <a:pt x="357" y="436"/>
                    <a:pt x="357" y="436"/>
                  </a:cubicBezTo>
                  <a:cubicBezTo>
                    <a:pt x="377" y="436"/>
                    <a:pt x="398" y="434"/>
                    <a:pt x="419" y="431"/>
                  </a:cubicBezTo>
                  <a:cubicBezTo>
                    <a:pt x="440" y="427"/>
                    <a:pt x="459" y="422"/>
                    <a:pt x="477" y="413"/>
                  </a:cubicBezTo>
                  <a:cubicBezTo>
                    <a:pt x="494" y="404"/>
                    <a:pt x="508" y="392"/>
                    <a:pt x="520" y="375"/>
                  </a:cubicBezTo>
                  <a:cubicBezTo>
                    <a:pt x="531" y="359"/>
                    <a:pt x="536" y="338"/>
                    <a:pt x="536" y="312"/>
                  </a:cubicBezTo>
                </a:path>
              </a:pathLst>
            </a:custGeom>
            <a:solidFill>
              <a:srgbClr val="9E0000"/>
            </a:solidFill>
            <a:ln w="9525">
              <a:noFill/>
              <a:round/>
              <a:headEnd/>
              <a:tailEnd/>
            </a:ln>
          </p:spPr>
          <p:txBody>
            <a:bodyPr/>
            <a:lstStyle/>
            <a:p>
              <a:pPr>
                <a:defRPr/>
              </a:pPr>
              <a:endParaRPr lang="nl-NL"/>
            </a:p>
          </p:txBody>
        </p:sp>
        <p:sp>
          <p:nvSpPr>
            <p:cNvPr id="42" name="Freeform 41">
              <a:extLst>
                <a:ext uri="{FF2B5EF4-FFF2-40B4-BE49-F238E27FC236}">
                  <a16:creationId xmlns:a16="http://schemas.microsoft.com/office/drawing/2014/main" id="{6B8AB107-D80E-30AF-1D95-14661046AD7C}"/>
                </a:ext>
              </a:extLst>
            </p:cNvPr>
            <p:cNvSpPr>
              <a:spLocks/>
            </p:cNvSpPr>
            <p:nvPr userDrawn="1"/>
          </p:nvSpPr>
          <p:spPr bwMode="auto">
            <a:xfrm>
              <a:off x="17992725" y="1327150"/>
              <a:ext cx="223838" cy="307975"/>
            </a:xfrm>
            <a:custGeom>
              <a:avLst/>
              <a:gdLst/>
              <a:ahLst/>
              <a:cxnLst>
                <a:cxn ang="0">
                  <a:pos x="623" y="291"/>
                </a:cxn>
                <a:cxn ang="0">
                  <a:pos x="540" y="227"/>
                </a:cxn>
                <a:cxn ang="0">
                  <a:pos x="441" y="203"/>
                </a:cxn>
                <a:cxn ang="0">
                  <a:pos x="392" y="207"/>
                </a:cxn>
                <a:cxn ang="0">
                  <a:pos x="346" y="224"/>
                </a:cxn>
                <a:cxn ang="0">
                  <a:pos x="312" y="255"/>
                </a:cxn>
                <a:cxn ang="0">
                  <a:pos x="299" y="305"/>
                </a:cxn>
                <a:cxn ang="0">
                  <a:pos x="309" y="348"/>
                </a:cxn>
                <a:cxn ang="0">
                  <a:pos x="341" y="378"/>
                </a:cxn>
                <a:cxn ang="0">
                  <a:pos x="391" y="402"/>
                </a:cxn>
                <a:cxn ang="0">
                  <a:pos x="455" y="424"/>
                </a:cxn>
                <a:cxn ang="0">
                  <a:pos x="564" y="463"/>
                </a:cxn>
                <a:cxn ang="0">
                  <a:pos x="666" y="518"/>
                </a:cxn>
                <a:cxn ang="0">
                  <a:pos x="742" y="603"/>
                </a:cxn>
                <a:cxn ang="0">
                  <a:pos x="772" y="731"/>
                </a:cxn>
                <a:cxn ang="0">
                  <a:pos x="740" y="883"/>
                </a:cxn>
                <a:cxn ang="0">
                  <a:pos x="653" y="988"/>
                </a:cxn>
                <a:cxn ang="0">
                  <a:pos x="527" y="1050"/>
                </a:cxn>
                <a:cxn ang="0">
                  <a:pos x="382" y="1070"/>
                </a:cxn>
                <a:cxn ang="0">
                  <a:pos x="170" y="1032"/>
                </a:cxn>
                <a:cxn ang="0">
                  <a:pos x="0" y="923"/>
                </a:cxn>
                <a:cxn ang="0">
                  <a:pos x="162" y="760"/>
                </a:cxn>
                <a:cxn ang="0">
                  <a:pos x="260" y="837"/>
                </a:cxn>
                <a:cxn ang="0">
                  <a:pos x="382" y="868"/>
                </a:cxn>
                <a:cxn ang="0">
                  <a:pos x="435" y="862"/>
                </a:cxn>
                <a:cxn ang="0">
                  <a:pos x="481" y="843"/>
                </a:cxn>
                <a:cxn ang="0">
                  <a:pos x="512" y="808"/>
                </a:cxn>
                <a:cxn ang="0">
                  <a:pos x="523" y="757"/>
                </a:cxn>
                <a:cxn ang="0">
                  <a:pos x="509" y="708"/>
                </a:cxn>
                <a:cxn ang="0">
                  <a:pos x="468" y="671"/>
                </a:cxn>
                <a:cxn ang="0">
                  <a:pos x="402" y="641"/>
                </a:cxn>
                <a:cxn ang="0">
                  <a:pos x="311" y="611"/>
                </a:cxn>
                <a:cxn ang="0">
                  <a:pos x="216" y="574"/>
                </a:cxn>
                <a:cxn ang="0">
                  <a:pos x="132" y="519"/>
                </a:cxn>
                <a:cxn ang="0">
                  <a:pos x="73" y="437"/>
                </a:cxn>
                <a:cxn ang="0">
                  <a:pos x="51" y="319"/>
                </a:cxn>
                <a:cxn ang="0">
                  <a:pos x="86" y="174"/>
                </a:cxn>
                <a:cxn ang="0">
                  <a:pos x="176" y="75"/>
                </a:cxn>
                <a:cxn ang="0">
                  <a:pos x="303" y="18"/>
                </a:cxn>
                <a:cxn ang="0">
                  <a:pos x="446" y="0"/>
                </a:cxn>
                <a:cxn ang="0">
                  <a:pos x="622" y="32"/>
                </a:cxn>
                <a:cxn ang="0">
                  <a:pos x="780" y="125"/>
                </a:cxn>
                <a:cxn ang="0">
                  <a:pos x="623" y="291"/>
                </a:cxn>
              </a:cxnLst>
              <a:rect l="0" t="0" r="r" b="b"/>
              <a:pathLst>
                <a:path w="780" h="1070">
                  <a:moveTo>
                    <a:pt x="623" y="291"/>
                  </a:moveTo>
                  <a:cubicBezTo>
                    <a:pt x="602" y="264"/>
                    <a:pt x="574" y="243"/>
                    <a:pt x="540" y="227"/>
                  </a:cubicBezTo>
                  <a:cubicBezTo>
                    <a:pt x="506" y="211"/>
                    <a:pt x="473" y="203"/>
                    <a:pt x="441" y="203"/>
                  </a:cubicBezTo>
                  <a:cubicBezTo>
                    <a:pt x="425" y="203"/>
                    <a:pt x="408" y="204"/>
                    <a:pt x="392" y="207"/>
                  </a:cubicBezTo>
                  <a:cubicBezTo>
                    <a:pt x="375" y="210"/>
                    <a:pt x="359" y="216"/>
                    <a:pt x="346" y="224"/>
                  </a:cubicBezTo>
                  <a:cubicBezTo>
                    <a:pt x="333" y="232"/>
                    <a:pt x="321" y="243"/>
                    <a:pt x="312" y="255"/>
                  </a:cubicBezTo>
                  <a:cubicBezTo>
                    <a:pt x="303" y="268"/>
                    <a:pt x="299" y="285"/>
                    <a:pt x="299" y="305"/>
                  </a:cubicBezTo>
                  <a:cubicBezTo>
                    <a:pt x="299" y="322"/>
                    <a:pt x="302" y="337"/>
                    <a:pt x="309" y="348"/>
                  </a:cubicBezTo>
                  <a:cubicBezTo>
                    <a:pt x="317" y="360"/>
                    <a:pt x="327" y="370"/>
                    <a:pt x="341" y="378"/>
                  </a:cubicBezTo>
                  <a:cubicBezTo>
                    <a:pt x="355" y="387"/>
                    <a:pt x="371" y="395"/>
                    <a:pt x="391" y="402"/>
                  </a:cubicBezTo>
                  <a:cubicBezTo>
                    <a:pt x="410" y="409"/>
                    <a:pt x="431" y="417"/>
                    <a:pt x="455" y="424"/>
                  </a:cubicBezTo>
                  <a:cubicBezTo>
                    <a:pt x="490" y="436"/>
                    <a:pt x="526" y="449"/>
                    <a:pt x="564" y="463"/>
                  </a:cubicBezTo>
                  <a:cubicBezTo>
                    <a:pt x="601" y="477"/>
                    <a:pt x="635" y="495"/>
                    <a:pt x="666" y="518"/>
                  </a:cubicBezTo>
                  <a:cubicBezTo>
                    <a:pt x="696" y="541"/>
                    <a:pt x="722" y="569"/>
                    <a:pt x="742" y="603"/>
                  </a:cubicBezTo>
                  <a:cubicBezTo>
                    <a:pt x="762" y="638"/>
                    <a:pt x="772" y="680"/>
                    <a:pt x="772" y="731"/>
                  </a:cubicBezTo>
                  <a:cubicBezTo>
                    <a:pt x="772" y="789"/>
                    <a:pt x="761" y="840"/>
                    <a:pt x="740" y="883"/>
                  </a:cubicBezTo>
                  <a:cubicBezTo>
                    <a:pt x="718" y="925"/>
                    <a:pt x="689" y="960"/>
                    <a:pt x="653" y="988"/>
                  </a:cubicBezTo>
                  <a:cubicBezTo>
                    <a:pt x="616" y="1016"/>
                    <a:pt x="575" y="1037"/>
                    <a:pt x="527" y="1050"/>
                  </a:cubicBezTo>
                  <a:cubicBezTo>
                    <a:pt x="480" y="1064"/>
                    <a:pt x="432" y="1070"/>
                    <a:pt x="382" y="1070"/>
                  </a:cubicBezTo>
                  <a:cubicBezTo>
                    <a:pt x="309" y="1070"/>
                    <a:pt x="239" y="1057"/>
                    <a:pt x="170" y="1032"/>
                  </a:cubicBezTo>
                  <a:cubicBezTo>
                    <a:pt x="102" y="1007"/>
                    <a:pt x="46" y="971"/>
                    <a:pt x="0" y="923"/>
                  </a:cubicBezTo>
                  <a:cubicBezTo>
                    <a:pt x="162" y="760"/>
                    <a:pt x="162" y="760"/>
                    <a:pt x="162" y="760"/>
                  </a:cubicBezTo>
                  <a:cubicBezTo>
                    <a:pt x="187" y="790"/>
                    <a:pt x="220" y="816"/>
                    <a:pt x="260" y="837"/>
                  </a:cubicBezTo>
                  <a:cubicBezTo>
                    <a:pt x="301" y="857"/>
                    <a:pt x="342" y="868"/>
                    <a:pt x="382" y="868"/>
                  </a:cubicBezTo>
                  <a:cubicBezTo>
                    <a:pt x="400" y="868"/>
                    <a:pt x="418" y="866"/>
                    <a:pt x="435" y="862"/>
                  </a:cubicBezTo>
                  <a:cubicBezTo>
                    <a:pt x="453" y="858"/>
                    <a:pt x="468" y="852"/>
                    <a:pt x="481" y="843"/>
                  </a:cubicBezTo>
                  <a:cubicBezTo>
                    <a:pt x="494" y="834"/>
                    <a:pt x="504" y="823"/>
                    <a:pt x="512" y="808"/>
                  </a:cubicBezTo>
                  <a:cubicBezTo>
                    <a:pt x="519" y="794"/>
                    <a:pt x="523" y="777"/>
                    <a:pt x="523" y="757"/>
                  </a:cubicBezTo>
                  <a:cubicBezTo>
                    <a:pt x="523" y="737"/>
                    <a:pt x="518" y="721"/>
                    <a:pt x="509" y="708"/>
                  </a:cubicBezTo>
                  <a:cubicBezTo>
                    <a:pt x="499" y="694"/>
                    <a:pt x="486" y="682"/>
                    <a:pt x="468" y="671"/>
                  </a:cubicBezTo>
                  <a:cubicBezTo>
                    <a:pt x="450" y="660"/>
                    <a:pt x="428" y="650"/>
                    <a:pt x="402" y="641"/>
                  </a:cubicBezTo>
                  <a:cubicBezTo>
                    <a:pt x="375" y="632"/>
                    <a:pt x="345" y="622"/>
                    <a:pt x="311" y="611"/>
                  </a:cubicBezTo>
                  <a:cubicBezTo>
                    <a:pt x="279" y="601"/>
                    <a:pt x="247" y="588"/>
                    <a:pt x="216" y="574"/>
                  </a:cubicBezTo>
                  <a:cubicBezTo>
                    <a:pt x="185" y="560"/>
                    <a:pt x="157" y="541"/>
                    <a:pt x="132" y="519"/>
                  </a:cubicBezTo>
                  <a:cubicBezTo>
                    <a:pt x="108" y="496"/>
                    <a:pt x="88" y="469"/>
                    <a:pt x="73" y="437"/>
                  </a:cubicBezTo>
                  <a:cubicBezTo>
                    <a:pt x="58" y="405"/>
                    <a:pt x="51" y="365"/>
                    <a:pt x="51" y="319"/>
                  </a:cubicBezTo>
                  <a:cubicBezTo>
                    <a:pt x="51" y="263"/>
                    <a:pt x="62" y="214"/>
                    <a:pt x="86" y="174"/>
                  </a:cubicBezTo>
                  <a:cubicBezTo>
                    <a:pt x="108" y="134"/>
                    <a:pt x="139" y="101"/>
                    <a:pt x="176" y="75"/>
                  </a:cubicBezTo>
                  <a:cubicBezTo>
                    <a:pt x="214" y="49"/>
                    <a:pt x="256" y="30"/>
                    <a:pt x="303" y="18"/>
                  </a:cubicBezTo>
                  <a:cubicBezTo>
                    <a:pt x="350" y="6"/>
                    <a:pt x="397" y="0"/>
                    <a:pt x="446" y="0"/>
                  </a:cubicBezTo>
                  <a:cubicBezTo>
                    <a:pt x="503" y="0"/>
                    <a:pt x="562" y="11"/>
                    <a:pt x="622" y="32"/>
                  </a:cubicBezTo>
                  <a:cubicBezTo>
                    <a:pt x="682" y="53"/>
                    <a:pt x="734" y="84"/>
                    <a:pt x="780" y="125"/>
                  </a:cubicBezTo>
                  <a:lnTo>
                    <a:pt x="623" y="291"/>
                  </a:lnTo>
                  <a:close/>
                </a:path>
              </a:pathLst>
            </a:custGeom>
            <a:solidFill>
              <a:srgbClr val="9E0000"/>
            </a:solidFill>
            <a:ln w="9525">
              <a:noFill/>
              <a:round/>
              <a:headEnd/>
              <a:tailEnd/>
            </a:ln>
          </p:spPr>
          <p:txBody>
            <a:bodyPr/>
            <a:lstStyle/>
            <a:p>
              <a:pPr>
                <a:defRPr/>
              </a:pPr>
              <a:endParaRPr lang="nl-NL"/>
            </a:p>
          </p:txBody>
        </p:sp>
        <p:sp>
          <p:nvSpPr>
            <p:cNvPr id="43" name="Rectangle 42">
              <a:extLst>
                <a:ext uri="{FF2B5EF4-FFF2-40B4-BE49-F238E27FC236}">
                  <a16:creationId xmlns:a16="http://schemas.microsoft.com/office/drawing/2014/main" id="{604015F6-A24C-380D-9107-1A08E74DACC2}"/>
                </a:ext>
              </a:extLst>
            </p:cNvPr>
            <p:cNvSpPr>
              <a:spLocks noChangeArrowheads="1"/>
            </p:cNvSpPr>
            <p:nvPr userDrawn="1"/>
          </p:nvSpPr>
          <p:spPr bwMode="auto">
            <a:xfrm>
              <a:off x="18267363" y="1335088"/>
              <a:ext cx="71437" cy="292100"/>
            </a:xfrm>
            <a:prstGeom prst="rect">
              <a:avLst/>
            </a:prstGeom>
            <a:solidFill>
              <a:srgbClr val="9E0000"/>
            </a:solidFill>
            <a:ln w="9525">
              <a:noFill/>
              <a:miter lim="800000"/>
              <a:headEnd/>
              <a:tailEnd/>
            </a:ln>
          </p:spPr>
          <p:txBody>
            <a:bodyPr/>
            <a:lstStyle/>
            <a:p>
              <a:pPr>
                <a:defRPr/>
              </a:pPr>
              <a:endParaRPr lang="nl-NL"/>
            </a:p>
          </p:txBody>
        </p:sp>
        <p:sp>
          <p:nvSpPr>
            <p:cNvPr id="44" name="Freeform 43">
              <a:extLst>
                <a:ext uri="{FF2B5EF4-FFF2-40B4-BE49-F238E27FC236}">
                  <a16:creationId xmlns:a16="http://schemas.microsoft.com/office/drawing/2014/main" id="{F9D88C07-7B4A-DBDB-2F0F-4C71D24241C4}"/>
                </a:ext>
              </a:extLst>
            </p:cNvPr>
            <p:cNvSpPr>
              <a:spLocks/>
            </p:cNvSpPr>
            <p:nvPr userDrawn="1"/>
          </p:nvSpPr>
          <p:spPr bwMode="auto">
            <a:xfrm>
              <a:off x="18376900" y="1335088"/>
              <a:ext cx="234950" cy="292100"/>
            </a:xfrm>
            <a:custGeom>
              <a:avLst/>
              <a:gdLst/>
              <a:ahLst/>
              <a:cxnLst>
                <a:cxn ang="0">
                  <a:pos x="96" y="38"/>
                </a:cxn>
                <a:cxn ang="0">
                  <a:pos x="96" y="184"/>
                </a:cxn>
                <a:cxn ang="0">
                  <a:pos x="52" y="184"/>
                </a:cxn>
                <a:cxn ang="0">
                  <a:pos x="52" y="38"/>
                </a:cxn>
                <a:cxn ang="0">
                  <a:pos x="0" y="38"/>
                </a:cxn>
                <a:cxn ang="0">
                  <a:pos x="0" y="0"/>
                </a:cxn>
                <a:cxn ang="0">
                  <a:pos x="148" y="0"/>
                </a:cxn>
                <a:cxn ang="0">
                  <a:pos x="148" y="38"/>
                </a:cxn>
                <a:cxn ang="0">
                  <a:pos x="96" y="38"/>
                </a:cxn>
              </a:cxnLst>
              <a:rect l="0" t="0" r="r" b="b"/>
              <a:pathLst>
                <a:path w="148" h="184">
                  <a:moveTo>
                    <a:pt x="96" y="38"/>
                  </a:moveTo>
                  <a:lnTo>
                    <a:pt x="96" y="184"/>
                  </a:lnTo>
                  <a:lnTo>
                    <a:pt x="52" y="184"/>
                  </a:lnTo>
                  <a:lnTo>
                    <a:pt x="52" y="38"/>
                  </a:lnTo>
                  <a:lnTo>
                    <a:pt x="0" y="38"/>
                  </a:lnTo>
                  <a:lnTo>
                    <a:pt x="0" y="0"/>
                  </a:lnTo>
                  <a:lnTo>
                    <a:pt x="148" y="0"/>
                  </a:lnTo>
                  <a:lnTo>
                    <a:pt x="148" y="38"/>
                  </a:lnTo>
                  <a:lnTo>
                    <a:pt x="96" y="38"/>
                  </a:lnTo>
                  <a:close/>
                </a:path>
              </a:pathLst>
            </a:custGeom>
            <a:solidFill>
              <a:srgbClr val="9E0000"/>
            </a:solidFill>
            <a:ln w="9525">
              <a:noFill/>
              <a:round/>
              <a:headEnd/>
              <a:tailEnd/>
            </a:ln>
          </p:spPr>
          <p:txBody>
            <a:bodyPr/>
            <a:lstStyle/>
            <a:p>
              <a:pPr>
                <a:defRPr/>
              </a:pPr>
              <a:endParaRPr lang="nl-NL"/>
            </a:p>
          </p:txBody>
        </p:sp>
        <p:sp>
          <p:nvSpPr>
            <p:cNvPr id="45" name="Freeform 44">
              <a:extLst>
                <a:ext uri="{FF2B5EF4-FFF2-40B4-BE49-F238E27FC236}">
                  <a16:creationId xmlns:a16="http://schemas.microsoft.com/office/drawing/2014/main" id="{10CAEFE8-073F-A5D9-ED2B-779883A244DA}"/>
                </a:ext>
              </a:extLst>
            </p:cNvPr>
            <p:cNvSpPr>
              <a:spLocks/>
            </p:cNvSpPr>
            <p:nvPr userDrawn="1"/>
          </p:nvSpPr>
          <p:spPr bwMode="auto">
            <a:xfrm>
              <a:off x="18630900" y="1335088"/>
              <a:ext cx="293688" cy="292100"/>
            </a:xfrm>
            <a:custGeom>
              <a:avLst/>
              <a:gdLst/>
              <a:ahLst/>
              <a:cxnLst>
                <a:cxn ang="0">
                  <a:pos x="114" y="106"/>
                </a:cxn>
                <a:cxn ang="0">
                  <a:pos x="114" y="184"/>
                </a:cxn>
                <a:cxn ang="0">
                  <a:pos x="69" y="184"/>
                </a:cxn>
                <a:cxn ang="0">
                  <a:pos x="69" y="106"/>
                </a:cxn>
                <a:cxn ang="0">
                  <a:pos x="0" y="0"/>
                </a:cxn>
                <a:cxn ang="0">
                  <a:pos x="54" y="0"/>
                </a:cxn>
                <a:cxn ang="0">
                  <a:pos x="93" y="68"/>
                </a:cxn>
                <a:cxn ang="0">
                  <a:pos x="133" y="0"/>
                </a:cxn>
                <a:cxn ang="0">
                  <a:pos x="185" y="0"/>
                </a:cxn>
                <a:cxn ang="0">
                  <a:pos x="114" y="106"/>
                </a:cxn>
              </a:cxnLst>
              <a:rect l="0" t="0" r="r" b="b"/>
              <a:pathLst>
                <a:path w="185" h="184">
                  <a:moveTo>
                    <a:pt x="114" y="106"/>
                  </a:moveTo>
                  <a:lnTo>
                    <a:pt x="114" y="184"/>
                  </a:lnTo>
                  <a:lnTo>
                    <a:pt x="69" y="184"/>
                  </a:lnTo>
                  <a:lnTo>
                    <a:pt x="69" y="106"/>
                  </a:lnTo>
                  <a:lnTo>
                    <a:pt x="0" y="0"/>
                  </a:lnTo>
                  <a:lnTo>
                    <a:pt x="54" y="0"/>
                  </a:lnTo>
                  <a:lnTo>
                    <a:pt x="93" y="68"/>
                  </a:lnTo>
                  <a:lnTo>
                    <a:pt x="133" y="0"/>
                  </a:lnTo>
                  <a:lnTo>
                    <a:pt x="185" y="0"/>
                  </a:lnTo>
                  <a:lnTo>
                    <a:pt x="114" y="106"/>
                  </a:lnTo>
                  <a:close/>
                </a:path>
              </a:pathLst>
            </a:custGeom>
            <a:solidFill>
              <a:srgbClr val="9E0000"/>
            </a:solidFill>
            <a:ln w="9525">
              <a:noFill/>
              <a:round/>
              <a:headEnd/>
              <a:tailEnd/>
            </a:ln>
          </p:spPr>
          <p:txBody>
            <a:bodyPr/>
            <a:lstStyle/>
            <a:p>
              <a:pPr>
                <a:defRPr/>
              </a:pPr>
              <a:endParaRPr lang="nl-NL"/>
            </a:p>
          </p:txBody>
        </p:sp>
        <p:sp>
          <p:nvSpPr>
            <p:cNvPr id="46" name="Freeform 45">
              <a:extLst>
                <a:ext uri="{FF2B5EF4-FFF2-40B4-BE49-F238E27FC236}">
                  <a16:creationId xmlns:a16="http://schemas.microsoft.com/office/drawing/2014/main" id="{E0125E34-B458-061C-8226-DE22B5450EE7}"/>
                </a:ext>
              </a:extLst>
            </p:cNvPr>
            <p:cNvSpPr>
              <a:spLocks noEditPoints="1"/>
            </p:cNvSpPr>
            <p:nvPr userDrawn="1"/>
          </p:nvSpPr>
          <p:spPr bwMode="auto">
            <a:xfrm>
              <a:off x="19051588" y="1327150"/>
              <a:ext cx="317500" cy="307975"/>
            </a:xfrm>
            <a:custGeom>
              <a:avLst/>
              <a:gdLst/>
              <a:ahLst/>
              <a:cxnLst>
                <a:cxn ang="0">
                  <a:pos x="1110" y="532"/>
                </a:cxn>
                <a:cxn ang="0">
                  <a:pos x="1068" y="753"/>
                </a:cxn>
                <a:cxn ang="0">
                  <a:pos x="952" y="924"/>
                </a:cxn>
                <a:cxn ang="0">
                  <a:pos x="776" y="1034"/>
                </a:cxn>
                <a:cxn ang="0">
                  <a:pos x="554" y="1073"/>
                </a:cxn>
                <a:cxn ang="0">
                  <a:pos x="333" y="1034"/>
                </a:cxn>
                <a:cxn ang="0">
                  <a:pos x="157" y="924"/>
                </a:cxn>
                <a:cxn ang="0">
                  <a:pos x="42" y="753"/>
                </a:cxn>
                <a:cxn ang="0">
                  <a:pos x="0" y="532"/>
                </a:cxn>
                <a:cxn ang="0">
                  <a:pos x="42" y="311"/>
                </a:cxn>
                <a:cxn ang="0">
                  <a:pos x="157" y="143"/>
                </a:cxn>
                <a:cxn ang="0">
                  <a:pos x="333" y="37"/>
                </a:cxn>
                <a:cxn ang="0">
                  <a:pos x="554" y="0"/>
                </a:cxn>
                <a:cxn ang="0">
                  <a:pos x="776" y="37"/>
                </a:cxn>
                <a:cxn ang="0">
                  <a:pos x="952" y="143"/>
                </a:cxn>
                <a:cxn ang="0">
                  <a:pos x="1068" y="311"/>
                </a:cxn>
                <a:cxn ang="0">
                  <a:pos x="1110" y="532"/>
                </a:cxn>
                <a:cxn ang="0">
                  <a:pos x="846" y="532"/>
                </a:cxn>
                <a:cxn ang="0">
                  <a:pos x="825" y="408"/>
                </a:cxn>
                <a:cxn ang="0">
                  <a:pos x="765" y="310"/>
                </a:cxn>
                <a:cxn ang="0">
                  <a:pos x="673" y="245"/>
                </a:cxn>
                <a:cxn ang="0">
                  <a:pos x="554" y="221"/>
                </a:cxn>
                <a:cxn ang="0">
                  <a:pos x="436" y="245"/>
                </a:cxn>
                <a:cxn ang="0">
                  <a:pos x="344" y="310"/>
                </a:cxn>
                <a:cxn ang="0">
                  <a:pos x="284" y="408"/>
                </a:cxn>
                <a:cxn ang="0">
                  <a:pos x="263" y="532"/>
                </a:cxn>
                <a:cxn ang="0">
                  <a:pos x="285" y="659"/>
                </a:cxn>
                <a:cxn ang="0">
                  <a:pos x="345" y="759"/>
                </a:cxn>
                <a:cxn ang="0">
                  <a:pos x="436" y="825"/>
                </a:cxn>
                <a:cxn ang="0">
                  <a:pos x="554" y="848"/>
                </a:cxn>
                <a:cxn ang="0">
                  <a:pos x="672" y="825"/>
                </a:cxn>
                <a:cxn ang="0">
                  <a:pos x="764" y="759"/>
                </a:cxn>
                <a:cxn ang="0">
                  <a:pos x="825" y="659"/>
                </a:cxn>
                <a:cxn ang="0">
                  <a:pos x="846" y="532"/>
                </a:cxn>
              </a:cxnLst>
              <a:rect l="0" t="0" r="r" b="b"/>
              <a:pathLst>
                <a:path w="1110" h="1073">
                  <a:moveTo>
                    <a:pt x="1110" y="532"/>
                  </a:moveTo>
                  <a:cubicBezTo>
                    <a:pt x="1110" y="612"/>
                    <a:pt x="1096" y="686"/>
                    <a:pt x="1068" y="753"/>
                  </a:cubicBezTo>
                  <a:cubicBezTo>
                    <a:pt x="1040" y="819"/>
                    <a:pt x="1002" y="876"/>
                    <a:pt x="952" y="924"/>
                  </a:cubicBezTo>
                  <a:cubicBezTo>
                    <a:pt x="903" y="971"/>
                    <a:pt x="844" y="1008"/>
                    <a:pt x="776" y="1034"/>
                  </a:cubicBezTo>
                  <a:cubicBezTo>
                    <a:pt x="708" y="1060"/>
                    <a:pt x="634" y="1073"/>
                    <a:pt x="554" y="1073"/>
                  </a:cubicBezTo>
                  <a:cubicBezTo>
                    <a:pt x="474" y="1073"/>
                    <a:pt x="401" y="1060"/>
                    <a:pt x="333" y="1034"/>
                  </a:cubicBezTo>
                  <a:cubicBezTo>
                    <a:pt x="265" y="1008"/>
                    <a:pt x="207" y="971"/>
                    <a:pt x="157" y="924"/>
                  </a:cubicBezTo>
                  <a:cubicBezTo>
                    <a:pt x="108" y="876"/>
                    <a:pt x="69" y="819"/>
                    <a:pt x="42" y="753"/>
                  </a:cubicBezTo>
                  <a:cubicBezTo>
                    <a:pt x="14" y="686"/>
                    <a:pt x="0" y="612"/>
                    <a:pt x="0" y="532"/>
                  </a:cubicBezTo>
                  <a:cubicBezTo>
                    <a:pt x="0" y="450"/>
                    <a:pt x="14" y="377"/>
                    <a:pt x="42" y="311"/>
                  </a:cubicBezTo>
                  <a:cubicBezTo>
                    <a:pt x="69" y="245"/>
                    <a:pt x="108" y="190"/>
                    <a:pt x="157" y="143"/>
                  </a:cubicBezTo>
                  <a:cubicBezTo>
                    <a:pt x="207" y="97"/>
                    <a:pt x="265" y="62"/>
                    <a:pt x="333" y="37"/>
                  </a:cubicBezTo>
                  <a:cubicBezTo>
                    <a:pt x="401" y="12"/>
                    <a:pt x="474" y="0"/>
                    <a:pt x="554" y="0"/>
                  </a:cubicBezTo>
                  <a:cubicBezTo>
                    <a:pt x="634" y="0"/>
                    <a:pt x="708" y="12"/>
                    <a:pt x="776" y="37"/>
                  </a:cubicBezTo>
                  <a:cubicBezTo>
                    <a:pt x="844" y="62"/>
                    <a:pt x="903" y="97"/>
                    <a:pt x="952" y="143"/>
                  </a:cubicBezTo>
                  <a:cubicBezTo>
                    <a:pt x="1002" y="190"/>
                    <a:pt x="1040" y="245"/>
                    <a:pt x="1068" y="311"/>
                  </a:cubicBezTo>
                  <a:cubicBezTo>
                    <a:pt x="1096" y="377"/>
                    <a:pt x="1110" y="450"/>
                    <a:pt x="1110" y="532"/>
                  </a:cubicBezTo>
                  <a:moveTo>
                    <a:pt x="846" y="532"/>
                  </a:moveTo>
                  <a:cubicBezTo>
                    <a:pt x="846" y="488"/>
                    <a:pt x="839" y="446"/>
                    <a:pt x="825" y="408"/>
                  </a:cubicBezTo>
                  <a:cubicBezTo>
                    <a:pt x="811" y="370"/>
                    <a:pt x="790" y="337"/>
                    <a:pt x="765" y="310"/>
                  </a:cubicBezTo>
                  <a:cubicBezTo>
                    <a:pt x="740" y="282"/>
                    <a:pt x="709" y="261"/>
                    <a:pt x="673" y="245"/>
                  </a:cubicBezTo>
                  <a:cubicBezTo>
                    <a:pt x="637" y="229"/>
                    <a:pt x="597" y="221"/>
                    <a:pt x="554" y="221"/>
                  </a:cubicBezTo>
                  <a:cubicBezTo>
                    <a:pt x="511" y="221"/>
                    <a:pt x="472" y="229"/>
                    <a:pt x="436" y="245"/>
                  </a:cubicBezTo>
                  <a:cubicBezTo>
                    <a:pt x="401" y="261"/>
                    <a:pt x="370" y="282"/>
                    <a:pt x="344" y="310"/>
                  </a:cubicBezTo>
                  <a:cubicBezTo>
                    <a:pt x="318" y="337"/>
                    <a:pt x="298" y="370"/>
                    <a:pt x="284" y="408"/>
                  </a:cubicBezTo>
                  <a:cubicBezTo>
                    <a:pt x="270" y="446"/>
                    <a:pt x="263" y="488"/>
                    <a:pt x="263" y="532"/>
                  </a:cubicBezTo>
                  <a:cubicBezTo>
                    <a:pt x="263" y="578"/>
                    <a:pt x="270" y="620"/>
                    <a:pt x="285" y="659"/>
                  </a:cubicBezTo>
                  <a:cubicBezTo>
                    <a:pt x="299" y="698"/>
                    <a:pt x="319" y="731"/>
                    <a:pt x="345" y="759"/>
                  </a:cubicBezTo>
                  <a:cubicBezTo>
                    <a:pt x="370" y="787"/>
                    <a:pt x="401" y="809"/>
                    <a:pt x="436" y="825"/>
                  </a:cubicBezTo>
                  <a:cubicBezTo>
                    <a:pt x="472" y="840"/>
                    <a:pt x="511" y="848"/>
                    <a:pt x="554" y="848"/>
                  </a:cubicBezTo>
                  <a:cubicBezTo>
                    <a:pt x="597" y="848"/>
                    <a:pt x="637" y="840"/>
                    <a:pt x="672" y="825"/>
                  </a:cubicBezTo>
                  <a:cubicBezTo>
                    <a:pt x="708" y="809"/>
                    <a:pt x="739" y="787"/>
                    <a:pt x="764" y="759"/>
                  </a:cubicBezTo>
                  <a:cubicBezTo>
                    <a:pt x="790" y="731"/>
                    <a:pt x="811" y="698"/>
                    <a:pt x="825" y="659"/>
                  </a:cubicBezTo>
                  <a:cubicBezTo>
                    <a:pt x="839" y="620"/>
                    <a:pt x="846" y="578"/>
                    <a:pt x="846" y="532"/>
                  </a:cubicBezTo>
                </a:path>
              </a:pathLst>
            </a:custGeom>
            <a:solidFill>
              <a:srgbClr val="9E0000"/>
            </a:solidFill>
            <a:ln w="9525">
              <a:noFill/>
              <a:round/>
              <a:headEnd/>
              <a:tailEnd/>
            </a:ln>
          </p:spPr>
          <p:txBody>
            <a:bodyPr/>
            <a:lstStyle/>
            <a:p>
              <a:pPr>
                <a:defRPr/>
              </a:pPr>
              <a:endParaRPr lang="nl-NL"/>
            </a:p>
          </p:txBody>
        </p:sp>
        <p:sp>
          <p:nvSpPr>
            <p:cNvPr id="47" name="Freeform 46">
              <a:extLst>
                <a:ext uri="{FF2B5EF4-FFF2-40B4-BE49-F238E27FC236}">
                  <a16:creationId xmlns:a16="http://schemas.microsoft.com/office/drawing/2014/main" id="{A29EA2ED-47C1-201A-BF42-9372D13F87D3}"/>
                </a:ext>
              </a:extLst>
            </p:cNvPr>
            <p:cNvSpPr>
              <a:spLocks/>
            </p:cNvSpPr>
            <p:nvPr userDrawn="1"/>
          </p:nvSpPr>
          <p:spPr bwMode="auto">
            <a:xfrm>
              <a:off x="19423063" y="1335088"/>
              <a:ext cx="192087" cy="292100"/>
            </a:xfrm>
            <a:custGeom>
              <a:avLst/>
              <a:gdLst/>
              <a:ahLst/>
              <a:cxnLst>
                <a:cxn ang="0">
                  <a:pos x="44" y="38"/>
                </a:cxn>
                <a:cxn ang="0">
                  <a:pos x="44" y="76"/>
                </a:cxn>
                <a:cxn ang="0">
                  <a:pos x="115" y="76"/>
                </a:cxn>
                <a:cxn ang="0">
                  <a:pos x="115" y="113"/>
                </a:cxn>
                <a:cxn ang="0">
                  <a:pos x="44" y="113"/>
                </a:cxn>
                <a:cxn ang="0">
                  <a:pos x="44" y="184"/>
                </a:cxn>
                <a:cxn ang="0">
                  <a:pos x="0" y="184"/>
                </a:cxn>
                <a:cxn ang="0">
                  <a:pos x="0" y="0"/>
                </a:cxn>
                <a:cxn ang="0">
                  <a:pos x="121" y="0"/>
                </a:cxn>
                <a:cxn ang="0">
                  <a:pos x="121" y="38"/>
                </a:cxn>
                <a:cxn ang="0">
                  <a:pos x="44" y="38"/>
                </a:cxn>
              </a:cxnLst>
              <a:rect l="0" t="0" r="r" b="b"/>
              <a:pathLst>
                <a:path w="121" h="184">
                  <a:moveTo>
                    <a:pt x="44" y="38"/>
                  </a:moveTo>
                  <a:lnTo>
                    <a:pt x="44" y="76"/>
                  </a:lnTo>
                  <a:lnTo>
                    <a:pt x="115" y="76"/>
                  </a:lnTo>
                  <a:lnTo>
                    <a:pt x="115" y="113"/>
                  </a:lnTo>
                  <a:lnTo>
                    <a:pt x="44" y="113"/>
                  </a:lnTo>
                  <a:lnTo>
                    <a:pt x="44" y="184"/>
                  </a:lnTo>
                  <a:lnTo>
                    <a:pt x="0" y="184"/>
                  </a:lnTo>
                  <a:lnTo>
                    <a:pt x="0" y="0"/>
                  </a:lnTo>
                  <a:lnTo>
                    <a:pt x="121" y="0"/>
                  </a:lnTo>
                  <a:lnTo>
                    <a:pt x="121" y="38"/>
                  </a:lnTo>
                  <a:lnTo>
                    <a:pt x="44" y="38"/>
                  </a:lnTo>
                  <a:close/>
                </a:path>
              </a:pathLst>
            </a:custGeom>
            <a:solidFill>
              <a:srgbClr val="9E0000"/>
            </a:solidFill>
            <a:ln w="9525">
              <a:noFill/>
              <a:round/>
              <a:headEnd/>
              <a:tailEnd/>
            </a:ln>
          </p:spPr>
          <p:txBody>
            <a:bodyPr/>
            <a:lstStyle/>
            <a:p>
              <a:pPr>
                <a:defRPr/>
              </a:pPr>
              <a:endParaRPr lang="nl-NL"/>
            </a:p>
          </p:txBody>
        </p:sp>
        <p:sp>
          <p:nvSpPr>
            <p:cNvPr id="48" name="Freeform 47">
              <a:extLst>
                <a:ext uri="{FF2B5EF4-FFF2-40B4-BE49-F238E27FC236}">
                  <a16:creationId xmlns:a16="http://schemas.microsoft.com/office/drawing/2014/main" id="{AE4F0126-9F28-574C-A362-B9967A6DE7FF}"/>
                </a:ext>
              </a:extLst>
            </p:cNvPr>
            <p:cNvSpPr>
              <a:spLocks/>
            </p:cNvSpPr>
            <p:nvPr userDrawn="1"/>
          </p:nvSpPr>
          <p:spPr bwMode="auto">
            <a:xfrm>
              <a:off x="12106275" y="847725"/>
              <a:ext cx="1049338" cy="1266825"/>
            </a:xfrm>
            <a:custGeom>
              <a:avLst/>
              <a:gdLst/>
              <a:ahLst/>
              <a:cxnLst>
                <a:cxn ang="0">
                  <a:pos x="429" y="164"/>
                </a:cxn>
                <a:cxn ang="0">
                  <a:pos x="429" y="798"/>
                </a:cxn>
                <a:cxn ang="0">
                  <a:pos x="232" y="798"/>
                </a:cxn>
                <a:cxn ang="0">
                  <a:pos x="232" y="164"/>
                </a:cxn>
                <a:cxn ang="0">
                  <a:pos x="0" y="164"/>
                </a:cxn>
                <a:cxn ang="0">
                  <a:pos x="0" y="0"/>
                </a:cxn>
                <a:cxn ang="0">
                  <a:pos x="661" y="0"/>
                </a:cxn>
                <a:cxn ang="0">
                  <a:pos x="661" y="164"/>
                </a:cxn>
                <a:cxn ang="0">
                  <a:pos x="429" y="164"/>
                </a:cxn>
              </a:cxnLst>
              <a:rect l="0" t="0" r="r" b="b"/>
              <a:pathLst>
                <a:path w="661" h="798">
                  <a:moveTo>
                    <a:pt x="429" y="164"/>
                  </a:moveTo>
                  <a:lnTo>
                    <a:pt x="429" y="798"/>
                  </a:lnTo>
                  <a:lnTo>
                    <a:pt x="232" y="798"/>
                  </a:lnTo>
                  <a:lnTo>
                    <a:pt x="232" y="164"/>
                  </a:lnTo>
                  <a:lnTo>
                    <a:pt x="0" y="164"/>
                  </a:lnTo>
                  <a:lnTo>
                    <a:pt x="0" y="0"/>
                  </a:lnTo>
                  <a:lnTo>
                    <a:pt x="661" y="0"/>
                  </a:lnTo>
                  <a:lnTo>
                    <a:pt x="661" y="164"/>
                  </a:lnTo>
                  <a:lnTo>
                    <a:pt x="429" y="164"/>
                  </a:lnTo>
                  <a:close/>
                </a:path>
              </a:pathLst>
            </a:custGeom>
            <a:solidFill>
              <a:srgbClr val="9E0000"/>
            </a:solidFill>
            <a:ln w="9525">
              <a:noFill/>
              <a:round/>
              <a:headEnd/>
              <a:tailEnd/>
            </a:ln>
          </p:spPr>
          <p:txBody>
            <a:bodyPr/>
            <a:lstStyle/>
            <a:p>
              <a:pPr>
                <a:defRPr/>
              </a:pPr>
              <a:endParaRPr lang="nl-NL" dirty="0"/>
            </a:p>
          </p:txBody>
        </p:sp>
        <p:sp>
          <p:nvSpPr>
            <p:cNvPr id="49" name="Freeform 48">
              <a:extLst>
                <a:ext uri="{FF2B5EF4-FFF2-40B4-BE49-F238E27FC236}">
                  <a16:creationId xmlns:a16="http://schemas.microsoft.com/office/drawing/2014/main" id="{987F1B2E-5FD6-ACE6-6210-77D38EA7F225}"/>
                </a:ext>
              </a:extLst>
            </p:cNvPr>
            <p:cNvSpPr>
              <a:spLocks/>
            </p:cNvSpPr>
            <p:nvPr userDrawn="1"/>
          </p:nvSpPr>
          <p:spPr bwMode="auto">
            <a:xfrm>
              <a:off x="13276263" y="847725"/>
              <a:ext cx="1112837" cy="1300163"/>
            </a:xfrm>
            <a:custGeom>
              <a:avLst/>
              <a:gdLst/>
              <a:ahLst/>
              <a:cxnLst>
                <a:cxn ang="0">
                  <a:pos x="3753" y="3482"/>
                </a:cxn>
                <a:cxn ang="0">
                  <a:pos x="3359" y="4044"/>
                </a:cxn>
                <a:cxn ang="0">
                  <a:pos x="2740" y="4409"/>
                </a:cxn>
                <a:cxn ang="0">
                  <a:pos x="1936" y="4540"/>
                </a:cxn>
                <a:cxn ang="0">
                  <a:pos x="1128" y="4409"/>
                </a:cxn>
                <a:cxn ang="0">
                  <a:pos x="519" y="4044"/>
                </a:cxn>
                <a:cxn ang="0">
                  <a:pos x="135" y="3482"/>
                </a:cxn>
                <a:cxn ang="0">
                  <a:pos x="0" y="2754"/>
                </a:cxn>
                <a:cxn ang="0">
                  <a:pos x="0" y="0"/>
                </a:cxn>
                <a:cxn ang="0">
                  <a:pos x="1090" y="0"/>
                </a:cxn>
                <a:cxn ang="0">
                  <a:pos x="1090" y="2667"/>
                </a:cxn>
                <a:cxn ang="0">
                  <a:pos x="1138" y="3010"/>
                </a:cxn>
                <a:cxn ang="0">
                  <a:pos x="1285" y="3301"/>
                </a:cxn>
                <a:cxn ang="0">
                  <a:pos x="1548" y="3504"/>
                </a:cxn>
                <a:cxn ang="0">
                  <a:pos x="1942" y="3579"/>
                </a:cxn>
                <a:cxn ang="0">
                  <a:pos x="2336" y="3504"/>
                </a:cxn>
                <a:cxn ang="0">
                  <a:pos x="2602" y="3301"/>
                </a:cxn>
                <a:cxn ang="0">
                  <a:pos x="2750" y="3010"/>
                </a:cxn>
                <a:cxn ang="0">
                  <a:pos x="2795" y="2667"/>
                </a:cxn>
                <a:cxn ang="0">
                  <a:pos x="2795" y="0"/>
                </a:cxn>
                <a:cxn ang="0">
                  <a:pos x="3890" y="0"/>
                </a:cxn>
                <a:cxn ang="0">
                  <a:pos x="3890" y="2754"/>
                </a:cxn>
                <a:cxn ang="0">
                  <a:pos x="3753" y="3482"/>
                </a:cxn>
              </a:cxnLst>
              <a:rect l="0" t="0" r="r" b="b"/>
              <a:pathLst>
                <a:path w="3890" h="4540">
                  <a:moveTo>
                    <a:pt x="3753" y="3482"/>
                  </a:moveTo>
                  <a:cubicBezTo>
                    <a:pt x="3661" y="3700"/>
                    <a:pt x="3529" y="3888"/>
                    <a:pt x="3359" y="4044"/>
                  </a:cubicBezTo>
                  <a:cubicBezTo>
                    <a:pt x="3188" y="4200"/>
                    <a:pt x="2982" y="4322"/>
                    <a:pt x="2740" y="4409"/>
                  </a:cubicBezTo>
                  <a:cubicBezTo>
                    <a:pt x="2499" y="4497"/>
                    <a:pt x="2231" y="4540"/>
                    <a:pt x="1936" y="4540"/>
                  </a:cubicBezTo>
                  <a:cubicBezTo>
                    <a:pt x="1637" y="4540"/>
                    <a:pt x="1368" y="4497"/>
                    <a:pt x="1128" y="4409"/>
                  </a:cubicBezTo>
                  <a:cubicBezTo>
                    <a:pt x="889" y="4322"/>
                    <a:pt x="686" y="4200"/>
                    <a:pt x="519" y="4044"/>
                  </a:cubicBezTo>
                  <a:cubicBezTo>
                    <a:pt x="353" y="3888"/>
                    <a:pt x="225" y="3700"/>
                    <a:pt x="135" y="3482"/>
                  </a:cubicBezTo>
                  <a:cubicBezTo>
                    <a:pt x="45" y="3263"/>
                    <a:pt x="0" y="3021"/>
                    <a:pt x="0" y="2754"/>
                  </a:cubicBezTo>
                  <a:cubicBezTo>
                    <a:pt x="0" y="0"/>
                    <a:pt x="0" y="0"/>
                    <a:pt x="0" y="0"/>
                  </a:cubicBezTo>
                  <a:cubicBezTo>
                    <a:pt x="1090" y="0"/>
                    <a:pt x="1090" y="0"/>
                    <a:pt x="1090" y="0"/>
                  </a:cubicBezTo>
                  <a:cubicBezTo>
                    <a:pt x="1090" y="2667"/>
                    <a:pt x="1090" y="2667"/>
                    <a:pt x="1090" y="2667"/>
                  </a:cubicBezTo>
                  <a:cubicBezTo>
                    <a:pt x="1090" y="2788"/>
                    <a:pt x="1106" y="2902"/>
                    <a:pt x="1138" y="3010"/>
                  </a:cubicBezTo>
                  <a:cubicBezTo>
                    <a:pt x="1170" y="3119"/>
                    <a:pt x="1219" y="3215"/>
                    <a:pt x="1285" y="3301"/>
                  </a:cubicBezTo>
                  <a:cubicBezTo>
                    <a:pt x="1351" y="3386"/>
                    <a:pt x="1439" y="3454"/>
                    <a:pt x="1548" y="3504"/>
                  </a:cubicBezTo>
                  <a:cubicBezTo>
                    <a:pt x="1657" y="3554"/>
                    <a:pt x="1788" y="3579"/>
                    <a:pt x="1942" y="3579"/>
                  </a:cubicBezTo>
                  <a:cubicBezTo>
                    <a:pt x="2096" y="3579"/>
                    <a:pt x="2227" y="3554"/>
                    <a:pt x="2336" y="3504"/>
                  </a:cubicBezTo>
                  <a:cubicBezTo>
                    <a:pt x="2445" y="3454"/>
                    <a:pt x="2534" y="3386"/>
                    <a:pt x="2602" y="3301"/>
                  </a:cubicBezTo>
                  <a:cubicBezTo>
                    <a:pt x="2671" y="3215"/>
                    <a:pt x="2720" y="3119"/>
                    <a:pt x="2750" y="3010"/>
                  </a:cubicBezTo>
                  <a:cubicBezTo>
                    <a:pt x="2780" y="2902"/>
                    <a:pt x="2795" y="2788"/>
                    <a:pt x="2795" y="2667"/>
                  </a:cubicBezTo>
                  <a:cubicBezTo>
                    <a:pt x="2795" y="0"/>
                    <a:pt x="2795" y="0"/>
                    <a:pt x="2795" y="0"/>
                  </a:cubicBezTo>
                  <a:cubicBezTo>
                    <a:pt x="3890" y="0"/>
                    <a:pt x="3890" y="0"/>
                    <a:pt x="3890" y="0"/>
                  </a:cubicBezTo>
                  <a:cubicBezTo>
                    <a:pt x="3890" y="2754"/>
                    <a:pt x="3890" y="2754"/>
                    <a:pt x="3890" y="2754"/>
                  </a:cubicBezTo>
                  <a:cubicBezTo>
                    <a:pt x="3890" y="3021"/>
                    <a:pt x="3845" y="3263"/>
                    <a:pt x="3753" y="3482"/>
                  </a:cubicBezTo>
                </a:path>
              </a:pathLst>
            </a:custGeom>
            <a:solidFill>
              <a:srgbClr val="9E0000"/>
            </a:solidFill>
            <a:ln w="9525">
              <a:noFill/>
              <a:round/>
              <a:headEnd/>
              <a:tailEnd/>
            </a:ln>
          </p:spPr>
          <p:txBody>
            <a:bodyPr/>
            <a:lstStyle/>
            <a:p>
              <a:pPr>
                <a:defRPr/>
              </a:pPr>
              <a:endParaRPr lang="nl-NL"/>
            </a:p>
          </p:txBody>
        </p:sp>
        <p:sp>
          <p:nvSpPr>
            <p:cNvPr id="50" name="Freeform 49">
              <a:extLst>
                <a:ext uri="{FF2B5EF4-FFF2-40B4-BE49-F238E27FC236}">
                  <a16:creationId xmlns:a16="http://schemas.microsoft.com/office/drawing/2014/main" id="{8B2E665C-930D-FD9E-3F71-0E90EAF35E6B}"/>
                </a:ext>
              </a:extLst>
            </p:cNvPr>
            <p:cNvSpPr>
              <a:spLocks/>
            </p:cNvSpPr>
            <p:nvPr userDrawn="1"/>
          </p:nvSpPr>
          <p:spPr bwMode="auto">
            <a:xfrm>
              <a:off x="14357350" y="750888"/>
              <a:ext cx="863600" cy="1557337"/>
            </a:xfrm>
            <a:custGeom>
              <a:avLst/>
              <a:gdLst/>
              <a:ahLst/>
              <a:cxnLst>
                <a:cxn ang="0">
                  <a:pos x="143" y="981"/>
                </a:cxn>
                <a:cxn ang="0">
                  <a:pos x="544" y="0"/>
                </a:cxn>
                <a:cxn ang="0">
                  <a:pos x="401" y="0"/>
                </a:cxn>
                <a:cxn ang="0">
                  <a:pos x="0" y="981"/>
                </a:cxn>
                <a:cxn ang="0">
                  <a:pos x="143" y="981"/>
                </a:cxn>
              </a:cxnLst>
              <a:rect l="0" t="0" r="r" b="b"/>
              <a:pathLst>
                <a:path w="544" h="981">
                  <a:moveTo>
                    <a:pt x="143" y="981"/>
                  </a:moveTo>
                  <a:lnTo>
                    <a:pt x="544" y="0"/>
                  </a:lnTo>
                  <a:lnTo>
                    <a:pt x="401" y="0"/>
                  </a:lnTo>
                  <a:lnTo>
                    <a:pt x="0" y="981"/>
                  </a:lnTo>
                  <a:lnTo>
                    <a:pt x="143" y="981"/>
                  </a:lnTo>
                  <a:close/>
                </a:path>
              </a:pathLst>
            </a:custGeom>
            <a:solidFill>
              <a:srgbClr val="9E0000"/>
            </a:solidFill>
            <a:ln w="9525">
              <a:noFill/>
              <a:round/>
              <a:headEnd/>
              <a:tailEnd/>
            </a:ln>
          </p:spPr>
          <p:txBody>
            <a:bodyPr/>
            <a:lstStyle/>
            <a:p>
              <a:pPr>
                <a:defRPr/>
              </a:pPr>
              <a:endParaRPr lang="nl-NL"/>
            </a:p>
          </p:txBody>
        </p:sp>
        <p:sp>
          <p:nvSpPr>
            <p:cNvPr id="51" name="Freeform 50">
              <a:extLst>
                <a:ext uri="{FF2B5EF4-FFF2-40B4-BE49-F238E27FC236}">
                  <a16:creationId xmlns:a16="http://schemas.microsoft.com/office/drawing/2014/main" id="{CFB9F323-F7B0-A101-C4B9-C19125F84A8C}"/>
                </a:ext>
              </a:extLst>
            </p:cNvPr>
            <p:cNvSpPr>
              <a:spLocks noEditPoints="1"/>
            </p:cNvSpPr>
            <p:nvPr userDrawn="1"/>
          </p:nvSpPr>
          <p:spPr bwMode="auto">
            <a:xfrm>
              <a:off x="15055850" y="1200150"/>
              <a:ext cx="947738" cy="947738"/>
            </a:xfrm>
            <a:custGeom>
              <a:avLst/>
              <a:gdLst/>
              <a:ahLst/>
              <a:cxnLst>
                <a:cxn ang="0">
                  <a:pos x="1656" y="0"/>
                </a:cxn>
                <a:cxn ang="0">
                  <a:pos x="0" y="1655"/>
                </a:cxn>
                <a:cxn ang="0">
                  <a:pos x="1656" y="3311"/>
                </a:cxn>
                <a:cxn ang="0">
                  <a:pos x="3166" y="2592"/>
                </a:cxn>
                <a:cxn ang="0">
                  <a:pos x="2415" y="2286"/>
                </a:cxn>
                <a:cxn ang="0">
                  <a:pos x="1656" y="2595"/>
                </a:cxn>
                <a:cxn ang="0">
                  <a:pos x="759" y="1936"/>
                </a:cxn>
                <a:cxn ang="0">
                  <a:pos x="3287" y="1936"/>
                </a:cxn>
                <a:cxn ang="0">
                  <a:pos x="3311" y="1655"/>
                </a:cxn>
                <a:cxn ang="0">
                  <a:pos x="1656" y="0"/>
                </a:cxn>
                <a:cxn ang="0">
                  <a:pos x="1656" y="717"/>
                </a:cxn>
                <a:cxn ang="0">
                  <a:pos x="2525" y="1299"/>
                </a:cxn>
                <a:cxn ang="0">
                  <a:pos x="787" y="1299"/>
                </a:cxn>
                <a:cxn ang="0">
                  <a:pos x="1656" y="717"/>
                </a:cxn>
              </a:cxnLst>
              <a:rect l="0" t="0" r="r" b="b"/>
              <a:pathLst>
                <a:path w="3311" h="3311">
                  <a:moveTo>
                    <a:pt x="1656" y="0"/>
                  </a:moveTo>
                  <a:cubicBezTo>
                    <a:pt x="741" y="0"/>
                    <a:pt x="0" y="741"/>
                    <a:pt x="0" y="1655"/>
                  </a:cubicBezTo>
                  <a:cubicBezTo>
                    <a:pt x="0" y="2570"/>
                    <a:pt x="741" y="3311"/>
                    <a:pt x="1656" y="3311"/>
                  </a:cubicBezTo>
                  <a:cubicBezTo>
                    <a:pt x="2242" y="3311"/>
                    <a:pt x="2842" y="3054"/>
                    <a:pt x="3166" y="2592"/>
                  </a:cubicBezTo>
                  <a:cubicBezTo>
                    <a:pt x="2415" y="2286"/>
                    <a:pt x="2415" y="2286"/>
                    <a:pt x="2415" y="2286"/>
                  </a:cubicBezTo>
                  <a:cubicBezTo>
                    <a:pt x="2215" y="2507"/>
                    <a:pt x="1941" y="2595"/>
                    <a:pt x="1656" y="2595"/>
                  </a:cubicBezTo>
                  <a:cubicBezTo>
                    <a:pt x="1235" y="2595"/>
                    <a:pt x="879" y="2318"/>
                    <a:pt x="759" y="1936"/>
                  </a:cubicBezTo>
                  <a:cubicBezTo>
                    <a:pt x="3287" y="1936"/>
                    <a:pt x="3287" y="1936"/>
                    <a:pt x="3287" y="1936"/>
                  </a:cubicBezTo>
                  <a:cubicBezTo>
                    <a:pt x="3303" y="1845"/>
                    <a:pt x="3311" y="1751"/>
                    <a:pt x="3311" y="1655"/>
                  </a:cubicBezTo>
                  <a:cubicBezTo>
                    <a:pt x="3311" y="741"/>
                    <a:pt x="2570" y="0"/>
                    <a:pt x="1656" y="0"/>
                  </a:cubicBezTo>
                  <a:moveTo>
                    <a:pt x="1656" y="717"/>
                  </a:moveTo>
                  <a:cubicBezTo>
                    <a:pt x="2048" y="717"/>
                    <a:pt x="2384" y="957"/>
                    <a:pt x="2525" y="1299"/>
                  </a:cubicBezTo>
                  <a:cubicBezTo>
                    <a:pt x="787" y="1299"/>
                    <a:pt x="787" y="1299"/>
                    <a:pt x="787" y="1299"/>
                  </a:cubicBezTo>
                  <a:cubicBezTo>
                    <a:pt x="927" y="957"/>
                    <a:pt x="1263" y="717"/>
                    <a:pt x="1656" y="717"/>
                  </a:cubicBezTo>
                </a:path>
              </a:pathLst>
            </a:custGeom>
            <a:solidFill>
              <a:srgbClr val="9E0000"/>
            </a:solidFill>
            <a:ln w="9525">
              <a:noFill/>
              <a:round/>
              <a:headEnd/>
              <a:tailEnd/>
            </a:ln>
          </p:spPr>
          <p:txBody>
            <a:bodyPr/>
            <a:lstStyle/>
            <a:p>
              <a:pPr>
                <a:defRPr/>
              </a:pPr>
              <a:endParaRPr lang="nl-NL"/>
            </a:p>
          </p:txBody>
        </p:sp>
      </p:grpSp>
      <p:sp>
        <p:nvSpPr>
          <p:cNvPr id="52" name="Slide Number Placeholder 5">
            <a:extLst>
              <a:ext uri="{FF2B5EF4-FFF2-40B4-BE49-F238E27FC236}">
                <a16:creationId xmlns:a16="http://schemas.microsoft.com/office/drawing/2014/main" id="{BBC5D457-D93F-962E-E12C-2D1EC904A1E2}"/>
              </a:ext>
            </a:extLst>
          </p:cNvPr>
          <p:cNvSpPr txBox="1">
            <a:spLocks/>
          </p:cNvSpPr>
          <p:nvPr/>
        </p:nvSpPr>
        <p:spPr>
          <a:xfrm>
            <a:off x="7086600" y="647429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571078-45FA-4BA5-9BE9-4C6ADE012FE3}" type="slidenum">
              <a:rPr lang="en-CH" smtClean="0"/>
              <a:pPr/>
              <a:t>53</a:t>
            </a:fld>
            <a:endParaRPr lang="en-CH"/>
          </a:p>
        </p:txBody>
      </p:sp>
    </p:spTree>
    <p:extLst>
      <p:ext uri="{BB962C8B-B14F-4D97-AF65-F5344CB8AC3E}">
        <p14:creationId xmlns:p14="http://schemas.microsoft.com/office/powerpoint/2010/main" val="639081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03C44-B3E1-F64E-A99E-12D6157F8C34}"/>
              </a:ext>
            </a:extLst>
          </p:cNvPr>
          <p:cNvSpPr>
            <a:spLocks noGrp="1"/>
          </p:cNvSpPr>
          <p:nvPr>
            <p:ph type="ctrTitle"/>
          </p:nvPr>
        </p:nvSpPr>
        <p:spPr/>
        <p:txBody>
          <a:bodyPr/>
          <a:lstStyle/>
          <a:p>
            <a:r>
              <a:rPr lang="en-US" dirty="0"/>
              <a:t>BACKUP</a:t>
            </a:r>
          </a:p>
        </p:txBody>
      </p:sp>
      <p:sp>
        <p:nvSpPr>
          <p:cNvPr id="3" name="Subtitle 2">
            <a:extLst>
              <a:ext uri="{FF2B5EF4-FFF2-40B4-BE49-F238E27FC236}">
                <a16:creationId xmlns:a16="http://schemas.microsoft.com/office/drawing/2014/main" id="{7C8066C5-0E33-964B-831B-25B073E50102}"/>
              </a:ext>
            </a:extLst>
          </p:cNvPr>
          <p:cNvSpPr>
            <a:spLocks noGrp="1"/>
          </p:cNvSpPr>
          <p:nvPr>
            <p:ph type="subTitle" idx="1"/>
          </p:nvPr>
        </p:nvSpPr>
        <p:spPr/>
        <p:txBody>
          <a:bodyPr/>
          <a:lstStyle/>
          <a:p>
            <a:endParaRPr lang="en-US"/>
          </a:p>
        </p:txBody>
      </p:sp>
      <p:sp>
        <p:nvSpPr>
          <p:cNvPr id="4" name="Slide Number Placeholder 5">
            <a:extLst>
              <a:ext uri="{FF2B5EF4-FFF2-40B4-BE49-F238E27FC236}">
                <a16:creationId xmlns:a16="http://schemas.microsoft.com/office/drawing/2014/main" id="{D00FDCE0-E103-B84D-1288-D01DFB5E921D}"/>
              </a:ext>
            </a:extLst>
          </p:cNvPr>
          <p:cNvSpPr txBox="1">
            <a:spLocks/>
          </p:cNvSpPr>
          <p:nvPr/>
        </p:nvSpPr>
        <p:spPr>
          <a:xfrm>
            <a:off x="7086600" y="647429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571078-45FA-4BA5-9BE9-4C6ADE012FE3}" type="slidenum">
              <a:rPr lang="en-CH" smtClean="0"/>
              <a:pPr/>
              <a:t>54</a:t>
            </a:fld>
            <a:endParaRPr lang="en-CH"/>
          </a:p>
        </p:txBody>
      </p:sp>
    </p:spTree>
    <p:extLst>
      <p:ext uri="{BB962C8B-B14F-4D97-AF65-F5344CB8AC3E}">
        <p14:creationId xmlns:p14="http://schemas.microsoft.com/office/powerpoint/2010/main" val="3280229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47CA3C-DE51-2D7E-D699-98ADFC18A85A}"/>
              </a:ext>
            </a:extLst>
          </p:cNvPr>
          <p:cNvSpPr>
            <a:spLocks noGrp="1"/>
          </p:cNvSpPr>
          <p:nvPr>
            <p:ph type="title"/>
          </p:nvPr>
        </p:nvSpPr>
        <p:spPr/>
        <p:txBody>
          <a:bodyPr/>
          <a:lstStyle/>
          <a:p>
            <a:r>
              <a:rPr lang="en-CH" dirty="0"/>
              <a:t>Performance on Unseen Workloads</a:t>
            </a:r>
          </a:p>
        </p:txBody>
      </p:sp>
      <p:sp>
        <p:nvSpPr>
          <p:cNvPr id="5" name="Content Placeholder 4">
            <a:extLst>
              <a:ext uri="{FF2B5EF4-FFF2-40B4-BE49-F238E27FC236}">
                <a16:creationId xmlns:a16="http://schemas.microsoft.com/office/drawing/2014/main" id="{01EF2A83-87E6-95F4-841A-BC3BDA8B062C}"/>
              </a:ext>
            </a:extLst>
          </p:cNvPr>
          <p:cNvSpPr>
            <a:spLocks noGrp="1"/>
          </p:cNvSpPr>
          <p:nvPr>
            <p:ph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r>
              <a:rPr lang="en-GB" sz="3000" dirty="0">
                <a:latin typeface="Calibri" panose="020F0502020204030204" pitchFamily="34" charset="0"/>
                <a:cs typeface="Calibri" panose="020F0502020204030204" pitchFamily="34" charset="0"/>
              </a:rPr>
              <a:t>H&amp;M (H&amp;L) HSS configuration, Sibyl outperforms RNN-HSS and Archivist by 46.1% (54.6%) and 8.5% (44.1%), respectively</a:t>
            </a:r>
            <a:endParaRPr lang="en-CH" sz="3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F1284C5-C28A-5B92-0DF7-86B554B88DAE}"/>
              </a:ext>
            </a:extLst>
          </p:cNvPr>
          <p:cNvPicPr>
            <a:picLocks noChangeAspect="1"/>
          </p:cNvPicPr>
          <p:nvPr/>
        </p:nvPicPr>
        <p:blipFill>
          <a:blip r:embed="rId3"/>
          <a:stretch>
            <a:fillRect/>
          </a:stretch>
        </p:blipFill>
        <p:spPr>
          <a:xfrm>
            <a:off x="44312" y="1415654"/>
            <a:ext cx="9144000" cy="3200782"/>
          </a:xfrm>
          <a:prstGeom prst="rect">
            <a:avLst/>
          </a:prstGeom>
        </p:spPr>
      </p:pic>
      <p:sp>
        <p:nvSpPr>
          <p:cNvPr id="7" name="Slide Number Placeholder 5">
            <a:extLst>
              <a:ext uri="{FF2B5EF4-FFF2-40B4-BE49-F238E27FC236}">
                <a16:creationId xmlns:a16="http://schemas.microsoft.com/office/drawing/2014/main" id="{390A3761-495B-0054-85EC-78D3DE92C682}"/>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55</a:t>
            </a:fld>
            <a:endParaRPr lang="en-CH"/>
          </a:p>
        </p:txBody>
      </p:sp>
    </p:spTree>
    <p:extLst>
      <p:ext uri="{BB962C8B-B14F-4D97-AF65-F5344CB8AC3E}">
        <p14:creationId xmlns:p14="http://schemas.microsoft.com/office/powerpoint/2010/main" val="2749431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C396E64-0610-C39B-125E-D6951FB281DA}"/>
              </a:ext>
            </a:extLst>
          </p:cNvPr>
          <p:cNvPicPr>
            <a:picLocks noChangeAspect="1"/>
          </p:cNvPicPr>
          <p:nvPr/>
        </p:nvPicPr>
        <p:blipFill>
          <a:blip r:embed="rId3"/>
          <a:stretch>
            <a:fillRect/>
          </a:stretch>
        </p:blipFill>
        <p:spPr>
          <a:xfrm>
            <a:off x="0" y="1522041"/>
            <a:ext cx="9144000" cy="3162167"/>
          </a:xfrm>
          <a:prstGeom prst="rect">
            <a:avLst/>
          </a:prstGeom>
        </p:spPr>
      </p:pic>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US" dirty="0"/>
              <a:t>Performance Analysis</a:t>
            </a:r>
          </a:p>
        </p:txBody>
      </p:sp>
      <p:sp>
        <p:nvSpPr>
          <p:cNvPr id="35" name="TextBox 34">
            <a:extLst>
              <a:ext uri="{FF2B5EF4-FFF2-40B4-BE49-F238E27FC236}">
                <a16:creationId xmlns:a16="http://schemas.microsoft.com/office/drawing/2014/main" id="{4C51A4AA-D66D-EAE1-D6AC-649FEB9614EB}"/>
              </a:ext>
            </a:extLst>
          </p:cNvPr>
          <p:cNvSpPr txBox="1"/>
          <p:nvPr/>
        </p:nvSpPr>
        <p:spPr>
          <a:xfrm>
            <a:off x="6936714" y="1440614"/>
            <a:ext cx="1116203" cy="369332"/>
          </a:xfrm>
          <a:prstGeom prst="rect">
            <a:avLst/>
          </a:prstGeom>
          <a:noFill/>
        </p:spPr>
        <p:txBody>
          <a:bodyPr wrap="square">
            <a:spAutoFit/>
          </a:bodyPr>
          <a:lstStyle/>
          <a:p>
            <a:r>
              <a:rPr lang="en-US" dirty="0"/>
              <a:t>Sibyl</a:t>
            </a:r>
          </a:p>
        </p:txBody>
      </p:sp>
      <p:sp>
        <p:nvSpPr>
          <p:cNvPr id="41" name="Rectangle 40">
            <a:extLst>
              <a:ext uri="{FF2B5EF4-FFF2-40B4-BE49-F238E27FC236}">
                <a16:creationId xmlns:a16="http://schemas.microsoft.com/office/drawing/2014/main" id="{C7A32471-9F66-57B9-D3BF-0435928FD753}"/>
              </a:ext>
            </a:extLst>
          </p:cNvPr>
          <p:cNvSpPr/>
          <p:nvPr/>
        </p:nvSpPr>
        <p:spPr>
          <a:xfrm>
            <a:off x="7619291" y="1534762"/>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TextBox 41">
            <a:extLst>
              <a:ext uri="{FF2B5EF4-FFF2-40B4-BE49-F238E27FC236}">
                <a16:creationId xmlns:a16="http://schemas.microsoft.com/office/drawing/2014/main" id="{A370D355-9088-5D12-4E60-79AE2BDAF946}"/>
              </a:ext>
            </a:extLst>
          </p:cNvPr>
          <p:cNvSpPr txBox="1"/>
          <p:nvPr/>
        </p:nvSpPr>
        <p:spPr>
          <a:xfrm>
            <a:off x="7880759" y="1435336"/>
            <a:ext cx="1116203" cy="369332"/>
          </a:xfrm>
          <a:prstGeom prst="rect">
            <a:avLst/>
          </a:prstGeom>
          <a:noFill/>
        </p:spPr>
        <p:txBody>
          <a:bodyPr wrap="square">
            <a:spAutoFit/>
          </a:bodyPr>
          <a:lstStyle/>
          <a:p>
            <a:r>
              <a:rPr lang="en-US" dirty="0"/>
              <a:t>Oracle</a:t>
            </a:r>
          </a:p>
        </p:txBody>
      </p:sp>
      <p:pic>
        <p:nvPicPr>
          <p:cNvPr id="27" name="Picture 26">
            <a:extLst>
              <a:ext uri="{FF2B5EF4-FFF2-40B4-BE49-F238E27FC236}">
                <a16:creationId xmlns:a16="http://schemas.microsoft.com/office/drawing/2014/main" id="{EFB0CEBE-DF19-1EF8-E178-4744952AD37A}"/>
              </a:ext>
            </a:extLst>
          </p:cNvPr>
          <p:cNvPicPr>
            <a:picLocks noChangeAspect="1"/>
          </p:cNvPicPr>
          <p:nvPr/>
        </p:nvPicPr>
        <p:blipFill rotWithShape="1">
          <a:blip r:embed="rId4"/>
          <a:srcRect l="21357" r="72737"/>
          <a:stretch/>
        </p:blipFill>
        <p:spPr>
          <a:xfrm>
            <a:off x="1952858" y="1521836"/>
            <a:ext cx="540090" cy="3162167"/>
          </a:xfrm>
          <a:prstGeom prst="rect">
            <a:avLst/>
          </a:prstGeom>
        </p:spPr>
      </p:pic>
      <p:pic>
        <p:nvPicPr>
          <p:cNvPr id="28" name="Picture 27">
            <a:extLst>
              <a:ext uri="{FF2B5EF4-FFF2-40B4-BE49-F238E27FC236}">
                <a16:creationId xmlns:a16="http://schemas.microsoft.com/office/drawing/2014/main" id="{B018EA5A-010F-93D0-3AC2-739B4E353246}"/>
              </a:ext>
            </a:extLst>
          </p:cNvPr>
          <p:cNvPicPr>
            <a:picLocks noChangeAspect="1"/>
          </p:cNvPicPr>
          <p:nvPr/>
        </p:nvPicPr>
        <p:blipFill rotWithShape="1">
          <a:blip r:embed="rId4"/>
          <a:srcRect l="33563" r="54463"/>
          <a:stretch/>
        </p:blipFill>
        <p:spPr>
          <a:xfrm>
            <a:off x="3068914" y="1521836"/>
            <a:ext cx="1094965" cy="3162167"/>
          </a:xfrm>
          <a:prstGeom prst="rect">
            <a:avLst/>
          </a:prstGeom>
        </p:spPr>
      </p:pic>
      <p:sp>
        <p:nvSpPr>
          <p:cNvPr id="29" name="Rectangle 28">
            <a:extLst>
              <a:ext uri="{FF2B5EF4-FFF2-40B4-BE49-F238E27FC236}">
                <a16:creationId xmlns:a16="http://schemas.microsoft.com/office/drawing/2014/main" id="{1BDD0717-2943-F92A-3BDF-19D51D1240EF}"/>
              </a:ext>
            </a:extLst>
          </p:cNvPr>
          <p:cNvSpPr/>
          <p:nvPr/>
        </p:nvSpPr>
        <p:spPr>
          <a:xfrm>
            <a:off x="80386" y="4496414"/>
            <a:ext cx="8983227" cy="1202225"/>
          </a:xfrm>
          <a:prstGeom prst="rect">
            <a:avLst/>
          </a:prstGeom>
          <a:solidFill>
            <a:schemeClr val="accent3">
              <a:lumMod val="20000"/>
              <a:lumOff val="80000"/>
            </a:schemeClr>
          </a:solidFill>
          <a:ln w="285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00" dirty="0">
                <a:solidFill>
                  <a:schemeClr val="tx1"/>
                </a:solidFill>
              </a:rPr>
              <a:t>Baseline policies </a:t>
            </a:r>
            <a:r>
              <a:rPr lang="en-GB" sz="3400" b="1" dirty="0">
                <a:solidFill>
                  <a:srgbClr val="C00000"/>
                </a:solidFill>
              </a:rPr>
              <a:t>are ineffective </a:t>
            </a:r>
            <a:r>
              <a:rPr lang="en-GB" sz="3400" dirty="0">
                <a:solidFill>
                  <a:schemeClr val="tx1"/>
                </a:solidFill>
              </a:rPr>
              <a:t>for many workloads even when compared to Slow-Only</a:t>
            </a:r>
            <a:endParaRPr lang="en-US" sz="3400" b="1" dirty="0">
              <a:solidFill>
                <a:schemeClr val="tx1"/>
              </a:solidFill>
              <a:effectLst/>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68465C18-85A3-D0B0-7136-1FDDC572BC27}"/>
              </a:ext>
            </a:extLst>
          </p:cNvPr>
          <p:cNvSpPr txBox="1"/>
          <p:nvPr/>
        </p:nvSpPr>
        <p:spPr>
          <a:xfrm>
            <a:off x="5556110" y="1442880"/>
            <a:ext cx="1116203" cy="369332"/>
          </a:xfrm>
          <a:prstGeom prst="rect">
            <a:avLst/>
          </a:prstGeom>
          <a:noFill/>
        </p:spPr>
        <p:txBody>
          <a:bodyPr wrap="square">
            <a:spAutoFit/>
          </a:bodyPr>
          <a:lstStyle/>
          <a:p>
            <a:r>
              <a:rPr lang="en-US" dirty="0"/>
              <a:t>RNN-HSS</a:t>
            </a:r>
          </a:p>
        </p:txBody>
      </p:sp>
      <p:sp>
        <p:nvSpPr>
          <p:cNvPr id="40" name="Rectangle 39">
            <a:extLst>
              <a:ext uri="{FF2B5EF4-FFF2-40B4-BE49-F238E27FC236}">
                <a16:creationId xmlns:a16="http://schemas.microsoft.com/office/drawing/2014/main" id="{F8462F84-D72B-42FE-CB9F-53AD59E9A7D1}"/>
              </a:ext>
            </a:extLst>
          </p:cNvPr>
          <p:cNvSpPr/>
          <p:nvPr/>
        </p:nvSpPr>
        <p:spPr>
          <a:xfrm>
            <a:off x="6723941" y="1534762"/>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0DEAF478-32CD-75CD-63D0-43E95AC3A840}"/>
              </a:ext>
            </a:extLst>
          </p:cNvPr>
          <p:cNvSpPr/>
          <p:nvPr/>
        </p:nvSpPr>
        <p:spPr>
          <a:xfrm>
            <a:off x="969695" y="1532702"/>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TextBox 18">
            <a:extLst>
              <a:ext uri="{FF2B5EF4-FFF2-40B4-BE49-F238E27FC236}">
                <a16:creationId xmlns:a16="http://schemas.microsoft.com/office/drawing/2014/main" id="{7B503029-3F49-7492-835A-9FDE844C361D}"/>
              </a:ext>
            </a:extLst>
          </p:cNvPr>
          <p:cNvSpPr txBox="1"/>
          <p:nvPr/>
        </p:nvSpPr>
        <p:spPr>
          <a:xfrm>
            <a:off x="1154385" y="1435337"/>
            <a:ext cx="1125790" cy="369332"/>
          </a:xfrm>
          <a:prstGeom prst="rect">
            <a:avLst/>
          </a:prstGeom>
          <a:noFill/>
        </p:spPr>
        <p:txBody>
          <a:bodyPr wrap="square">
            <a:spAutoFit/>
          </a:bodyPr>
          <a:lstStyle/>
          <a:p>
            <a:r>
              <a:rPr lang="en-US" dirty="0"/>
              <a:t>Slow-Only</a:t>
            </a:r>
          </a:p>
        </p:txBody>
      </p:sp>
      <p:sp>
        <p:nvSpPr>
          <p:cNvPr id="20" name="TextBox 19">
            <a:extLst>
              <a:ext uri="{FF2B5EF4-FFF2-40B4-BE49-F238E27FC236}">
                <a16:creationId xmlns:a16="http://schemas.microsoft.com/office/drawing/2014/main" id="{3C5B3508-E42A-2EEF-3A73-0026003E2B31}"/>
              </a:ext>
            </a:extLst>
          </p:cNvPr>
          <p:cNvSpPr txBox="1"/>
          <p:nvPr/>
        </p:nvSpPr>
        <p:spPr>
          <a:xfrm>
            <a:off x="2444385" y="1435337"/>
            <a:ext cx="780482" cy="369332"/>
          </a:xfrm>
          <a:prstGeom prst="rect">
            <a:avLst/>
          </a:prstGeom>
          <a:noFill/>
        </p:spPr>
        <p:txBody>
          <a:bodyPr wrap="square">
            <a:spAutoFit/>
          </a:bodyPr>
          <a:lstStyle/>
          <a:p>
            <a:r>
              <a:rPr lang="en-US" dirty="0"/>
              <a:t>CDE</a:t>
            </a:r>
          </a:p>
        </p:txBody>
      </p:sp>
      <p:sp>
        <p:nvSpPr>
          <p:cNvPr id="32" name="TextBox 31">
            <a:extLst>
              <a:ext uri="{FF2B5EF4-FFF2-40B4-BE49-F238E27FC236}">
                <a16:creationId xmlns:a16="http://schemas.microsoft.com/office/drawing/2014/main" id="{8676EE8A-C001-9B09-F919-0137C38E68AD}"/>
              </a:ext>
            </a:extLst>
          </p:cNvPr>
          <p:cNvSpPr txBox="1"/>
          <p:nvPr/>
        </p:nvSpPr>
        <p:spPr>
          <a:xfrm>
            <a:off x="3364243" y="1441813"/>
            <a:ext cx="780482" cy="369332"/>
          </a:xfrm>
          <a:prstGeom prst="rect">
            <a:avLst/>
          </a:prstGeom>
          <a:noFill/>
        </p:spPr>
        <p:txBody>
          <a:bodyPr wrap="square">
            <a:spAutoFit/>
          </a:bodyPr>
          <a:lstStyle/>
          <a:p>
            <a:r>
              <a:rPr lang="en-US" dirty="0"/>
              <a:t>HPS</a:t>
            </a:r>
          </a:p>
        </p:txBody>
      </p:sp>
      <p:sp>
        <p:nvSpPr>
          <p:cNvPr id="33" name="TextBox 32">
            <a:extLst>
              <a:ext uri="{FF2B5EF4-FFF2-40B4-BE49-F238E27FC236}">
                <a16:creationId xmlns:a16="http://schemas.microsoft.com/office/drawing/2014/main" id="{3F7DAF6B-AB1E-EB29-AF9D-5C9058704685}"/>
              </a:ext>
            </a:extLst>
          </p:cNvPr>
          <p:cNvSpPr txBox="1"/>
          <p:nvPr/>
        </p:nvSpPr>
        <p:spPr>
          <a:xfrm>
            <a:off x="4293394" y="1436765"/>
            <a:ext cx="1122449" cy="369332"/>
          </a:xfrm>
          <a:prstGeom prst="rect">
            <a:avLst/>
          </a:prstGeom>
          <a:noFill/>
        </p:spPr>
        <p:txBody>
          <a:bodyPr wrap="square">
            <a:spAutoFit/>
          </a:bodyPr>
          <a:lstStyle/>
          <a:p>
            <a:r>
              <a:rPr lang="en-US" dirty="0"/>
              <a:t>Archivist</a:t>
            </a:r>
          </a:p>
        </p:txBody>
      </p:sp>
      <p:sp>
        <p:nvSpPr>
          <p:cNvPr id="36" name="Rectangle 35">
            <a:extLst>
              <a:ext uri="{FF2B5EF4-FFF2-40B4-BE49-F238E27FC236}">
                <a16:creationId xmlns:a16="http://schemas.microsoft.com/office/drawing/2014/main" id="{9FEA4047-521D-4A84-E1E2-2D03B1681954}"/>
              </a:ext>
            </a:extLst>
          </p:cNvPr>
          <p:cNvSpPr/>
          <p:nvPr/>
        </p:nvSpPr>
        <p:spPr>
          <a:xfrm>
            <a:off x="2237691" y="1529653"/>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Rectangle 36">
            <a:extLst>
              <a:ext uri="{FF2B5EF4-FFF2-40B4-BE49-F238E27FC236}">
                <a16:creationId xmlns:a16="http://schemas.microsoft.com/office/drawing/2014/main" id="{5DBC1A2E-C01A-971C-B042-7E981477613C}"/>
              </a:ext>
            </a:extLst>
          </p:cNvPr>
          <p:cNvSpPr/>
          <p:nvPr/>
        </p:nvSpPr>
        <p:spPr>
          <a:xfrm>
            <a:off x="3145894" y="1536130"/>
            <a:ext cx="217587" cy="180699"/>
          </a:xfrm>
          <a:prstGeom prst="rect">
            <a:avLst/>
          </a:prstGeom>
          <a:solidFill>
            <a:srgbClr val="D5F1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Rectangle 37">
            <a:extLst>
              <a:ext uri="{FF2B5EF4-FFF2-40B4-BE49-F238E27FC236}">
                <a16:creationId xmlns:a16="http://schemas.microsoft.com/office/drawing/2014/main" id="{281F1510-E2CD-4503-E077-852DB4A1EB68}"/>
              </a:ext>
            </a:extLst>
          </p:cNvPr>
          <p:cNvSpPr/>
          <p:nvPr/>
        </p:nvSpPr>
        <p:spPr>
          <a:xfrm>
            <a:off x="4111827" y="1536130"/>
            <a:ext cx="217587" cy="180699"/>
          </a:xfrm>
          <a:prstGeom prst="rect">
            <a:avLst/>
          </a:prstGeom>
          <a:solidFill>
            <a:srgbClr val="B9A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33B48937-60C1-C334-0F6C-4ED4C16B6F77}"/>
              </a:ext>
            </a:extLst>
          </p:cNvPr>
          <p:cNvSpPr/>
          <p:nvPr/>
        </p:nvSpPr>
        <p:spPr>
          <a:xfrm>
            <a:off x="5372326" y="1536129"/>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F3E5432A-7AC2-D41F-6DF4-03DA966E7F6F}"/>
              </a:ext>
            </a:extLst>
          </p:cNvPr>
          <p:cNvCxnSpPr>
            <a:cxnSpLocks/>
          </p:cNvCxnSpPr>
          <p:nvPr/>
        </p:nvCxnSpPr>
        <p:spPr>
          <a:xfrm>
            <a:off x="2068355" y="2191833"/>
            <a:ext cx="0" cy="32823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530AD4C-CAC1-94AC-D5D2-0155A23B6CAD}"/>
              </a:ext>
            </a:extLst>
          </p:cNvPr>
          <p:cNvCxnSpPr>
            <a:cxnSpLocks/>
          </p:cNvCxnSpPr>
          <p:nvPr/>
        </p:nvCxnSpPr>
        <p:spPr>
          <a:xfrm>
            <a:off x="3651990" y="2087349"/>
            <a:ext cx="0" cy="32823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A5FBCCF-3E3F-539F-ED8B-CE68329C3EDA}"/>
              </a:ext>
            </a:extLst>
          </p:cNvPr>
          <p:cNvCxnSpPr>
            <a:cxnSpLocks/>
          </p:cNvCxnSpPr>
          <p:nvPr/>
        </p:nvCxnSpPr>
        <p:spPr>
          <a:xfrm>
            <a:off x="3116077" y="2170421"/>
            <a:ext cx="0" cy="32823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5B95C0-F835-B0D1-F88A-7716FFC94C65}"/>
              </a:ext>
            </a:extLst>
          </p:cNvPr>
          <p:cNvSpPr txBox="1"/>
          <p:nvPr/>
        </p:nvSpPr>
        <p:spPr>
          <a:xfrm>
            <a:off x="172747" y="890427"/>
            <a:ext cx="5987047" cy="461665"/>
          </a:xfrm>
          <a:prstGeom prst="rect">
            <a:avLst/>
          </a:prstGeom>
          <a:noFill/>
        </p:spPr>
        <p:txBody>
          <a:bodyPr wrap="square">
            <a:spAutoFit/>
          </a:bodyPr>
          <a:lstStyle/>
          <a:p>
            <a:r>
              <a:rPr lang="en-US" sz="2400" b="1" dirty="0"/>
              <a:t>Performance-Oriented HSS Configuration</a:t>
            </a:r>
            <a:endParaRPr lang="en-CH" sz="2400" b="1" dirty="0"/>
          </a:p>
        </p:txBody>
      </p:sp>
      <p:sp>
        <p:nvSpPr>
          <p:cNvPr id="30" name="Slide Number Placeholder 5">
            <a:extLst>
              <a:ext uri="{FF2B5EF4-FFF2-40B4-BE49-F238E27FC236}">
                <a16:creationId xmlns:a16="http://schemas.microsoft.com/office/drawing/2014/main" id="{9614C84B-0A31-D317-A3C5-178369C48942}"/>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56</a:t>
            </a:fld>
            <a:endParaRPr lang="en-CH"/>
          </a:p>
        </p:txBody>
      </p:sp>
    </p:spTree>
    <p:extLst>
      <p:ext uri="{BB962C8B-B14F-4D97-AF65-F5344CB8AC3E}">
        <p14:creationId xmlns:p14="http://schemas.microsoft.com/office/powerpoint/2010/main" val="3936973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058115-908C-BD80-E4C3-C699D11ACC1F}"/>
              </a:ext>
            </a:extLst>
          </p:cNvPr>
          <p:cNvPicPr>
            <a:picLocks noChangeAspect="1"/>
          </p:cNvPicPr>
          <p:nvPr/>
        </p:nvPicPr>
        <p:blipFill>
          <a:blip r:embed="rId3"/>
          <a:stretch>
            <a:fillRect/>
          </a:stretch>
        </p:blipFill>
        <p:spPr>
          <a:xfrm>
            <a:off x="0" y="1274697"/>
            <a:ext cx="8935200" cy="3167805"/>
          </a:xfrm>
          <a:prstGeom prst="rect">
            <a:avLst/>
          </a:prstGeom>
        </p:spPr>
      </p:pic>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US" dirty="0"/>
              <a:t>Performance on Mixed Workloads</a:t>
            </a:r>
          </a:p>
        </p:txBody>
      </p:sp>
      <p:sp>
        <p:nvSpPr>
          <p:cNvPr id="21" name="Rectangle 20">
            <a:extLst>
              <a:ext uri="{FF2B5EF4-FFF2-40B4-BE49-F238E27FC236}">
                <a16:creationId xmlns:a16="http://schemas.microsoft.com/office/drawing/2014/main" id="{79BE6226-B1A1-CFBE-8572-0E75F5C74A16}"/>
              </a:ext>
            </a:extLst>
          </p:cNvPr>
          <p:cNvSpPr/>
          <p:nvPr/>
        </p:nvSpPr>
        <p:spPr>
          <a:xfrm>
            <a:off x="207695" y="1187397"/>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TextBox 21">
            <a:extLst>
              <a:ext uri="{FF2B5EF4-FFF2-40B4-BE49-F238E27FC236}">
                <a16:creationId xmlns:a16="http://schemas.microsoft.com/office/drawing/2014/main" id="{E4DE6354-23F4-BC63-D197-EB1F1FDC2A0F}"/>
              </a:ext>
            </a:extLst>
          </p:cNvPr>
          <p:cNvSpPr txBox="1"/>
          <p:nvPr/>
        </p:nvSpPr>
        <p:spPr>
          <a:xfrm>
            <a:off x="392385" y="1090032"/>
            <a:ext cx="1125790" cy="369332"/>
          </a:xfrm>
          <a:prstGeom prst="rect">
            <a:avLst/>
          </a:prstGeom>
          <a:noFill/>
        </p:spPr>
        <p:txBody>
          <a:bodyPr wrap="square">
            <a:spAutoFit/>
          </a:bodyPr>
          <a:lstStyle/>
          <a:p>
            <a:r>
              <a:rPr lang="en-US" dirty="0"/>
              <a:t>Slow-Only</a:t>
            </a:r>
          </a:p>
        </p:txBody>
      </p:sp>
      <p:sp>
        <p:nvSpPr>
          <p:cNvPr id="23" name="TextBox 22">
            <a:extLst>
              <a:ext uri="{FF2B5EF4-FFF2-40B4-BE49-F238E27FC236}">
                <a16:creationId xmlns:a16="http://schemas.microsoft.com/office/drawing/2014/main" id="{0D0D8DC1-76DC-569C-924E-62A055FAFBE0}"/>
              </a:ext>
            </a:extLst>
          </p:cNvPr>
          <p:cNvSpPr txBox="1"/>
          <p:nvPr/>
        </p:nvSpPr>
        <p:spPr>
          <a:xfrm>
            <a:off x="1682385" y="1090032"/>
            <a:ext cx="780482" cy="369332"/>
          </a:xfrm>
          <a:prstGeom prst="rect">
            <a:avLst/>
          </a:prstGeom>
          <a:noFill/>
        </p:spPr>
        <p:txBody>
          <a:bodyPr wrap="square">
            <a:spAutoFit/>
          </a:bodyPr>
          <a:lstStyle/>
          <a:p>
            <a:r>
              <a:rPr lang="en-US" dirty="0"/>
              <a:t>CDE</a:t>
            </a:r>
          </a:p>
        </p:txBody>
      </p:sp>
      <p:sp>
        <p:nvSpPr>
          <p:cNvPr id="24" name="TextBox 23">
            <a:extLst>
              <a:ext uri="{FF2B5EF4-FFF2-40B4-BE49-F238E27FC236}">
                <a16:creationId xmlns:a16="http://schemas.microsoft.com/office/drawing/2014/main" id="{3B847153-CAF9-64FA-9D18-01E2FEDDF811}"/>
              </a:ext>
            </a:extLst>
          </p:cNvPr>
          <p:cNvSpPr txBox="1"/>
          <p:nvPr/>
        </p:nvSpPr>
        <p:spPr>
          <a:xfrm>
            <a:off x="2602243" y="1096508"/>
            <a:ext cx="780482" cy="369332"/>
          </a:xfrm>
          <a:prstGeom prst="rect">
            <a:avLst/>
          </a:prstGeom>
          <a:noFill/>
        </p:spPr>
        <p:txBody>
          <a:bodyPr wrap="square">
            <a:spAutoFit/>
          </a:bodyPr>
          <a:lstStyle/>
          <a:p>
            <a:r>
              <a:rPr lang="en-US" dirty="0"/>
              <a:t>HPS</a:t>
            </a:r>
          </a:p>
        </p:txBody>
      </p:sp>
      <p:sp>
        <p:nvSpPr>
          <p:cNvPr id="25" name="TextBox 24">
            <a:extLst>
              <a:ext uri="{FF2B5EF4-FFF2-40B4-BE49-F238E27FC236}">
                <a16:creationId xmlns:a16="http://schemas.microsoft.com/office/drawing/2014/main" id="{483732E1-3EB0-E324-7959-E214D4128566}"/>
              </a:ext>
            </a:extLst>
          </p:cNvPr>
          <p:cNvSpPr txBox="1"/>
          <p:nvPr/>
        </p:nvSpPr>
        <p:spPr>
          <a:xfrm>
            <a:off x="3531394" y="1091460"/>
            <a:ext cx="1122449" cy="369332"/>
          </a:xfrm>
          <a:prstGeom prst="rect">
            <a:avLst/>
          </a:prstGeom>
          <a:noFill/>
        </p:spPr>
        <p:txBody>
          <a:bodyPr wrap="square">
            <a:spAutoFit/>
          </a:bodyPr>
          <a:lstStyle/>
          <a:p>
            <a:r>
              <a:rPr lang="en-US" dirty="0"/>
              <a:t>Archivist</a:t>
            </a:r>
          </a:p>
        </p:txBody>
      </p:sp>
      <p:sp>
        <p:nvSpPr>
          <p:cNvPr id="26" name="TextBox 25">
            <a:extLst>
              <a:ext uri="{FF2B5EF4-FFF2-40B4-BE49-F238E27FC236}">
                <a16:creationId xmlns:a16="http://schemas.microsoft.com/office/drawing/2014/main" id="{202EF8E9-5D39-50EB-26CA-5F60579AD4C8}"/>
              </a:ext>
            </a:extLst>
          </p:cNvPr>
          <p:cNvSpPr txBox="1"/>
          <p:nvPr/>
        </p:nvSpPr>
        <p:spPr>
          <a:xfrm>
            <a:off x="4794110" y="1097575"/>
            <a:ext cx="1116203" cy="369332"/>
          </a:xfrm>
          <a:prstGeom prst="rect">
            <a:avLst/>
          </a:prstGeom>
          <a:noFill/>
        </p:spPr>
        <p:txBody>
          <a:bodyPr wrap="square">
            <a:spAutoFit/>
          </a:bodyPr>
          <a:lstStyle/>
          <a:p>
            <a:r>
              <a:rPr lang="en-US" dirty="0"/>
              <a:t>RNN-HSS</a:t>
            </a:r>
          </a:p>
        </p:txBody>
      </p:sp>
      <p:sp>
        <p:nvSpPr>
          <p:cNvPr id="27" name="TextBox 26">
            <a:extLst>
              <a:ext uri="{FF2B5EF4-FFF2-40B4-BE49-F238E27FC236}">
                <a16:creationId xmlns:a16="http://schemas.microsoft.com/office/drawing/2014/main" id="{E1C70D13-81E7-8958-6423-05125A6FFFFB}"/>
              </a:ext>
            </a:extLst>
          </p:cNvPr>
          <p:cNvSpPr txBox="1"/>
          <p:nvPr/>
        </p:nvSpPr>
        <p:spPr>
          <a:xfrm>
            <a:off x="6098514" y="1095309"/>
            <a:ext cx="1116203" cy="369332"/>
          </a:xfrm>
          <a:prstGeom prst="rect">
            <a:avLst/>
          </a:prstGeom>
          <a:noFill/>
        </p:spPr>
        <p:txBody>
          <a:bodyPr wrap="square">
            <a:spAutoFit/>
          </a:bodyPr>
          <a:lstStyle/>
          <a:p>
            <a:r>
              <a:rPr lang="en-US" dirty="0" err="1"/>
              <a:t>Sibyl</a:t>
            </a:r>
            <a:r>
              <a:rPr lang="en-US" baseline="-25000" dirty="0" err="1"/>
              <a:t>Def</a:t>
            </a:r>
            <a:endParaRPr lang="en-US" dirty="0"/>
          </a:p>
        </p:txBody>
      </p:sp>
      <p:sp>
        <p:nvSpPr>
          <p:cNvPr id="28" name="Rectangle 27">
            <a:extLst>
              <a:ext uri="{FF2B5EF4-FFF2-40B4-BE49-F238E27FC236}">
                <a16:creationId xmlns:a16="http://schemas.microsoft.com/office/drawing/2014/main" id="{954A3617-D719-C08A-6712-FD0F125F188E}"/>
              </a:ext>
            </a:extLst>
          </p:cNvPr>
          <p:cNvSpPr/>
          <p:nvPr/>
        </p:nvSpPr>
        <p:spPr>
          <a:xfrm>
            <a:off x="1475691" y="1184348"/>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C9317929-7651-8039-88F4-77440E3E5D88}"/>
              </a:ext>
            </a:extLst>
          </p:cNvPr>
          <p:cNvSpPr/>
          <p:nvPr/>
        </p:nvSpPr>
        <p:spPr>
          <a:xfrm>
            <a:off x="2383894" y="1190825"/>
            <a:ext cx="217587" cy="180699"/>
          </a:xfrm>
          <a:prstGeom prst="rect">
            <a:avLst/>
          </a:prstGeom>
          <a:solidFill>
            <a:srgbClr val="D5F1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ED29871B-BCA1-681E-26D0-54F0F7C3AAB2}"/>
              </a:ext>
            </a:extLst>
          </p:cNvPr>
          <p:cNvSpPr/>
          <p:nvPr/>
        </p:nvSpPr>
        <p:spPr>
          <a:xfrm>
            <a:off x="3349827" y="1190825"/>
            <a:ext cx="217587" cy="180699"/>
          </a:xfrm>
          <a:prstGeom prst="rect">
            <a:avLst/>
          </a:prstGeom>
          <a:solidFill>
            <a:srgbClr val="B9A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25E208E0-6ED8-60B9-D5F4-19C5507339F0}"/>
              </a:ext>
            </a:extLst>
          </p:cNvPr>
          <p:cNvSpPr/>
          <p:nvPr/>
        </p:nvSpPr>
        <p:spPr>
          <a:xfrm>
            <a:off x="4610326" y="1190824"/>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C7FE1F68-B055-3D32-9095-DD7DA47E5FED}"/>
              </a:ext>
            </a:extLst>
          </p:cNvPr>
          <p:cNvSpPr/>
          <p:nvPr/>
        </p:nvSpPr>
        <p:spPr>
          <a:xfrm>
            <a:off x="5885741" y="1189457"/>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4D008117-76A2-865D-A94D-BA20D9C888D3}"/>
              </a:ext>
            </a:extLst>
          </p:cNvPr>
          <p:cNvSpPr/>
          <p:nvPr/>
        </p:nvSpPr>
        <p:spPr>
          <a:xfrm>
            <a:off x="6971591" y="1189457"/>
            <a:ext cx="217587" cy="180699"/>
          </a:xfrm>
          <a:prstGeom prst="rect">
            <a:avLst/>
          </a:prstGeom>
          <a:solidFill>
            <a:srgbClr val="9739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TextBox 33">
            <a:extLst>
              <a:ext uri="{FF2B5EF4-FFF2-40B4-BE49-F238E27FC236}">
                <a16:creationId xmlns:a16="http://schemas.microsoft.com/office/drawing/2014/main" id="{8D22F718-06AC-F6E2-7653-C1B330A42B09}"/>
              </a:ext>
            </a:extLst>
          </p:cNvPr>
          <p:cNvSpPr txBox="1"/>
          <p:nvPr/>
        </p:nvSpPr>
        <p:spPr>
          <a:xfrm>
            <a:off x="7233059" y="1090031"/>
            <a:ext cx="1116203" cy="369332"/>
          </a:xfrm>
          <a:prstGeom prst="rect">
            <a:avLst/>
          </a:prstGeom>
          <a:noFill/>
        </p:spPr>
        <p:txBody>
          <a:bodyPr wrap="square">
            <a:spAutoFit/>
          </a:bodyPr>
          <a:lstStyle/>
          <a:p>
            <a:r>
              <a:rPr lang="en-US" dirty="0" err="1"/>
              <a:t>Sibyl</a:t>
            </a:r>
            <a:r>
              <a:rPr lang="en-US" baseline="-25000" dirty="0" err="1"/>
              <a:t>Opt</a:t>
            </a:r>
            <a:endParaRPr lang="en-US" dirty="0"/>
          </a:p>
        </p:txBody>
      </p:sp>
      <p:sp>
        <p:nvSpPr>
          <p:cNvPr id="35" name="Rectangle 34">
            <a:extLst>
              <a:ext uri="{FF2B5EF4-FFF2-40B4-BE49-F238E27FC236}">
                <a16:creationId xmlns:a16="http://schemas.microsoft.com/office/drawing/2014/main" id="{2B9459B2-57FF-ABF3-4511-74AB382C5109}"/>
              </a:ext>
            </a:extLst>
          </p:cNvPr>
          <p:cNvSpPr/>
          <p:nvPr/>
        </p:nvSpPr>
        <p:spPr>
          <a:xfrm>
            <a:off x="8091538" y="1189457"/>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TextBox 35">
            <a:extLst>
              <a:ext uri="{FF2B5EF4-FFF2-40B4-BE49-F238E27FC236}">
                <a16:creationId xmlns:a16="http://schemas.microsoft.com/office/drawing/2014/main" id="{C626CBEF-E9A1-7F2A-59C5-D6E500AB7A25}"/>
              </a:ext>
            </a:extLst>
          </p:cNvPr>
          <p:cNvSpPr txBox="1"/>
          <p:nvPr/>
        </p:nvSpPr>
        <p:spPr>
          <a:xfrm>
            <a:off x="8353006" y="1090031"/>
            <a:ext cx="1116203" cy="369332"/>
          </a:xfrm>
          <a:prstGeom prst="rect">
            <a:avLst/>
          </a:prstGeom>
          <a:noFill/>
        </p:spPr>
        <p:txBody>
          <a:bodyPr wrap="square">
            <a:spAutoFit/>
          </a:bodyPr>
          <a:lstStyle/>
          <a:p>
            <a:r>
              <a:rPr lang="en-US" dirty="0"/>
              <a:t>Oracle</a:t>
            </a:r>
          </a:p>
        </p:txBody>
      </p:sp>
      <p:sp>
        <p:nvSpPr>
          <p:cNvPr id="37" name="Rectangle 36">
            <a:extLst>
              <a:ext uri="{FF2B5EF4-FFF2-40B4-BE49-F238E27FC236}">
                <a16:creationId xmlns:a16="http://schemas.microsoft.com/office/drawing/2014/main" id="{7FB58C10-F93B-E4E4-9AF1-DD7185C78A01}"/>
              </a:ext>
            </a:extLst>
          </p:cNvPr>
          <p:cNvSpPr/>
          <p:nvPr/>
        </p:nvSpPr>
        <p:spPr>
          <a:xfrm>
            <a:off x="2072626" y="1691917"/>
            <a:ext cx="1636216" cy="2640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31B6B95-9AD1-2935-3CE8-08BE4D440D9E}"/>
              </a:ext>
            </a:extLst>
          </p:cNvPr>
          <p:cNvSpPr/>
          <p:nvPr/>
        </p:nvSpPr>
        <p:spPr>
          <a:xfrm>
            <a:off x="6371070" y="1686455"/>
            <a:ext cx="1636216" cy="2640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CDE7D1E-0CD8-5C34-DC4B-EDBC5F1C4ABF}"/>
              </a:ext>
            </a:extLst>
          </p:cNvPr>
          <p:cNvSpPr txBox="1"/>
          <p:nvPr/>
        </p:nvSpPr>
        <p:spPr>
          <a:xfrm>
            <a:off x="1867845" y="1516164"/>
            <a:ext cx="2114741" cy="338554"/>
          </a:xfrm>
          <a:prstGeom prst="rect">
            <a:avLst/>
          </a:prstGeom>
          <a:noFill/>
        </p:spPr>
        <p:txBody>
          <a:bodyPr wrap="square">
            <a:spAutoFit/>
          </a:bodyPr>
          <a:lstStyle/>
          <a:p>
            <a:r>
              <a:rPr lang="en-US" sz="1600" b="1" dirty="0"/>
              <a:t>Performance-Oriented</a:t>
            </a:r>
            <a:endParaRPr lang="en-CH" sz="1600" b="1" dirty="0"/>
          </a:p>
        </p:txBody>
      </p:sp>
      <p:sp>
        <p:nvSpPr>
          <p:cNvPr id="42" name="TextBox 41">
            <a:extLst>
              <a:ext uri="{FF2B5EF4-FFF2-40B4-BE49-F238E27FC236}">
                <a16:creationId xmlns:a16="http://schemas.microsoft.com/office/drawing/2014/main" id="{9E621ED9-96C2-C316-0E4A-C28958137DF4}"/>
              </a:ext>
            </a:extLst>
          </p:cNvPr>
          <p:cNvSpPr txBox="1"/>
          <p:nvPr/>
        </p:nvSpPr>
        <p:spPr>
          <a:xfrm>
            <a:off x="6919683" y="1489935"/>
            <a:ext cx="2114741" cy="338554"/>
          </a:xfrm>
          <a:prstGeom prst="rect">
            <a:avLst/>
          </a:prstGeom>
          <a:noFill/>
        </p:spPr>
        <p:txBody>
          <a:bodyPr wrap="square">
            <a:spAutoFit/>
          </a:bodyPr>
          <a:lstStyle/>
          <a:p>
            <a:r>
              <a:rPr lang="en-US" sz="1600" b="1" dirty="0"/>
              <a:t>Cost-Oriented</a:t>
            </a:r>
            <a:endParaRPr lang="en-CH" sz="1600" b="1" dirty="0"/>
          </a:p>
        </p:txBody>
      </p:sp>
      <p:sp>
        <p:nvSpPr>
          <p:cNvPr id="43" name="Rounded Rectangle 42">
            <a:extLst>
              <a:ext uri="{FF2B5EF4-FFF2-40B4-BE49-F238E27FC236}">
                <a16:creationId xmlns:a16="http://schemas.microsoft.com/office/drawing/2014/main" id="{638796F3-169F-C6E8-3252-40BDB162D802}"/>
              </a:ext>
            </a:extLst>
          </p:cNvPr>
          <p:cNvSpPr/>
          <p:nvPr/>
        </p:nvSpPr>
        <p:spPr>
          <a:xfrm>
            <a:off x="5833302" y="1093003"/>
            <a:ext cx="2173984" cy="363388"/>
          </a:xfrm>
          <a:prstGeom prst="roundRect">
            <a:avLst>
              <a:gd name="adj" fmla="val 2536"/>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41" name="Slide Number Placeholder 5">
            <a:extLst>
              <a:ext uri="{FF2B5EF4-FFF2-40B4-BE49-F238E27FC236}">
                <a16:creationId xmlns:a16="http://schemas.microsoft.com/office/drawing/2014/main" id="{E23DD9CF-6284-CBBE-6F1E-6DE390495586}"/>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57</a:t>
            </a:fld>
            <a:endParaRPr lang="en-CH"/>
          </a:p>
        </p:txBody>
      </p:sp>
    </p:spTree>
    <p:extLst>
      <p:ext uri="{BB962C8B-B14F-4D97-AF65-F5344CB8AC3E}">
        <p14:creationId xmlns:p14="http://schemas.microsoft.com/office/powerpoint/2010/main" val="412618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p:bldP spid="25" grpId="0"/>
      <p:bldP spid="26" grpId="0"/>
      <p:bldP spid="27" grpId="0"/>
      <p:bldP spid="28" grpId="0" animBg="1"/>
      <p:bldP spid="29" grpId="0" animBg="1"/>
      <p:bldP spid="30" grpId="0" animBg="1"/>
      <p:bldP spid="31" grpId="0" animBg="1"/>
      <p:bldP spid="32" grpId="0" animBg="1"/>
      <p:bldP spid="33" grpId="0" animBg="1"/>
      <p:bldP spid="34" grpId="0"/>
      <p:bldP spid="35" grpId="0" animBg="1"/>
      <p:bldP spid="36" grpId="0"/>
      <p:bldP spid="40" grpId="0"/>
      <p:bldP spid="42" grpId="0"/>
      <p:bldP spid="4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 histogram&#10;&#10;Description automatically generated">
            <a:extLst>
              <a:ext uri="{FF2B5EF4-FFF2-40B4-BE49-F238E27FC236}">
                <a16:creationId xmlns:a16="http://schemas.microsoft.com/office/drawing/2014/main" id="{97A5A294-2D51-6185-4163-55684E444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 y="1271234"/>
            <a:ext cx="8935200" cy="3176300"/>
          </a:xfrm>
          <a:prstGeom prst="rect">
            <a:avLst/>
          </a:prstGeom>
        </p:spPr>
      </p:pic>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US" dirty="0"/>
              <a:t>Performance on Mixed Workloads</a:t>
            </a:r>
          </a:p>
        </p:txBody>
      </p:sp>
      <p:sp>
        <p:nvSpPr>
          <p:cNvPr id="21" name="Rectangle 20">
            <a:extLst>
              <a:ext uri="{FF2B5EF4-FFF2-40B4-BE49-F238E27FC236}">
                <a16:creationId xmlns:a16="http://schemas.microsoft.com/office/drawing/2014/main" id="{79BE6226-B1A1-CFBE-8572-0E75F5C74A16}"/>
              </a:ext>
            </a:extLst>
          </p:cNvPr>
          <p:cNvSpPr/>
          <p:nvPr/>
        </p:nvSpPr>
        <p:spPr>
          <a:xfrm>
            <a:off x="207695" y="1187397"/>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TextBox 21">
            <a:extLst>
              <a:ext uri="{FF2B5EF4-FFF2-40B4-BE49-F238E27FC236}">
                <a16:creationId xmlns:a16="http://schemas.microsoft.com/office/drawing/2014/main" id="{E4DE6354-23F4-BC63-D197-EB1F1FDC2A0F}"/>
              </a:ext>
            </a:extLst>
          </p:cNvPr>
          <p:cNvSpPr txBox="1"/>
          <p:nvPr/>
        </p:nvSpPr>
        <p:spPr>
          <a:xfrm>
            <a:off x="392385" y="1090032"/>
            <a:ext cx="1125790" cy="369332"/>
          </a:xfrm>
          <a:prstGeom prst="rect">
            <a:avLst/>
          </a:prstGeom>
          <a:noFill/>
        </p:spPr>
        <p:txBody>
          <a:bodyPr wrap="square">
            <a:spAutoFit/>
          </a:bodyPr>
          <a:lstStyle/>
          <a:p>
            <a:r>
              <a:rPr lang="en-US" dirty="0"/>
              <a:t>Slow-Only</a:t>
            </a:r>
          </a:p>
        </p:txBody>
      </p:sp>
      <p:sp>
        <p:nvSpPr>
          <p:cNvPr id="23" name="TextBox 22">
            <a:extLst>
              <a:ext uri="{FF2B5EF4-FFF2-40B4-BE49-F238E27FC236}">
                <a16:creationId xmlns:a16="http://schemas.microsoft.com/office/drawing/2014/main" id="{0D0D8DC1-76DC-569C-924E-62A055FAFBE0}"/>
              </a:ext>
            </a:extLst>
          </p:cNvPr>
          <p:cNvSpPr txBox="1"/>
          <p:nvPr/>
        </p:nvSpPr>
        <p:spPr>
          <a:xfrm>
            <a:off x="1682385" y="1090032"/>
            <a:ext cx="780482" cy="369332"/>
          </a:xfrm>
          <a:prstGeom prst="rect">
            <a:avLst/>
          </a:prstGeom>
          <a:noFill/>
        </p:spPr>
        <p:txBody>
          <a:bodyPr wrap="square">
            <a:spAutoFit/>
          </a:bodyPr>
          <a:lstStyle/>
          <a:p>
            <a:r>
              <a:rPr lang="en-US" dirty="0"/>
              <a:t>CDE</a:t>
            </a:r>
          </a:p>
        </p:txBody>
      </p:sp>
      <p:sp>
        <p:nvSpPr>
          <p:cNvPr id="24" name="TextBox 23">
            <a:extLst>
              <a:ext uri="{FF2B5EF4-FFF2-40B4-BE49-F238E27FC236}">
                <a16:creationId xmlns:a16="http://schemas.microsoft.com/office/drawing/2014/main" id="{3B847153-CAF9-64FA-9D18-01E2FEDDF811}"/>
              </a:ext>
            </a:extLst>
          </p:cNvPr>
          <p:cNvSpPr txBox="1"/>
          <p:nvPr/>
        </p:nvSpPr>
        <p:spPr>
          <a:xfrm>
            <a:off x="2602243" y="1096508"/>
            <a:ext cx="780482" cy="369332"/>
          </a:xfrm>
          <a:prstGeom prst="rect">
            <a:avLst/>
          </a:prstGeom>
          <a:noFill/>
        </p:spPr>
        <p:txBody>
          <a:bodyPr wrap="square">
            <a:spAutoFit/>
          </a:bodyPr>
          <a:lstStyle/>
          <a:p>
            <a:r>
              <a:rPr lang="en-US" dirty="0"/>
              <a:t>HPS</a:t>
            </a:r>
          </a:p>
        </p:txBody>
      </p:sp>
      <p:sp>
        <p:nvSpPr>
          <p:cNvPr id="25" name="TextBox 24">
            <a:extLst>
              <a:ext uri="{FF2B5EF4-FFF2-40B4-BE49-F238E27FC236}">
                <a16:creationId xmlns:a16="http://schemas.microsoft.com/office/drawing/2014/main" id="{483732E1-3EB0-E324-7959-E214D4128566}"/>
              </a:ext>
            </a:extLst>
          </p:cNvPr>
          <p:cNvSpPr txBox="1"/>
          <p:nvPr/>
        </p:nvSpPr>
        <p:spPr>
          <a:xfrm>
            <a:off x="3531394" y="1091460"/>
            <a:ext cx="1122449" cy="369332"/>
          </a:xfrm>
          <a:prstGeom prst="rect">
            <a:avLst/>
          </a:prstGeom>
          <a:noFill/>
        </p:spPr>
        <p:txBody>
          <a:bodyPr wrap="square">
            <a:spAutoFit/>
          </a:bodyPr>
          <a:lstStyle/>
          <a:p>
            <a:r>
              <a:rPr lang="en-US" dirty="0"/>
              <a:t>Archivist</a:t>
            </a:r>
          </a:p>
        </p:txBody>
      </p:sp>
      <p:sp>
        <p:nvSpPr>
          <p:cNvPr id="26" name="TextBox 25">
            <a:extLst>
              <a:ext uri="{FF2B5EF4-FFF2-40B4-BE49-F238E27FC236}">
                <a16:creationId xmlns:a16="http://schemas.microsoft.com/office/drawing/2014/main" id="{202EF8E9-5D39-50EB-26CA-5F60579AD4C8}"/>
              </a:ext>
            </a:extLst>
          </p:cNvPr>
          <p:cNvSpPr txBox="1"/>
          <p:nvPr/>
        </p:nvSpPr>
        <p:spPr>
          <a:xfrm>
            <a:off x="4794110" y="1097575"/>
            <a:ext cx="1116203" cy="369332"/>
          </a:xfrm>
          <a:prstGeom prst="rect">
            <a:avLst/>
          </a:prstGeom>
          <a:noFill/>
        </p:spPr>
        <p:txBody>
          <a:bodyPr wrap="square">
            <a:spAutoFit/>
          </a:bodyPr>
          <a:lstStyle/>
          <a:p>
            <a:r>
              <a:rPr lang="en-US" dirty="0"/>
              <a:t>RNN-HSS</a:t>
            </a:r>
          </a:p>
        </p:txBody>
      </p:sp>
      <p:sp>
        <p:nvSpPr>
          <p:cNvPr id="27" name="TextBox 26">
            <a:extLst>
              <a:ext uri="{FF2B5EF4-FFF2-40B4-BE49-F238E27FC236}">
                <a16:creationId xmlns:a16="http://schemas.microsoft.com/office/drawing/2014/main" id="{E1C70D13-81E7-8958-6423-05125A6FFFFB}"/>
              </a:ext>
            </a:extLst>
          </p:cNvPr>
          <p:cNvSpPr txBox="1"/>
          <p:nvPr/>
        </p:nvSpPr>
        <p:spPr>
          <a:xfrm>
            <a:off x="6098514" y="1095309"/>
            <a:ext cx="1116203" cy="369332"/>
          </a:xfrm>
          <a:prstGeom prst="rect">
            <a:avLst/>
          </a:prstGeom>
          <a:noFill/>
        </p:spPr>
        <p:txBody>
          <a:bodyPr wrap="square">
            <a:spAutoFit/>
          </a:bodyPr>
          <a:lstStyle/>
          <a:p>
            <a:r>
              <a:rPr lang="en-US" dirty="0" err="1"/>
              <a:t>Sibyl</a:t>
            </a:r>
            <a:r>
              <a:rPr lang="en-US" baseline="-25000" dirty="0" err="1"/>
              <a:t>Def</a:t>
            </a:r>
            <a:endParaRPr lang="en-US" dirty="0"/>
          </a:p>
        </p:txBody>
      </p:sp>
      <p:sp>
        <p:nvSpPr>
          <p:cNvPr id="28" name="Rectangle 27">
            <a:extLst>
              <a:ext uri="{FF2B5EF4-FFF2-40B4-BE49-F238E27FC236}">
                <a16:creationId xmlns:a16="http://schemas.microsoft.com/office/drawing/2014/main" id="{954A3617-D719-C08A-6712-FD0F125F188E}"/>
              </a:ext>
            </a:extLst>
          </p:cNvPr>
          <p:cNvSpPr/>
          <p:nvPr/>
        </p:nvSpPr>
        <p:spPr>
          <a:xfrm>
            <a:off x="1475691" y="1184348"/>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C9317929-7651-8039-88F4-77440E3E5D88}"/>
              </a:ext>
            </a:extLst>
          </p:cNvPr>
          <p:cNvSpPr/>
          <p:nvPr/>
        </p:nvSpPr>
        <p:spPr>
          <a:xfrm>
            <a:off x="2383894" y="1190825"/>
            <a:ext cx="217587" cy="180699"/>
          </a:xfrm>
          <a:prstGeom prst="rect">
            <a:avLst/>
          </a:prstGeom>
          <a:solidFill>
            <a:srgbClr val="D5F1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ED29871B-BCA1-681E-26D0-54F0F7C3AAB2}"/>
              </a:ext>
            </a:extLst>
          </p:cNvPr>
          <p:cNvSpPr/>
          <p:nvPr/>
        </p:nvSpPr>
        <p:spPr>
          <a:xfrm>
            <a:off x="3349827" y="1190825"/>
            <a:ext cx="217587" cy="180699"/>
          </a:xfrm>
          <a:prstGeom prst="rect">
            <a:avLst/>
          </a:prstGeom>
          <a:solidFill>
            <a:srgbClr val="B9A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25E208E0-6ED8-60B9-D5F4-19C5507339F0}"/>
              </a:ext>
            </a:extLst>
          </p:cNvPr>
          <p:cNvSpPr/>
          <p:nvPr/>
        </p:nvSpPr>
        <p:spPr>
          <a:xfrm>
            <a:off x="4610326" y="1190824"/>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C7FE1F68-B055-3D32-9095-DD7DA47E5FED}"/>
              </a:ext>
            </a:extLst>
          </p:cNvPr>
          <p:cNvSpPr/>
          <p:nvPr/>
        </p:nvSpPr>
        <p:spPr>
          <a:xfrm>
            <a:off x="5885741" y="1189457"/>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4D008117-76A2-865D-A94D-BA20D9C888D3}"/>
              </a:ext>
            </a:extLst>
          </p:cNvPr>
          <p:cNvSpPr/>
          <p:nvPr/>
        </p:nvSpPr>
        <p:spPr>
          <a:xfrm>
            <a:off x="6971591" y="1189457"/>
            <a:ext cx="217587" cy="180699"/>
          </a:xfrm>
          <a:prstGeom prst="rect">
            <a:avLst/>
          </a:prstGeom>
          <a:solidFill>
            <a:srgbClr val="9739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TextBox 33">
            <a:extLst>
              <a:ext uri="{FF2B5EF4-FFF2-40B4-BE49-F238E27FC236}">
                <a16:creationId xmlns:a16="http://schemas.microsoft.com/office/drawing/2014/main" id="{8D22F718-06AC-F6E2-7653-C1B330A42B09}"/>
              </a:ext>
            </a:extLst>
          </p:cNvPr>
          <p:cNvSpPr txBox="1"/>
          <p:nvPr/>
        </p:nvSpPr>
        <p:spPr>
          <a:xfrm>
            <a:off x="7233059" y="1090031"/>
            <a:ext cx="1116203" cy="369332"/>
          </a:xfrm>
          <a:prstGeom prst="rect">
            <a:avLst/>
          </a:prstGeom>
          <a:noFill/>
        </p:spPr>
        <p:txBody>
          <a:bodyPr wrap="square">
            <a:spAutoFit/>
          </a:bodyPr>
          <a:lstStyle/>
          <a:p>
            <a:r>
              <a:rPr lang="en-US" dirty="0" err="1"/>
              <a:t>Sibyl</a:t>
            </a:r>
            <a:r>
              <a:rPr lang="en-US" baseline="-25000" dirty="0" err="1"/>
              <a:t>Opt</a:t>
            </a:r>
            <a:endParaRPr lang="en-US" dirty="0"/>
          </a:p>
        </p:txBody>
      </p:sp>
      <p:sp>
        <p:nvSpPr>
          <p:cNvPr id="35" name="Rectangle 34">
            <a:extLst>
              <a:ext uri="{FF2B5EF4-FFF2-40B4-BE49-F238E27FC236}">
                <a16:creationId xmlns:a16="http://schemas.microsoft.com/office/drawing/2014/main" id="{2B9459B2-57FF-ABF3-4511-74AB382C5109}"/>
              </a:ext>
            </a:extLst>
          </p:cNvPr>
          <p:cNvSpPr/>
          <p:nvPr/>
        </p:nvSpPr>
        <p:spPr>
          <a:xfrm>
            <a:off x="8091538" y="1189457"/>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TextBox 35">
            <a:extLst>
              <a:ext uri="{FF2B5EF4-FFF2-40B4-BE49-F238E27FC236}">
                <a16:creationId xmlns:a16="http://schemas.microsoft.com/office/drawing/2014/main" id="{C626CBEF-E9A1-7F2A-59C5-D6E500AB7A25}"/>
              </a:ext>
            </a:extLst>
          </p:cNvPr>
          <p:cNvSpPr txBox="1"/>
          <p:nvPr/>
        </p:nvSpPr>
        <p:spPr>
          <a:xfrm>
            <a:off x="8353006" y="1090031"/>
            <a:ext cx="1116203" cy="369332"/>
          </a:xfrm>
          <a:prstGeom prst="rect">
            <a:avLst/>
          </a:prstGeom>
          <a:noFill/>
        </p:spPr>
        <p:txBody>
          <a:bodyPr wrap="square">
            <a:spAutoFit/>
          </a:bodyPr>
          <a:lstStyle/>
          <a:p>
            <a:r>
              <a:rPr lang="en-US" dirty="0"/>
              <a:t>Oracle</a:t>
            </a:r>
          </a:p>
        </p:txBody>
      </p:sp>
      <p:sp>
        <p:nvSpPr>
          <p:cNvPr id="41" name="Rectangle 40">
            <a:extLst>
              <a:ext uri="{FF2B5EF4-FFF2-40B4-BE49-F238E27FC236}">
                <a16:creationId xmlns:a16="http://schemas.microsoft.com/office/drawing/2014/main" id="{9C6823BE-FCFC-ABA7-5B59-673EFBBACF57}"/>
              </a:ext>
            </a:extLst>
          </p:cNvPr>
          <p:cNvSpPr/>
          <p:nvPr/>
        </p:nvSpPr>
        <p:spPr>
          <a:xfrm>
            <a:off x="2072626" y="1691917"/>
            <a:ext cx="1636216" cy="2640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17FE9AC-0953-8519-10C1-2676D62FDC06}"/>
              </a:ext>
            </a:extLst>
          </p:cNvPr>
          <p:cNvSpPr/>
          <p:nvPr/>
        </p:nvSpPr>
        <p:spPr>
          <a:xfrm>
            <a:off x="6371070" y="1686455"/>
            <a:ext cx="1636216" cy="2640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48C8AEF-C517-D971-FC9C-C0F6CE0EEE17}"/>
              </a:ext>
            </a:extLst>
          </p:cNvPr>
          <p:cNvSpPr txBox="1"/>
          <p:nvPr/>
        </p:nvSpPr>
        <p:spPr>
          <a:xfrm>
            <a:off x="1867845" y="1516164"/>
            <a:ext cx="2114741" cy="338554"/>
          </a:xfrm>
          <a:prstGeom prst="rect">
            <a:avLst/>
          </a:prstGeom>
          <a:noFill/>
        </p:spPr>
        <p:txBody>
          <a:bodyPr wrap="square">
            <a:spAutoFit/>
          </a:bodyPr>
          <a:lstStyle/>
          <a:p>
            <a:r>
              <a:rPr lang="en-US" sz="1600" b="1" dirty="0"/>
              <a:t>Performance-Oriented</a:t>
            </a:r>
            <a:endParaRPr lang="en-CH" sz="1600" b="1" dirty="0"/>
          </a:p>
        </p:txBody>
      </p:sp>
      <p:sp>
        <p:nvSpPr>
          <p:cNvPr id="45" name="TextBox 44">
            <a:extLst>
              <a:ext uri="{FF2B5EF4-FFF2-40B4-BE49-F238E27FC236}">
                <a16:creationId xmlns:a16="http://schemas.microsoft.com/office/drawing/2014/main" id="{8DC6159B-9CAA-9F17-B007-B8C45F04CCD5}"/>
              </a:ext>
            </a:extLst>
          </p:cNvPr>
          <p:cNvSpPr txBox="1"/>
          <p:nvPr/>
        </p:nvSpPr>
        <p:spPr>
          <a:xfrm>
            <a:off x="6919683" y="1489935"/>
            <a:ext cx="2114741" cy="338554"/>
          </a:xfrm>
          <a:prstGeom prst="rect">
            <a:avLst/>
          </a:prstGeom>
          <a:noFill/>
        </p:spPr>
        <p:txBody>
          <a:bodyPr wrap="square">
            <a:spAutoFit/>
          </a:bodyPr>
          <a:lstStyle/>
          <a:p>
            <a:r>
              <a:rPr lang="en-US" sz="1600" b="1" dirty="0"/>
              <a:t>Cost-Oriented</a:t>
            </a:r>
            <a:endParaRPr lang="en-CH" sz="1600" b="1" dirty="0"/>
          </a:p>
        </p:txBody>
      </p:sp>
      <p:sp>
        <p:nvSpPr>
          <p:cNvPr id="46" name="Rectangle 45">
            <a:extLst>
              <a:ext uri="{FF2B5EF4-FFF2-40B4-BE49-F238E27FC236}">
                <a16:creationId xmlns:a16="http://schemas.microsoft.com/office/drawing/2014/main" id="{5C0B5478-F119-6E43-8632-BC3353B80095}"/>
              </a:ext>
            </a:extLst>
          </p:cNvPr>
          <p:cNvSpPr/>
          <p:nvPr/>
        </p:nvSpPr>
        <p:spPr>
          <a:xfrm>
            <a:off x="80386" y="4250725"/>
            <a:ext cx="8983227" cy="1045066"/>
          </a:xfrm>
          <a:prstGeom prst="rect">
            <a:avLst/>
          </a:prstGeom>
          <a:solidFill>
            <a:schemeClr val="accent3">
              <a:lumMod val="20000"/>
              <a:lumOff val="80000"/>
            </a:schemeClr>
          </a:solidFill>
          <a:ln w="285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00" dirty="0" err="1">
                <a:solidFill>
                  <a:schemeClr val="tx1"/>
                </a:solidFill>
              </a:rPr>
              <a:t>Sibyl</a:t>
            </a:r>
            <a:r>
              <a:rPr lang="en-GB" sz="3400" baseline="-25000" dirty="0" err="1">
                <a:solidFill>
                  <a:schemeClr val="tx1"/>
                </a:solidFill>
              </a:rPr>
              <a:t>Def</a:t>
            </a:r>
            <a:r>
              <a:rPr lang="en-GB" sz="3400" dirty="0">
                <a:solidFill>
                  <a:schemeClr val="tx1"/>
                </a:solidFill>
              </a:rPr>
              <a:t> </a:t>
            </a:r>
            <a:r>
              <a:rPr lang="en-GB" sz="3400" b="1" dirty="0">
                <a:solidFill>
                  <a:schemeClr val="accent6"/>
                </a:solidFill>
              </a:rPr>
              <a:t>outperforms</a:t>
            </a:r>
            <a:r>
              <a:rPr lang="en-GB" sz="3400" dirty="0">
                <a:solidFill>
                  <a:schemeClr val="accent6"/>
                </a:solidFill>
              </a:rPr>
              <a:t> </a:t>
            </a:r>
            <a:r>
              <a:rPr lang="en-GB" sz="3400" dirty="0">
                <a:solidFill>
                  <a:schemeClr val="tx1"/>
                </a:solidFill>
              </a:rPr>
              <a:t>baseline data placement techniques by up to </a:t>
            </a:r>
            <a:r>
              <a:rPr lang="en-GB" sz="3400" b="1" dirty="0">
                <a:solidFill>
                  <a:schemeClr val="accent6"/>
                </a:solidFill>
              </a:rPr>
              <a:t>27.9%</a:t>
            </a:r>
            <a:endParaRPr lang="en-US" sz="3400" b="1" dirty="0">
              <a:solidFill>
                <a:schemeClr val="accent6"/>
              </a:solidFill>
              <a:effectLst/>
              <a:latin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B68EDEE6-64C6-370B-56A6-AE2EA2A8CC56}"/>
              </a:ext>
            </a:extLst>
          </p:cNvPr>
          <p:cNvSpPr/>
          <p:nvPr/>
        </p:nvSpPr>
        <p:spPr>
          <a:xfrm>
            <a:off x="0" y="1008463"/>
            <a:ext cx="5791221" cy="43657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412BB9B-C24C-D542-73A1-696C60DDC800}"/>
              </a:ext>
            </a:extLst>
          </p:cNvPr>
          <p:cNvSpPr/>
          <p:nvPr/>
        </p:nvSpPr>
        <p:spPr>
          <a:xfrm>
            <a:off x="6899846" y="1079587"/>
            <a:ext cx="1151556" cy="43657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lide Number Placeholder 5">
            <a:extLst>
              <a:ext uri="{FF2B5EF4-FFF2-40B4-BE49-F238E27FC236}">
                <a16:creationId xmlns:a16="http://schemas.microsoft.com/office/drawing/2014/main" id="{23BA99A2-2044-ECE7-F0D0-2186AB83731E}"/>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58</a:t>
            </a:fld>
            <a:endParaRPr lang="en-CH"/>
          </a:p>
        </p:txBody>
      </p:sp>
    </p:spTree>
    <p:extLst>
      <p:ext uri="{BB962C8B-B14F-4D97-AF65-F5344CB8AC3E}">
        <p14:creationId xmlns:p14="http://schemas.microsoft.com/office/powerpoint/2010/main" val="382523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histogram&#10;&#10;Description automatically generated">
            <a:extLst>
              <a:ext uri="{FF2B5EF4-FFF2-40B4-BE49-F238E27FC236}">
                <a16:creationId xmlns:a16="http://schemas.microsoft.com/office/drawing/2014/main" id="{D73CC9FC-4DEB-E22B-8451-D142E5E0E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 y="1275357"/>
            <a:ext cx="8935200" cy="3176300"/>
          </a:xfrm>
          <a:prstGeom prst="rect">
            <a:avLst/>
          </a:prstGeom>
        </p:spPr>
      </p:pic>
      <p:sp>
        <p:nvSpPr>
          <p:cNvPr id="4" name="Title 3">
            <a:extLst>
              <a:ext uri="{FF2B5EF4-FFF2-40B4-BE49-F238E27FC236}">
                <a16:creationId xmlns:a16="http://schemas.microsoft.com/office/drawing/2014/main" id="{BB33B866-8551-7643-9289-120D0A85D6FC}"/>
              </a:ext>
            </a:extLst>
          </p:cNvPr>
          <p:cNvSpPr>
            <a:spLocks noGrp="1"/>
          </p:cNvSpPr>
          <p:nvPr>
            <p:ph type="title"/>
          </p:nvPr>
        </p:nvSpPr>
        <p:spPr/>
        <p:txBody>
          <a:bodyPr/>
          <a:lstStyle/>
          <a:p>
            <a:r>
              <a:rPr lang="en-US" dirty="0"/>
              <a:t>Performance on Mixed Workloads</a:t>
            </a:r>
          </a:p>
        </p:txBody>
      </p:sp>
      <p:sp>
        <p:nvSpPr>
          <p:cNvPr id="21" name="Rectangle 20">
            <a:extLst>
              <a:ext uri="{FF2B5EF4-FFF2-40B4-BE49-F238E27FC236}">
                <a16:creationId xmlns:a16="http://schemas.microsoft.com/office/drawing/2014/main" id="{79BE6226-B1A1-CFBE-8572-0E75F5C74A16}"/>
              </a:ext>
            </a:extLst>
          </p:cNvPr>
          <p:cNvSpPr/>
          <p:nvPr/>
        </p:nvSpPr>
        <p:spPr>
          <a:xfrm>
            <a:off x="207695" y="1187397"/>
            <a:ext cx="217587" cy="180699"/>
          </a:xfrm>
          <a:prstGeom prst="rect">
            <a:avLst/>
          </a:prstGeom>
          <a:solidFill>
            <a:srgbClr val="F7D8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TextBox 21">
            <a:extLst>
              <a:ext uri="{FF2B5EF4-FFF2-40B4-BE49-F238E27FC236}">
                <a16:creationId xmlns:a16="http://schemas.microsoft.com/office/drawing/2014/main" id="{E4DE6354-23F4-BC63-D197-EB1F1FDC2A0F}"/>
              </a:ext>
            </a:extLst>
          </p:cNvPr>
          <p:cNvSpPr txBox="1"/>
          <p:nvPr/>
        </p:nvSpPr>
        <p:spPr>
          <a:xfrm>
            <a:off x="392385" y="1090032"/>
            <a:ext cx="1125790" cy="369332"/>
          </a:xfrm>
          <a:prstGeom prst="rect">
            <a:avLst/>
          </a:prstGeom>
          <a:noFill/>
        </p:spPr>
        <p:txBody>
          <a:bodyPr wrap="square">
            <a:spAutoFit/>
          </a:bodyPr>
          <a:lstStyle/>
          <a:p>
            <a:r>
              <a:rPr lang="en-US" dirty="0"/>
              <a:t>Slow-Only</a:t>
            </a:r>
          </a:p>
        </p:txBody>
      </p:sp>
      <p:sp>
        <p:nvSpPr>
          <p:cNvPr id="23" name="TextBox 22">
            <a:extLst>
              <a:ext uri="{FF2B5EF4-FFF2-40B4-BE49-F238E27FC236}">
                <a16:creationId xmlns:a16="http://schemas.microsoft.com/office/drawing/2014/main" id="{0D0D8DC1-76DC-569C-924E-62A055FAFBE0}"/>
              </a:ext>
            </a:extLst>
          </p:cNvPr>
          <p:cNvSpPr txBox="1"/>
          <p:nvPr/>
        </p:nvSpPr>
        <p:spPr>
          <a:xfrm>
            <a:off x="1682385" y="1090032"/>
            <a:ext cx="780482" cy="369332"/>
          </a:xfrm>
          <a:prstGeom prst="rect">
            <a:avLst/>
          </a:prstGeom>
          <a:noFill/>
        </p:spPr>
        <p:txBody>
          <a:bodyPr wrap="square">
            <a:spAutoFit/>
          </a:bodyPr>
          <a:lstStyle/>
          <a:p>
            <a:r>
              <a:rPr lang="en-US" dirty="0"/>
              <a:t>CDE</a:t>
            </a:r>
          </a:p>
        </p:txBody>
      </p:sp>
      <p:sp>
        <p:nvSpPr>
          <p:cNvPr id="24" name="TextBox 23">
            <a:extLst>
              <a:ext uri="{FF2B5EF4-FFF2-40B4-BE49-F238E27FC236}">
                <a16:creationId xmlns:a16="http://schemas.microsoft.com/office/drawing/2014/main" id="{3B847153-CAF9-64FA-9D18-01E2FEDDF811}"/>
              </a:ext>
            </a:extLst>
          </p:cNvPr>
          <p:cNvSpPr txBox="1"/>
          <p:nvPr/>
        </p:nvSpPr>
        <p:spPr>
          <a:xfrm>
            <a:off x="2602243" y="1096508"/>
            <a:ext cx="780482" cy="369332"/>
          </a:xfrm>
          <a:prstGeom prst="rect">
            <a:avLst/>
          </a:prstGeom>
          <a:noFill/>
        </p:spPr>
        <p:txBody>
          <a:bodyPr wrap="square">
            <a:spAutoFit/>
          </a:bodyPr>
          <a:lstStyle/>
          <a:p>
            <a:r>
              <a:rPr lang="en-US" dirty="0"/>
              <a:t>HPS</a:t>
            </a:r>
          </a:p>
        </p:txBody>
      </p:sp>
      <p:sp>
        <p:nvSpPr>
          <p:cNvPr id="25" name="TextBox 24">
            <a:extLst>
              <a:ext uri="{FF2B5EF4-FFF2-40B4-BE49-F238E27FC236}">
                <a16:creationId xmlns:a16="http://schemas.microsoft.com/office/drawing/2014/main" id="{483732E1-3EB0-E324-7959-E214D4128566}"/>
              </a:ext>
            </a:extLst>
          </p:cNvPr>
          <p:cNvSpPr txBox="1"/>
          <p:nvPr/>
        </p:nvSpPr>
        <p:spPr>
          <a:xfrm>
            <a:off x="3531394" y="1091460"/>
            <a:ext cx="1122449" cy="369332"/>
          </a:xfrm>
          <a:prstGeom prst="rect">
            <a:avLst/>
          </a:prstGeom>
          <a:noFill/>
        </p:spPr>
        <p:txBody>
          <a:bodyPr wrap="square">
            <a:spAutoFit/>
          </a:bodyPr>
          <a:lstStyle/>
          <a:p>
            <a:r>
              <a:rPr lang="en-US" dirty="0"/>
              <a:t>Archivist</a:t>
            </a:r>
          </a:p>
        </p:txBody>
      </p:sp>
      <p:sp>
        <p:nvSpPr>
          <p:cNvPr id="26" name="TextBox 25">
            <a:extLst>
              <a:ext uri="{FF2B5EF4-FFF2-40B4-BE49-F238E27FC236}">
                <a16:creationId xmlns:a16="http://schemas.microsoft.com/office/drawing/2014/main" id="{202EF8E9-5D39-50EB-26CA-5F60579AD4C8}"/>
              </a:ext>
            </a:extLst>
          </p:cNvPr>
          <p:cNvSpPr txBox="1"/>
          <p:nvPr/>
        </p:nvSpPr>
        <p:spPr>
          <a:xfrm>
            <a:off x="4794110" y="1097575"/>
            <a:ext cx="1116203" cy="369332"/>
          </a:xfrm>
          <a:prstGeom prst="rect">
            <a:avLst/>
          </a:prstGeom>
          <a:noFill/>
        </p:spPr>
        <p:txBody>
          <a:bodyPr wrap="square">
            <a:spAutoFit/>
          </a:bodyPr>
          <a:lstStyle/>
          <a:p>
            <a:r>
              <a:rPr lang="en-US" dirty="0"/>
              <a:t>RNN-HSS</a:t>
            </a:r>
          </a:p>
        </p:txBody>
      </p:sp>
      <p:sp>
        <p:nvSpPr>
          <p:cNvPr id="27" name="TextBox 26">
            <a:extLst>
              <a:ext uri="{FF2B5EF4-FFF2-40B4-BE49-F238E27FC236}">
                <a16:creationId xmlns:a16="http://schemas.microsoft.com/office/drawing/2014/main" id="{E1C70D13-81E7-8958-6423-05125A6FFFFB}"/>
              </a:ext>
            </a:extLst>
          </p:cNvPr>
          <p:cNvSpPr txBox="1"/>
          <p:nvPr/>
        </p:nvSpPr>
        <p:spPr>
          <a:xfrm>
            <a:off x="6098514" y="1095309"/>
            <a:ext cx="1116203" cy="369332"/>
          </a:xfrm>
          <a:prstGeom prst="rect">
            <a:avLst/>
          </a:prstGeom>
          <a:noFill/>
        </p:spPr>
        <p:txBody>
          <a:bodyPr wrap="square">
            <a:spAutoFit/>
          </a:bodyPr>
          <a:lstStyle/>
          <a:p>
            <a:r>
              <a:rPr lang="en-US" dirty="0" err="1"/>
              <a:t>Sibyl</a:t>
            </a:r>
            <a:r>
              <a:rPr lang="en-US" baseline="-25000" dirty="0" err="1"/>
              <a:t>Def</a:t>
            </a:r>
            <a:endParaRPr lang="en-US" dirty="0"/>
          </a:p>
        </p:txBody>
      </p:sp>
      <p:sp>
        <p:nvSpPr>
          <p:cNvPr id="28" name="Rectangle 27">
            <a:extLst>
              <a:ext uri="{FF2B5EF4-FFF2-40B4-BE49-F238E27FC236}">
                <a16:creationId xmlns:a16="http://schemas.microsoft.com/office/drawing/2014/main" id="{954A3617-D719-C08A-6712-FD0F125F188E}"/>
              </a:ext>
            </a:extLst>
          </p:cNvPr>
          <p:cNvSpPr/>
          <p:nvPr/>
        </p:nvSpPr>
        <p:spPr>
          <a:xfrm>
            <a:off x="1475691" y="1184348"/>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C9317929-7651-8039-88F4-77440E3E5D88}"/>
              </a:ext>
            </a:extLst>
          </p:cNvPr>
          <p:cNvSpPr/>
          <p:nvPr/>
        </p:nvSpPr>
        <p:spPr>
          <a:xfrm>
            <a:off x="2383894" y="1190825"/>
            <a:ext cx="217587" cy="180699"/>
          </a:xfrm>
          <a:prstGeom prst="rect">
            <a:avLst/>
          </a:prstGeom>
          <a:solidFill>
            <a:srgbClr val="D5F1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ED29871B-BCA1-681E-26D0-54F0F7C3AAB2}"/>
              </a:ext>
            </a:extLst>
          </p:cNvPr>
          <p:cNvSpPr/>
          <p:nvPr/>
        </p:nvSpPr>
        <p:spPr>
          <a:xfrm>
            <a:off x="3349827" y="1190825"/>
            <a:ext cx="217587" cy="180699"/>
          </a:xfrm>
          <a:prstGeom prst="rect">
            <a:avLst/>
          </a:prstGeom>
          <a:solidFill>
            <a:srgbClr val="B9A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25E208E0-6ED8-60B9-D5F4-19C5507339F0}"/>
              </a:ext>
            </a:extLst>
          </p:cNvPr>
          <p:cNvSpPr/>
          <p:nvPr/>
        </p:nvSpPr>
        <p:spPr>
          <a:xfrm>
            <a:off x="4610326" y="1190824"/>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C7FE1F68-B055-3D32-9095-DD7DA47E5FED}"/>
              </a:ext>
            </a:extLst>
          </p:cNvPr>
          <p:cNvSpPr/>
          <p:nvPr/>
        </p:nvSpPr>
        <p:spPr>
          <a:xfrm>
            <a:off x="5885741" y="1189457"/>
            <a:ext cx="217587" cy="180699"/>
          </a:xfrm>
          <a:prstGeom prst="rect">
            <a:avLst/>
          </a:prstGeom>
          <a:solidFill>
            <a:srgbClr val="FF9A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4D008117-76A2-865D-A94D-BA20D9C888D3}"/>
              </a:ext>
            </a:extLst>
          </p:cNvPr>
          <p:cNvSpPr/>
          <p:nvPr/>
        </p:nvSpPr>
        <p:spPr>
          <a:xfrm>
            <a:off x="6971591" y="1189457"/>
            <a:ext cx="217587" cy="180699"/>
          </a:xfrm>
          <a:prstGeom prst="rect">
            <a:avLst/>
          </a:prstGeom>
          <a:solidFill>
            <a:srgbClr val="9739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TextBox 33">
            <a:extLst>
              <a:ext uri="{FF2B5EF4-FFF2-40B4-BE49-F238E27FC236}">
                <a16:creationId xmlns:a16="http://schemas.microsoft.com/office/drawing/2014/main" id="{8D22F718-06AC-F6E2-7653-C1B330A42B09}"/>
              </a:ext>
            </a:extLst>
          </p:cNvPr>
          <p:cNvSpPr txBox="1"/>
          <p:nvPr/>
        </p:nvSpPr>
        <p:spPr>
          <a:xfrm>
            <a:off x="7233059" y="1090031"/>
            <a:ext cx="1116203" cy="369332"/>
          </a:xfrm>
          <a:prstGeom prst="rect">
            <a:avLst/>
          </a:prstGeom>
          <a:noFill/>
        </p:spPr>
        <p:txBody>
          <a:bodyPr wrap="square">
            <a:spAutoFit/>
          </a:bodyPr>
          <a:lstStyle/>
          <a:p>
            <a:r>
              <a:rPr lang="en-US" dirty="0" err="1"/>
              <a:t>Sibyl</a:t>
            </a:r>
            <a:r>
              <a:rPr lang="en-US" baseline="-25000" dirty="0" err="1"/>
              <a:t>Opt</a:t>
            </a:r>
            <a:endParaRPr lang="en-US" dirty="0"/>
          </a:p>
        </p:txBody>
      </p:sp>
      <p:sp>
        <p:nvSpPr>
          <p:cNvPr id="35" name="Rectangle 34">
            <a:extLst>
              <a:ext uri="{FF2B5EF4-FFF2-40B4-BE49-F238E27FC236}">
                <a16:creationId xmlns:a16="http://schemas.microsoft.com/office/drawing/2014/main" id="{2B9459B2-57FF-ABF3-4511-74AB382C5109}"/>
              </a:ext>
            </a:extLst>
          </p:cNvPr>
          <p:cNvSpPr/>
          <p:nvPr/>
        </p:nvSpPr>
        <p:spPr>
          <a:xfrm>
            <a:off x="8091538" y="1189457"/>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TextBox 35">
            <a:extLst>
              <a:ext uri="{FF2B5EF4-FFF2-40B4-BE49-F238E27FC236}">
                <a16:creationId xmlns:a16="http://schemas.microsoft.com/office/drawing/2014/main" id="{C626CBEF-E9A1-7F2A-59C5-D6E500AB7A25}"/>
              </a:ext>
            </a:extLst>
          </p:cNvPr>
          <p:cNvSpPr txBox="1"/>
          <p:nvPr/>
        </p:nvSpPr>
        <p:spPr>
          <a:xfrm>
            <a:off x="8353006" y="1090031"/>
            <a:ext cx="1116203" cy="369332"/>
          </a:xfrm>
          <a:prstGeom prst="rect">
            <a:avLst/>
          </a:prstGeom>
          <a:noFill/>
        </p:spPr>
        <p:txBody>
          <a:bodyPr wrap="square">
            <a:spAutoFit/>
          </a:bodyPr>
          <a:lstStyle/>
          <a:p>
            <a:r>
              <a:rPr lang="en-US" dirty="0"/>
              <a:t>Oracle</a:t>
            </a:r>
          </a:p>
        </p:txBody>
      </p:sp>
      <p:sp>
        <p:nvSpPr>
          <p:cNvPr id="41" name="Rectangle 40">
            <a:extLst>
              <a:ext uri="{FF2B5EF4-FFF2-40B4-BE49-F238E27FC236}">
                <a16:creationId xmlns:a16="http://schemas.microsoft.com/office/drawing/2014/main" id="{9C6823BE-FCFC-ABA7-5B59-673EFBBACF57}"/>
              </a:ext>
            </a:extLst>
          </p:cNvPr>
          <p:cNvSpPr/>
          <p:nvPr/>
        </p:nvSpPr>
        <p:spPr>
          <a:xfrm>
            <a:off x="2072626" y="1691917"/>
            <a:ext cx="1636216" cy="2640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17FE9AC-0953-8519-10C1-2676D62FDC06}"/>
              </a:ext>
            </a:extLst>
          </p:cNvPr>
          <p:cNvSpPr/>
          <p:nvPr/>
        </p:nvSpPr>
        <p:spPr>
          <a:xfrm>
            <a:off x="6371070" y="1686455"/>
            <a:ext cx="1636216" cy="2640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48C8AEF-C517-D971-FC9C-C0F6CE0EEE17}"/>
              </a:ext>
            </a:extLst>
          </p:cNvPr>
          <p:cNvSpPr txBox="1"/>
          <p:nvPr/>
        </p:nvSpPr>
        <p:spPr>
          <a:xfrm>
            <a:off x="1867845" y="1516164"/>
            <a:ext cx="2114741" cy="338554"/>
          </a:xfrm>
          <a:prstGeom prst="rect">
            <a:avLst/>
          </a:prstGeom>
          <a:noFill/>
        </p:spPr>
        <p:txBody>
          <a:bodyPr wrap="square">
            <a:spAutoFit/>
          </a:bodyPr>
          <a:lstStyle/>
          <a:p>
            <a:r>
              <a:rPr lang="en-US" sz="1600" b="1" dirty="0"/>
              <a:t>Performance-Oriented</a:t>
            </a:r>
            <a:endParaRPr lang="en-CH" sz="1600" b="1" dirty="0"/>
          </a:p>
        </p:txBody>
      </p:sp>
      <p:sp>
        <p:nvSpPr>
          <p:cNvPr id="45" name="TextBox 44">
            <a:extLst>
              <a:ext uri="{FF2B5EF4-FFF2-40B4-BE49-F238E27FC236}">
                <a16:creationId xmlns:a16="http://schemas.microsoft.com/office/drawing/2014/main" id="{8DC6159B-9CAA-9F17-B007-B8C45F04CCD5}"/>
              </a:ext>
            </a:extLst>
          </p:cNvPr>
          <p:cNvSpPr txBox="1"/>
          <p:nvPr/>
        </p:nvSpPr>
        <p:spPr>
          <a:xfrm>
            <a:off x="6919683" y="1489935"/>
            <a:ext cx="2114741" cy="338554"/>
          </a:xfrm>
          <a:prstGeom prst="rect">
            <a:avLst/>
          </a:prstGeom>
          <a:noFill/>
        </p:spPr>
        <p:txBody>
          <a:bodyPr wrap="square">
            <a:spAutoFit/>
          </a:bodyPr>
          <a:lstStyle/>
          <a:p>
            <a:r>
              <a:rPr lang="en-US" sz="1600" b="1" dirty="0"/>
              <a:t>Cost-Oriented</a:t>
            </a:r>
            <a:endParaRPr lang="en-CH" sz="1600" b="1" dirty="0"/>
          </a:p>
        </p:txBody>
      </p:sp>
      <p:sp>
        <p:nvSpPr>
          <p:cNvPr id="46" name="Rectangle 45">
            <a:extLst>
              <a:ext uri="{FF2B5EF4-FFF2-40B4-BE49-F238E27FC236}">
                <a16:creationId xmlns:a16="http://schemas.microsoft.com/office/drawing/2014/main" id="{5C0B5478-F119-6E43-8632-BC3353B80095}"/>
              </a:ext>
            </a:extLst>
          </p:cNvPr>
          <p:cNvSpPr/>
          <p:nvPr/>
        </p:nvSpPr>
        <p:spPr>
          <a:xfrm>
            <a:off x="80386" y="4250725"/>
            <a:ext cx="8983227" cy="1045066"/>
          </a:xfrm>
          <a:prstGeom prst="rect">
            <a:avLst/>
          </a:prstGeom>
          <a:solidFill>
            <a:schemeClr val="accent3">
              <a:lumMod val="20000"/>
              <a:lumOff val="80000"/>
            </a:schemeClr>
          </a:solidFill>
          <a:ln w="285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00" dirty="0" err="1">
                <a:solidFill>
                  <a:schemeClr val="tx1"/>
                </a:solidFill>
              </a:rPr>
              <a:t>Sibyl</a:t>
            </a:r>
            <a:r>
              <a:rPr lang="en-GB" sz="3400" baseline="-25000" dirty="0" err="1">
                <a:solidFill>
                  <a:schemeClr val="tx1"/>
                </a:solidFill>
              </a:rPr>
              <a:t>Def</a:t>
            </a:r>
            <a:r>
              <a:rPr lang="en-GB" sz="3400" dirty="0">
                <a:solidFill>
                  <a:schemeClr val="tx1"/>
                </a:solidFill>
              </a:rPr>
              <a:t> </a:t>
            </a:r>
            <a:r>
              <a:rPr lang="en-GB" sz="3400" b="1" dirty="0">
                <a:solidFill>
                  <a:schemeClr val="accent6"/>
                </a:solidFill>
              </a:rPr>
              <a:t>outperforms</a:t>
            </a:r>
            <a:r>
              <a:rPr lang="en-GB" sz="3400" dirty="0">
                <a:solidFill>
                  <a:schemeClr val="accent6"/>
                </a:solidFill>
              </a:rPr>
              <a:t> </a:t>
            </a:r>
            <a:r>
              <a:rPr lang="en-GB" sz="3400" dirty="0">
                <a:solidFill>
                  <a:schemeClr val="tx1"/>
                </a:solidFill>
              </a:rPr>
              <a:t>baseline data placement techniques by up to </a:t>
            </a:r>
            <a:r>
              <a:rPr lang="en-GB" sz="3400" b="1" dirty="0">
                <a:solidFill>
                  <a:schemeClr val="accent6"/>
                </a:solidFill>
              </a:rPr>
              <a:t>27.9%</a:t>
            </a:r>
            <a:endParaRPr lang="en-US" sz="3400" b="1" dirty="0">
              <a:solidFill>
                <a:schemeClr val="accent6"/>
              </a:solidFill>
              <a:effectLst/>
              <a:latin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B68EDEE6-64C6-370B-56A6-AE2EA2A8CC56}"/>
              </a:ext>
            </a:extLst>
          </p:cNvPr>
          <p:cNvSpPr/>
          <p:nvPr/>
        </p:nvSpPr>
        <p:spPr>
          <a:xfrm>
            <a:off x="0" y="1008463"/>
            <a:ext cx="5791221" cy="43657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D0E62A6-E398-49FF-4041-60627B8CEBC6}"/>
              </a:ext>
            </a:extLst>
          </p:cNvPr>
          <p:cNvSpPr/>
          <p:nvPr/>
        </p:nvSpPr>
        <p:spPr>
          <a:xfrm>
            <a:off x="80385" y="5428924"/>
            <a:ext cx="8983227" cy="1160740"/>
          </a:xfrm>
          <a:prstGeom prst="rect">
            <a:avLst/>
          </a:prstGeom>
          <a:solidFill>
            <a:schemeClr val="accent3">
              <a:lumMod val="20000"/>
              <a:lumOff val="8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400" dirty="0" err="1">
                <a:solidFill>
                  <a:schemeClr val="tx1"/>
                </a:solidFill>
              </a:rPr>
              <a:t>Sibyl</a:t>
            </a:r>
            <a:r>
              <a:rPr lang="en-GB" sz="3400" baseline="-25000" dirty="0" err="1">
                <a:solidFill>
                  <a:schemeClr val="tx1"/>
                </a:solidFill>
              </a:rPr>
              <a:t>Opt</a:t>
            </a:r>
            <a:r>
              <a:rPr lang="en-GB" sz="3400" dirty="0">
                <a:solidFill>
                  <a:schemeClr val="tx1"/>
                </a:solidFill>
              </a:rPr>
              <a:t> </a:t>
            </a:r>
            <a:r>
              <a:rPr lang="en-GB" sz="3400" b="1" dirty="0">
                <a:solidFill>
                  <a:schemeClr val="accent6"/>
                </a:solidFill>
              </a:rPr>
              <a:t>provides 7.2% higher average performance </a:t>
            </a:r>
            <a:r>
              <a:rPr lang="en-GB" sz="3400" dirty="0">
                <a:solidFill>
                  <a:schemeClr val="tx1"/>
                </a:solidFill>
              </a:rPr>
              <a:t>than </a:t>
            </a:r>
            <a:r>
              <a:rPr lang="en-GB" sz="3400" dirty="0" err="1">
                <a:solidFill>
                  <a:schemeClr val="tx1"/>
                </a:solidFill>
              </a:rPr>
              <a:t>Sibyl</a:t>
            </a:r>
            <a:r>
              <a:rPr lang="en-GB" sz="3400" baseline="-25000" dirty="0" err="1">
                <a:solidFill>
                  <a:schemeClr val="tx1"/>
                </a:solidFill>
              </a:rPr>
              <a:t>Def</a:t>
            </a:r>
            <a:endParaRPr lang="en-US" sz="3400" b="1" baseline="-25000" dirty="0">
              <a:solidFill>
                <a:schemeClr val="tx1"/>
              </a:solidFill>
              <a:effectLst/>
              <a:latin typeface="Calibri" panose="020F0502020204030204" pitchFamily="34" charset="0"/>
              <a:cs typeface="Calibri" panose="020F0502020204030204" pitchFamily="34" charset="0"/>
            </a:endParaRPr>
          </a:p>
        </p:txBody>
      </p:sp>
      <p:sp>
        <p:nvSpPr>
          <p:cNvPr id="39" name="Slide Number Placeholder 5">
            <a:extLst>
              <a:ext uri="{FF2B5EF4-FFF2-40B4-BE49-F238E27FC236}">
                <a16:creationId xmlns:a16="http://schemas.microsoft.com/office/drawing/2014/main" id="{4CC35001-FD80-9ABD-96E2-D4A8EDBFBC55}"/>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59</a:t>
            </a:fld>
            <a:endParaRPr lang="en-CH"/>
          </a:p>
        </p:txBody>
      </p:sp>
    </p:spTree>
    <p:extLst>
      <p:ext uri="{BB962C8B-B14F-4D97-AF65-F5344CB8AC3E}">
        <p14:creationId xmlns:p14="http://schemas.microsoft.com/office/powerpoint/2010/main" val="282816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BD8FD-8814-1C4A-84D3-B2D6C3AD0CBF}"/>
              </a:ext>
            </a:extLst>
          </p:cNvPr>
          <p:cNvSpPr>
            <a:spLocks noGrp="1"/>
          </p:cNvSpPr>
          <p:nvPr>
            <p:ph type="title"/>
          </p:nvPr>
        </p:nvSpPr>
        <p:spPr/>
        <p:txBody>
          <a:bodyPr/>
          <a:lstStyle/>
          <a:p>
            <a:r>
              <a:rPr lang="en-US" dirty="0"/>
              <a:t>Key Shortcomings in Prior Techniques</a:t>
            </a:r>
          </a:p>
        </p:txBody>
      </p:sp>
      <p:sp>
        <p:nvSpPr>
          <p:cNvPr id="5" name="Content Placeholder 4">
            <a:extLst>
              <a:ext uri="{FF2B5EF4-FFF2-40B4-BE49-F238E27FC236}">
                <a16:creationId xmlns:a16="http://schemas.microsoft.com/office/drawing/2014/main" id="{50C54CB4-985E-7444-B83B-9DD4B2AA78DF}"/>
              </a:ext>
            </a:extLst>
          </p:cNvPr>
          <p:cNvSpPr>
            <a:spLocks noGrp="1"/>
          </p:cNvSpPr>
          <p:nvPr>
            <p:ph idx="1"/>
          </p:nvPr>
        </p:nvSpPr>
        <p:spPr/>
        <p:txBody>
          <a:bodyPr>
            <a:normAutofit lnSpcReduction="10000"/>
          </a:bodyPr>
          <a:lstStyle/>
          <a:p>
            <a:pPr marL="0" indent="0" algn="just">
              <a:buNone/>
            </a:pPr>
            <a:r>
              <a:rPr lang="en-US" sz="3000" dirty="0">
                <a:latin typeface="Calibri" panose="020F0502020204030204" pitchFamily="34" charset="0"/>
                <a:cs typeface="Calibri" panose="020F0502020204030204" pitchFamily="34" charset="0"/>
              </a:rPr>
              <a:t>We observe </a:t>
            </a:r>
            <a:r>
              <a:rPr lang="en-US" sz="3000" b="1" dirty="0">
                <a:solidFill>
                  <a:srgbClr val="C00000"/>
                </a:solidFill>
                <a:latin typeface="Calibri" panose="020F0502020204030204" pitchFamily="34" charset="0"/>
                <a:cs typeface="Calibri" panose="020F0502020204030204" pitchFamily="34" charset="0"/>
              </a:rPr>
              <a:t>two key shortcomings</a:t>
            </a:r>
            <a:r>
              <a:rPr lang="en-US" sz="3000" dirty="0">
                <a:latin typeface="Calibri" panose="020F0502020204030204" pitchFamily="34" charset="0"/>
                <a:cs typeface="Calibri" panose="020F0502020204030204" pitchFamily="34" charset="0"/>
              </a:rPr>
              <a:t> that significantly limit the performance benefits of prior techniques</a:t>
            </a:r>
          </a:p>
          <a:p>
            <a:pPr marL="0" indent="0">
              <a:buNone/>
            </a:pPr>
            <a:endParaRPr lang="en-US" sz="3200" dirty="0">
              <a:latin typeface="Calibri" panose="020F0502020204030204" pitchFamily="34" charset="0"/>
              <a:cs typeface="Calibri" panose="020F0502020204030204" pitchFamily="34" charset="0"/>
            </a:endParaRPr>
          </a:p>
          <a:p>
            <a:pPr marL="0" indent="0">
              <a:buNone/>
            </a:pPr>
            <a:endParaRPr lang="en-US" sz="3200" dirty="0">
              <a:latin typeface="Calibri" panose="020F0502020204030204" pitchFamily="34" charset="0"/>
              <a:cs typeface="Calibri" panose="020F0502020204030204" pitchFamily="34" charset="0"/>
            </a:endParaRPr>
          </a:p>
          <a:p>
            <a:pPr marL="514350" indent="-514350">
              <a:buFont typeface="+mj-lt"/>
              <a:buAutoNum type="arabicPeriod"/>
            </a:pPr>
            <a:r>
              <a:rPr lang="en-US" sz="3000" dirty="0">
                <a:latin typeface="Calibri" panose="020F0502020204030204" pitchFamily="34" charset="0"/>
                <a:cs typeface="Calibri" panose="020F0502020204030204" pitchFamily="34" charset="0"/>
              </a:rPr>
              <a:t>Lack of </a:t>
            </a:r>
            <a:r>
              <a:rPr lang="en-US" sz="3000" b="1" dirty="0">
                <a:solidFill>
                  <a:srgbClr val="C00000"/>
                </a:solidFill>
                <a:latin typeface="Calibri" panose="020F0502020204030204" pitchFamily="34" charset="0"/>
                <a:cs typeface="Calibri" panose="020F0502020204030204" pitchFamily="34" charset="0"/>
              </a:rPr>
              <a:t>adaptivity to</a:t>
            </a:r>
            <a:r>
              <a:rPr lang="en-US" sz="3200" dirty="0">
                <a:solidFill>
                  <a:srgbClr val="C00000"/>
                </a:solidFill>
                <a:latin typeface="Calibri" panose="020F0502020204030204" pitchFamily="34" charset="0"/>
                <a:cs typeface="Calibri" panose="020F0502020204030204" pitchFamily="34" charset="0"/>
              </a:rPr>
              <a:t>:</a:t>
            </a:r>
          </a:p>
          <a:p>
            <a:pPr marL="971550" lvl="1" indent="-514350">
              <a:buFont typeface="+mj-lt"/>
              <a:buAutoNum type="alphaLcParenR"/>
            </a:pPr>
            <a:r>
              <a:rPr lang="en-US" sz="2600" b="1" dirty="0">
                <a:solidFill>
                  <a:schemeClr val="accent1"/>
                </a:solidFill>
                <a:latin typeface="Calibri" panose="020F0502020204030204" pitchFamily="34" charset="0"/>
                <a:cs typeface="Calibri" panose="020F0502020204030204" pitchFamily="34" charset="0"/>
              </a:rPr>
              <a:t>Workload changes</a:t>
            </a:r>
          </a:p>
          <a:p>
            <a:pPr marL="971550" lvl="1" indent="-514350">
              <a:buFont typeface="+mj-lt"/>
              <a:buAutoNum type="alphaLcParenR"/>
            </a:pPr>
            <a:r>
              <a:rPr lang="en-US" sz="2600" b="1" dirty="0">
                <a:solidFill>
                  <a:schemeClr val="accent1"/>
                </a:solidFill>
                <a:latin typeface="Calibri" panose="020F0502020204030204" pitchFamily="34" charset="0"/>
                <a:cs typeface="Calibri" panose="020F0502020204030204" pitchFamily="34" charset="0"/>
              </a:rPr>
              <a:t>Changes in device types and configuration</a:t>
            </a:r>
          </a:p>
          <a:p>
            <a:pPr marL="971550" lvl="1" indent="-514350">
              <a:buFont typeface="+mj-lt"/>
              <a:buAutoNum type="alphaLcParenR"/>
            </a:pPr>
            <a:endParaRPr lang="en-US" sz="3000" dirty="0">
              <a:latin typeface="Calibri" panose="020F0502020204030204" pitchFamily="34" charset="0"/>
              <a:cs typeface="Calibri" panose="020F0502020204030204" pitchFamily="34" charset="0"/>
            </a:endParaRPr>
          </a:p>
          <a:p>
            <a:pPr marL="971550" lvl="1" indent="-514350">
              <a:buFont typeface="+mj-lt"/>
              <a:buAutoNum type="alphaLcParenR"/>
            </a:pPr>
            <a:endParaRPr lang="en-US" sz="3000" dirty="0">
              <a:latin typeface="Calibri" panose="020F0502020204030204" pitchFamily="34" charset="0"/>
              <a:cs typeface="Calibri" panose="020F0502020204030204" pitchFamily="34" charset="0"/>
            </a:endParaRPr>
          </a:p>
          <a:p>
            <a:pPr marL="514350" indent="-514350">
              <a:buFont typeface="+mj-lt"/>
              <a:buAutoNum type="arabicPeriod"/>
            </a:pPr>
            <a:r>
              <a:rPr lang="en-US" sz="3000" dirty="0">
                <a:latin typeface="Calibri" panose="020F0502020204030204" pitchFamily="34" charset="0"/>
                <a:cs typeface="Calibri" panose="020F0502020204030204" pitchFamily="34" charset="0"/>
              </a:rPr>
              <a:t>Lack of </a:t>
            </a:r>
            <a:r>
              <a:rPr lang="en-US" sz="3000" b="1" dirty="0">
                <a:solidFill>
                  <a:srgbClr val="C00000"/>
                </a:solidFill>
                <a:latin typeface="Calibri" panose="020F0502020204030204" pitchFamily="34" charset="0"/>
                <a:cs typeface="Calibri" panose="020F0502020204030204" pitchFamily="34" charset="0"/>
              </a:rPr>
              <a:t>extensibility </a:t>
            </a:r>
            <a:r>
              <a:rPr lang="en-US" sz="3000" dirty="0">
                <a:latin typeface="Calibri" panose="020F0502020204030204" pitchFamily="34" charset="0"/>
                <a:cs typeface="Calibri" panose="020F0502020204030204" pitchFamily="34" charset="0"/>
              </a:rPr>
              <a:t>to more devices	</a:t>
            </a:r>
          </a:p>
          <a:p>
            <a:pPr marL="0" indent="0">
              <a:buNone/>
            </a:pPr>
            <a:r>
              <a:rPr lang="en-US" sz="3000" dirty="0">
                <a:latin typeface="Calibri" panose="020F0502020204030204" pitchFamily="34" charset="0"/>
                <a:cs typeface="Calibri" panose="020F0502020204030204" pitchFamily="34" charset="0"/>
              </a:rPr>
              <a:t>	</a:t>
            </a:r>
          </a:p>
        </p:txBody>
      </p:sp>
      <p:sp>
        <p:nvSpPr>
          <p:cNvPr id="6" name="Slide Number Placeholder 5">
            <a:extLst>
              <a:ext uri="{FF2B5EF4-FFF2-40B4-BE49-F238E27FC236}">
                <a16:creationId xmlns:a16="http://schemas.microsoft.com/office/drawing/2014/main" id="{4BB7C075-AFA0-92BA-C7CC-D96A704FDE28}"/>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6</a:t>
            </a:fld>
            <a:endParaRPr lang="en-CH"/>
          </a:p>
        </p:txBody>
      </p:sp>
    </p:spTree>
    <p:extLst>
      <p:ext uri="{BB962C8B-B14F-4D97-AF65-F5344CB8AC3E}">
        <p14:creationId xmlns:p14="http://schemas.microsoft.com/office/powerpoint/2010/main" val="403074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A34F15-E86A-857B-F99D-C7B59D1B832F}"/>
              </a:ext>
            </a:extLst>
          </p:cNvPr>
          <p:cNvSpPr>
            <a:spLocks noGrp="1"/>
          </p:cNvSpPr>
          <p:nvPr>
            <p:ph type="title"/>
          </p:nvPr>
        </p:nvSpPr>
        <p:spPr/>
        <p:txBody>
          <a:bodyPr/>
          <a:lstStyle/>
          <a:p>
            <a:r>
              <a:rPr lang="en-CH" dirty="0"/>
              <a:t>Performance With Different Features</a:t>
            </a:r>
          </a:p>
        </p:txBody>
      </p:sp>
      <p:sp>
        <p:nvSpPr>
          <p:cNvPr id="5" name="Content Placeholder 4">
            <a:extLst>
              <a:ext uri="{FF2B5EF4-FFF2-40B4-BE49-F238E27FC236}">
                <a16:creationId xmlns:a16="http://schemas.microsoft.com/office/drawing/2014/main" id="{771AC165-16A7-B7EB-0FB3-1767ADCE6E10}"/>
              </a:ext>
            </a:extLst>
          </p:cNvPr>
          <p:cNvSpPr>
            <a:spLocks noGrp="1"/>
          </p:cNvSpPr>
          <p:nvPr>
            <p:ph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r>
              <a:rPr lang="en-GB" sz="3000" dirty="0">
                <a:latin typeface="Calibri" panose="020F0502020204030204" pitchFamily="34" charset="0"/>
                <a:cs typeface="Calibri" panose="020F0502020204030204" pitchFamily="34" charset="0"/>
              </a:rPr>
              <a:t>Sibyl autonomously decides which features are important to maximize the performance of the running workload</a:t>
            </a:r>
            <a:endParaRPr lang="en-CH" sz="3000" dirty="0">
              <a:latin typeface="Calibri" panose="020F0502020204030204" pitchFamily="34" charset="0"/>
              <a:cs typeface="Calibri" panose="020F0502020204030204" pitchFamily="34" charset="0"/>
            </a:endParaRPr>
          </a:p>
          <a:p>
            <a:endParaRPr lang="en-CH" dirty="0"/>
          </a:p>
        </p:txBody>
      </p:sp>
      <p:pic>
        <p:nvPicPr>
          <p:cNvPr id="6" name="Picture 5">
            <a:extLst>
              <a:ext uri="{FF2B5EF4-FFF2-40B4-BE49-F238E27FC236}">
                <a16:creationId xmlns:a16="http://schemas.microsoft.com/office/drawing/2014/main" id="{455A93FC-8BAF-172B-D6EE-148D253F7CF4}"/>
              </a:ext>
            </a:extLst>
          </p:cNvPr>
          <p:cNvPicPr>
            <a:picLocks noChangeAspect="1"/>
          </p:cNvPicPr>
          <p:nvPr/>
        </p:nvPicPr>
        <p:blipFill rotWithShape="1">
          <a:blip r:embed="rId3"/>
          <a:srcRect b="3799"/>
          <a:stretch/>
        </p:blipFill>
        <p:spPr>
          <a:xfrm>
            <a:off x="0" y="2239892"/>
            <a:ext cx="9144000" cy="2287864"/>
          </a:xfrm>
          <a:prstGeom prst="rect">
            <a:avLst/>
          </a:prstGeom>
        </p:spPr>
      </p:pic>
      <p:sp>
        <p:nvSpPr>
          <p:cNvPr id="7" name="Slide Number Placeholder 5">
            <a:extLst>
              <a:ext uri="{FF2B5EF4-FFF2-40B4-BE49-F238E27FC236}">
                <a16:creationId xmlns:a16="http://schemas.microsoft.com/office/drawing/2014/main" id="{D3EA68C2-FBBA-D2CE-61ED-E4B3FB16CEFA}"/>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60</a:t>
            </a:fld>
            <a:endParaRPr lang="en-CH"/>
          </a:p>
        </p:txBody>
      </p:sp>
    </p:spTree>
    <p:extLst>
      <p:ext uri="{BB962C8B-B14F-4D97-AF65-F5344CB8AC3E}">
        <p14:creationId xmlns:p14="http://schemas.microsoft.com/office/powerpoint/2010/main" val="4025416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9D35-31EC-A742-89E9-CCCC5A11921D}"/>
              </a:ext>
            </a:extLst>
          </p:cNvPr>
          <p:cNvSpPr>
            <a:spLocks noGrp="1"/>
          </p:cNvSpPr>
          <p:nvPr>
            <p:ph type="title"/>
          </p:nvPr>
        </p:nvSpPr>
        <p:spPr/>
        <p:txBody>
          <a:bodyPr/>
          <a:lstStyle/>
          <a:p>
            <a:r>
              <a:rPr lang="en-CH" dirty="0"/>
              <a:t>Sensitivity to Fast Storage Capacity</a:t>
            </a:r>
          </a:p>
        </p:txBody>
      </p:sp>
      <p:sp>
        <p:nvSpPr>
          <p:cNvPr id="3" name="Content Placeholder 2">
            <a:extLst>
              <a:ext uri="{FF2B5EF4-FFF2-40B4-BE49-F238E27FC236}">
                <a16:creationId xmlns:a16="http://schemas.microsoft.com/office/drawing/2014/main" id="{356D9D9A-5718-19CC-7B50-428E5D04506E}"/>
              </a:ext>
            </a:extLst>
          </p:cNvPr>
          <p:cNvSpPr>
            <a:spLocks noGrp="1"/>
          </p:cNvSpPr>
          <p:nvPr>
            <p:ph idx="1"/>
          </p:nvPr>
        </p:nvSpPr>
        <p:spPr/>
        <p:txBody>
          <a:bodyPr/>
          <a:lstStyle/>
          <a:p>
            <a:endParaRPr lang="en-CH"/>
          </a:p>
        </p:txBody>
      </p:sp>
      <p:pic>
        <p:nvPicPr>
          <p:cNvPr id="4" name="Picture 3">
            <a:extLst>
              <a:ext uri="{FF2B5EF4-FFF2-40B4-BE49-F238E27FC236}">
                <a16:creationId xmlns:a16="http://schemas.microsoft.com/office/drawing/2014/main" id="{1D6388B2-9F0D-DB10-CA35-BCCEC805A8C0}"/>
              </a:ext>
            </a:extLst>
          </p:cNvPr>
          <p:cNvPicPr>
            <a:picLocks noChangeAspect="1"/>
          </p:cNvPicPr>
          <p:nvPr/>
        </p:nvPicPr>
        <p:blipFill>
          <a:blip r:embed="rId2"/>
          <a:stretch>
            <a:fillRect/>
          </a:stretch>
        </p:blipFill>
        <p:spPr>
          <a:xfrm>
            <a:off x="0" y="1079819"/>
            <a:ext cx="9144000" cy="4698362"/>
          </a:xfrm>
          <a:prstGeom prst="rect">
            <a:avLst/>
          </a:prstGeom>
        </p:spPr>
      </p:pic>
      <p:sp>
        <p:nvSpPr>
          <p:cNvPr id="5" name="Slide Number Placeholder 5">
            <a:extLst>
              <a:ext uri="{FF2B5EF4-FFF2-40B4-BE49-F238E27FC236}">
                <a16:creationId xmlns:a16="http://schemas.microsoft.com/office/drawing/2014/main" id="{7670E230-2A0B-BCA2-685E-2F7D6C5FA034}"/>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61</a:t>
            </a:fld>
            <a:endParaRPr lang="en-CH"/>
          </a:p>
        </p:txBody>
      </p:sp>
    </p:spTree>
    <p:extLst>
      <p:ext uri="{BB962C8B-B14F-4D97-AF65-F5344CB8AC3E}">
        <p14:creationId xmlns:p14="http://schemas.microsoft.com/office/powerpoint/2010/main" val="654175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4D60DA-913B-7317-4203-5AFFDA64A0DA}"/>
              </a:ext>
            </a:extLst>
          </p:cNvPr>
          <p:cNvSpPr>
            <a:spLocks noGrp="1"/>
          </p:cNvSpPr>
          <p:nvPr>
            <p:ph type="title"/>
          </p:nvPr>
        </p:nvSpPr>
        <p:spPr/>
        <p:txBody>
          <a:bodyPr/>
          <a:lstStyle/>
          <a:p>
            <a:r>
              <a:rPr lang="en-CH" dirty="0"/>
              <a:t>Explainability Analysis</a:t>
            </a:r>
          </a:p>
        </p:txBody>
      </p:sp>
      <p:sp>
        <p:nvSpPr>
          <p:cNvPr id="6" name="Content Placeholder 5">
            <a:extLst>
              <a:ext uri="{FF2B5EF4-FFF2-40B4-BE49-F238E27FC236}">
                <a16:creationId xmlns:a16="http://schemas.microsoft.com/office/drawing/2014/main" id="{9F2C1B24-6683-5294-50B9-0E928674B492}"/>
              </a:ext>
            </a:extLst>
          </p:cNvPr>
          <p:cNvSpPr>
            <a:spLocks noGrp="1"/>
          </p:cNvSpPr>
          <p:nvPr>
            <p:ph idx="1"/>
          </p:nvPr>
        </p:nvSpPr>
        <p:spPr/>
        <p:txBody>
          <a:bodyPr/>
          <a:lstStyle/>
          <a:p>
            <a:endParaRPr lang="en-CH"/>
          </a:p>
        </p:txBody>
      </p:sp>
      <p:pic>
        <p:nvPicPr>
          <p:cNvPr id="4" name="Picture 3">
            <a:extLst>
              <a:ext uri="{FF2B5EF4-FFF2-40B4-BE49-F238E27FC236}">
                <a16:creationId xmlns:a16="http://schemas.microsoft.com/office/drawing/2014/main" id="{1477CAD6-3D1F-E8DC-EAD3-54FC46612E5B}"/>
              </a:ext>
            </a:extLst>
          </p:cNvPr>
          <p:cNvPicPr>
            <a:picLocks noChangeAspect="1"/>
          </p:cNvPicPr>
          <p:nvPr/>
        </p:nvPicPr>
        <p:blipFill>
          <a:blip r:embed="rId2"/>
          <a:stretch>
            <a:fillRect/>
          </a:stretch>
        </p:blipFill>
        <p:spPr>
          <a:xfrm>
            <a:off x="0" y="1989471"/>
            <a:ext cx="9144000" cy="2879058"/>
          </a:xfrm>
          <a:prstGeom prst="rect">
            <a:avLst/>
          </a:prstGeom>
        </p:spPr>
      </p:pic>
      <p:sp>
        <p:nvSpPr>
          <p:cNvPr id="7" name="Slide Number Placeholder 5">
            <a:extLst>
              <a:ext uri="{FF2B5EF4-FFF2-40B4-BE49-F238E27FC236}">
                <a16:creationId xmlns:a16="http://schemas.microsoft.com/office/drawing/2014/main" id="{2B5637A9-CC85-FE60-69CF-504D3288EA74}"/>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62</a:t>
            </a:fld>
            <a:endParaRPr lang="en-CH"/>
          </a:p>
        </p:txBody>
      </p:sp>
    </p:spTree>
    <p:extLst>
      <p:ext uri="{BB962C8B-B14F-4D97-AF65-F5344CB8AC3E}">
        <p14:creationId xmlns:p14="http://schemas.microsoft.com/office/powerpoint/2010/main" val="106164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326A4-679F-9841-A145-63EF811EE9E1}"/>
              </a:ext>
            </a:extLst>
          </p:cNvPr>
          <p:cNvSpPr>
            <a:spLocks noGrp="1"/>
          </p:cNvSpPr>
          <p:nvPr>
            <p:ph type="title"/>
          </p:nvPr>
        </p:nvSpPr>
        <p:spPr/>
        <p:txBody>
          <a:bodyPr/>
          <a:lstStyle/>
          <a:p>
            <a:r>
              <a:rPr lang="en-US" dirty="0"/>
              <a:t>Training and Inference Network</a:t>
            </a:r>
          </a:p>
        </p:txBody>
      </p:sp>
      <p:sp>
        <p:nvSpPr>
          <p:cNvPr id="5" name="Content Placeholder 4">
            <a:extLst>
              <a:ext uri="{FF2B5EF4-FFF2-40B4-BE49-F238E27FC236}">
                <a16:creationId xmlns:a16="http://schemas.microsoft.com/office/drawing/2014/main" id="{463F66CE-890C-0142-86C0-48D6A261B351}"/>
              </a:ext>
            </a:extLst>
          </p:cNvPr>
          <p:cNvSpPr>
            <a:spLocks noGrp="1"/>
          </p:cNvSpPr>
          <p:nvPr>
            <p:ph idx="1"/>
          </p:nvPr>
        </p:nvSpPr>
        <p:spPr>
          <a:xfrm>
            <a:off x="169011" y="936172"/>
            <a:ext cx="4245334" cy="5921828"/>
          </a:xfrm>
        </p:spPr>
        <p:txBody>
          <a:bodyPr>
            <a:normAutofit/>
          </a:bodyPr>
          <a:lstStyle/>
          <a:p>
            <a:r>
              <a:rPr lang="en-US" sz="3000" dirty="0">
                <a:latin typeface="Calibri" panose="020F0502020204030204" pitchFamily="34" charset="0"/>
                <a:cs typeface="Calibri" panose="020F0502020204030204" pitchFamily="34" charset="0"/>
              </a:rPr>
              <a:t>Training and inference network </a:t>
            </a:r>
            <a:r>
              <a:rPr lang="en-US" sz="3000" b="1" dirty="0">
                <a:solidFill>
                  <a:srgbClr val="000CFF"/>
                </a:solidFill>
                <a:latin typeface="Calibri" panose="020F0502020204030204" pitchFamily="34" charset="0"/>
                <a:cs typeface="Calibri" panose="020F0502020204030204" pitchFamily="34" charset="0"/>
              </a:rPr>
              <a:t>allow parallel execution </a:t>
            </a:r>
          </a:p>
          <a:p>
            <a:endParaRPr lang="en-US" sz="3000" b="1" dirty="0">
              <a:solidFill>
                <a:schemeClr val="accent1"/>
              </a:solidFill>
              <a:latin typeface="Calibri" panose="020F0502020204030204" pitchFamily="34" charset="0"/>
              <a:cs typeface="Calibri" panose="020F0502020204030204" pitchFamily="34" charset="0"/>
            </a:endParaRPr>
          </a:p>
          <a:p>
            <a:endParaRPr lang="en-US" sz="3000" b="1" dirty="0">
              <a:solidFill>
                <a:schemeClr val="accent1"/>
              </a:solidFill>
              <a:latin typeface="Calibri" panose="020F0502020204030204" pitchFamily="34" charset="0"/>
              <a:cs typeface="Calibri" panose="020F0502020204030204" pitchFamily="34" charset="0"/>
            </a:endParaRPr>
          </a:p>
          <a:p>
            <a:r>
              <a:rPr lang="en-US" sz="3000" b="1" dirty="0">
                <a:solidFill>
                  <a:srgbClr val="702FA1"/>
                </a:solidFill>
                <a:latin typeface="Calibri" panose="020F0502020204030204" pitchFamily="34" charset="0"/>
                <a:cs typeface="Calibri" panose="020F0502020204030204" pitchFamily="34" charset="0"/>
              </a:rPr>
              <a:t>Observation vector as the input </a:t>
            </a:r>
          </a:p>
          <a:p>
            <a:endParaRPr lang="en-US" sz="3000" b="1" dirty="0">
              <a:solidFill>
                <a:schemeClr val="accent6">
                  <a:lumMod val="75000"/>
                </a:schemeClr>
              </a:solidFill>
              <a:latin typeface="Calibri" panose="020F0502020204030204" pitchFamily="34" charset="0"/>
              <a:cs typeface="Calibri" panose="020F0502020204030204" pitchFamily="34" charset="0"/>
            </a:endParaRPr>
          </a:p>
          <a:p>
            <a:endParaRPr lang="en-US" sz="3000" b="1" dirty="0">
              <a:solidFill>
                <a:schemeClr val="accent6">
                  <a:lumMod val="75000"/>
                </a:schemeClr>
              </a:solidFill>
              <a:latin typeface="Calibri" panose="020F0502020204030204" pitchFamily="34" charset="0"/>
              <a:cs typeface="Calibri" panose="020F0502020204030204" pitchFamily="34" charset="0"/>
            </a:endParaRPr>
          </a:p>
          <a:p>
            <a:r>
              <a:rPr lang="en-US" sz="3000" b="1" dirty="0">
                <a:solidFill>
                  <a:schemeClr val="accent2">
                    <a:lumMod val="75000"/>
                  </a:schemeClr>
                </a:solidFill>
                <a:latin typeface="Calibri" panose="020F0502020204030204" pitchFamily="34" charset="0"/>
                <a:cs typeface="Calibri" panose="020F0502020204030204" pitchFamily="34" charset="0"/>
              </a:rPr>
              <a:t>Produces probability distribution of Q-values</a:t>
            </a:r>
            <a:endParaRPr lang="en-US" sz="2600" b="1" dirty="0">
              <a:solidFill>
                <a:schemeClr val="accent2">
                  <a:lumMod val="75000"/>
                </a:schemeClr>
              </a:solidFill>
              <a:latin typeface="Calibri" panose="020F0502020204030204" pitchFamily="34" charset="0"/>
              <a:cs typeface="Calibri" panose="020F0502020204030204" pitchFamily="34" charset="0"/>
            </a:endParaRPr>
          </a:p>
          <a:p>
            <a:endParaRPr lang="en-US" sz="3000" b="1" dirty="0">
              <a:solidFill>
                <a:srgbClr val="000CFF"/>
              </a:solidFill>
              <a:latin typeface="Calibri" panose="020F0502020204030204" pitchFamily="34" charset="0"/>
              <a:cs typeface="Calibri" panose="020F0502020204030204" pitchFamily="34" charset="0"/>
            </a:endParaRPr>
          </a:p>
          <a:p>
            <a:endParaRPr lang="en-US" sz="3000" b="1" dirty="0">
              <a:solidFill>
                <a:srgbClr val="000CFF"/>
              </a:solidFill>
              <a:latin typeface="Calibri" panose="020F0502020204030204" pitchFamily="34" charset="0"/>
              <a:cs typeface="Calibri" panose="020F0502020204030204" pitchFamily="34" charset="0"/>
            </a:endParaRPr>
          </a:p>
          <a:p>
            <a:endParaRPr lang="en-US" sz="3000" b="1" dirty="0">
              <a:solidFill>
                <a:srgbClr val="000CFF"/>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39D0A2-22B3-4407-0019-91814DA44E09}"/>
              </a:ext>
            </a:extLst>
          </p:cNvPr>
          <p:cNvPicPr>
            <a:picLocks noChangeAspect="1"/>
          </p:cNvPicPr>
          <p:nvPr/>
        </p:nvPicPr>
        <p:blipFill>
          <a:blip r:embed="rId3"/>
          <a:stretch>
            <a:fillRect/>
          </a:stretch>
        </p:blipFill>
        <p:spPr>
          <a:xfrm>
            <a:off x="3905249" y="1197028"/>
            <a:ext cx="5333345" cy="5528638"/>
          </a:xfrm>
          <a:prstGeom prst="rect">
            <a:avLst/>
          </a:prstGeom>
        </p:spPr>
      </p:pic>
      <p:sp>
        <p:nvSpPr>
          <p:cNvPr id="6" name="Slide Number Placeholder 5">
            <a:extLst>
              <a:ext uri="{FF2B5EF4-FFF2-40B4-BE49-F238E27FC236}">
                <a16:creationId xmlns:a16="http://schemas.microsoft.com/office/drawing/2014/main" id="{D71B6FAF-34EC-2787-2E90-A232B1BC816D}"/>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63</a:t>
            </a:fld>
            <a:endParaRPr lang="en-CH"/>
          </a:p>
        </p:txBody>
      </p:sp>
    </p:spTree>
    <p:extLst>
      <p:ext uri="{BB962C8B-B14F-4D97-AF65-F5344CB8AC3E}">
        <p14:creationId xmlns:p14="http://schemas.microsoft.com/office/powerpoint/2010/main" val="267586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918E52C-4B7C-9144-BB78-21CE44F089CF}"/>
              </a:ext>
            </a:extLst>
          </p:cNvPr>
          <p:cNvSpPr txBox="1"/>
          <p:nvPr/>
        </p:nvSpPr>
        <p:spPr>
          <a:xfrm>
            <a:off x="276829" y="3505178"/>
            <a:ext cx="8487452" cy="1815882"/>
          </a:xfrm>
          <a:prstGeom prst="rect">
            <a:avLst/>
          </a:prstGeom>
          <a:noFill/>
        </p:spPr>
        <p:txBody>
          <a:bodyPr wrap="square" rtlCol="0">
            <a:spAutoFit/>
          </a:bodyPr>
          <a:lstStyle/>
          <a:p>
            <a:pPr algn="ctr"/>
            <a:r>
              <a:rPr lang="en-US" sz="2800" b="1" u="sng" dirty="0">
                <a:solidFill>
                  <a:srgbClr val="C00000"/>
                </a:solidFill>
                <a:latin typeface="Calibri" panose="020F0502020204030204" pitchFamily="34" charset="0"/>
                <a:cs typeface="Calibri" panose="020F0502020204030204" pitchFamily="34" charset="0"/>
              </a:rPr>
              <a:t>Gagandeep Singh</a:t>
            </a:r>
            <a:r>
              <a:rPr lang="en-US" sz="2800" b="1" dirty="0">
                <a:latin typeface="Calibri" panose="020F0502020204030204" pitchFamily="34" charset="0"/>
                <a:cs typeface="Calibri" panose="020F0502020204030204" pitchFamily="34" charset="0"/>
              </a:rPr>
              <a:t>, Rakesh </a:t>
            </a:r>
            <a:r>
              <a:rPr lang="en-US" sz="2800" b="1" dirty="0" err="1">
                <a:latin typeface="Calibri" panose="020F0502020204030204" pitchFamily="34" charset="0"/>
                <a:cs typeface="Calibri" panose="020F0502020204030204" pitchFamily="34" charset="0"/>
              </a:rPr>
              <a:t>Nadig</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Jisung</a:t>
            </a:r>
            <a:r>
              <a:rPr lang="en-US" sz="2800" b="1" dirty="0">
                <a:latin typeface="Calibri" panose="020F0502020204030204" pitchFamily="34" charset="0"/>
                <a:cs typeface="Calibri" panose="020F0502020204030204" pitchFamily="34" charset="0"/>
              </a:rPr>
              <a:t> Park, </a:t>
            </a:r>
          </a:p>
          <a:p>
            <a:pPr algn="ctr"/>
            <a:r>
              <a:rPr lang="en-US" sz="2800" b="1" dirty="0">
                <a:latin typeface="Calibri" panose="020F0502020204030204" pitchFamily="34" charset="0"/>
                <a:cs typeface="Calibri" panose="020F0502020204030204" pitchFamily="34" charset="0"/>
              </a:rPr>
              <a:t>Rahul </a:t>
            </a:r>
            <a:r>
              <a:rPr lang="en-US" sz="2800" b="1" dirty="0" err="1">
                <a:latin typeface="Calibri" panose="020F0502020204030204" pitchFamily="34" charset="0"/>
                <a:cs typeface="Calibri" panose="020F0502020204030204" pitchFamily="34" charset="0"/>
              </a:rPr>
              <a:t>Bera</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Nastaran</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Hajinazar</a:t>
            </a:r>
            <a:r>
              <a:rPr lang="en-US" sz="2800" b="1" dirty="0">
                <a:latin typeface="Calibri" panose="020F0502020204030204" pitchFamily="34" charset="0"/>
                <a:cs typeface="Calibri" panose="020F0502020204030204" pitchFamily="34" charset="0"/>
              </a:rPr>
              <a:t>, David Novo, </a:t>
            </a:r>
          </a:p>
          <a:p>
            <a:pPr algn="ctr"/>
            <a:r>
              <a:rPr lang="en-US" sz="2800" b="1" dirty="0">
                <a:latin typeface="Calibri" panose="020F0502020204030204" pitchFamily="34" charset="0"/>
                <a:cs typeface="Calibri" panose="020F0502020204030204" pitchFamily="34" charset="0"/>
              </a:rPr>
              <a:t>Juan G</a:t>
            </a:r>
            <a:r>
              <a:rPr lang="en-GB" sz="2800" b="1" dirty="0" err="1">
                <a:latin typeface="Calibri" panose="020F0502020204030204" pitchFamily="34" charset="0"/>
                <a:cs typeface="Calibri" panose="020F0502020204030204" pitchFamily="34" charset="0"/>
              </a:rPr>
              <a:t>ómez</a:t>
            </a:r>
            <a:r>
              <a:rPr lang="en-GB" sz="2800" b="1" dirty="0">
                <a:latin typeface="Calibri" panose="020F0502020204030204" pitchFamily="34" charset="0"/>
                <a:cs typeface="Calibri" panose="020F0502020204030204" pitchFamily="34" charset="0"/>
              </a:rPr>
              <a:t> Luna, Sander </a:t>
            </a:r>
            <a:r>
              <a:rPr lang="en-GB" sz="2800" b="1" dirty="0" err="1">
                <a:latin typeface="Calibri" panose="020F0502020204030204" pitchFamily="34" charset="0"/>
                <a:cs typeface="Calibri" panose="020F0502020204030204" pitchFamily="34" charset="0"/>
              </a:rPr>
              <a:t>Stuijk</a:t>
            </a:r>
            <a:r>
              <a:rPr lang="en-GB" sz="2800" b="1" dirty="0">
                <a:latin typeface="Calibri" panose="020F0502020204030204" pitchFamily="34" charset="0"/>
                <a:cs typeface="Calibri" panose="020F0502020204030204" pitchFamily="34" charset="0"/>
              </a:rPr>
              <a:t>, Henk </a:t>
            </a:r>
            <a:r>
              <a:rPr lang="en-GB" sz="2800" b="1" dirty="0" err="1">
                <a:latin typeface="Calibri" panose="020F0502020204030204" pitchFamily="34" charset="0"/>
                <a:cs typeface="Calibri" panose="020F0502020204030204" pitchFamily="34" charset="0"/>
              </a:rPr>
              <a:t>Corporaal</a:t>
            </a:r>
            <a:r>
              <a:rPr lang="en-GB" sz="2800" b="1" dirty="0">
                <a:latin typeface="Calibri" panose="020F0502020204030204" pitchFamily="34" charset="0"/>
                <a:cs typeface="Calibri" panose="020F0502020204030204" pitchFamily="34" charset="0"/>
              </a:rPr>
              <a:t>,</a:t>
            </a:r>
            <a:r>
              <a:rPr lang="en-US" sz="2800" b="1" dirty="0">
                <a:latin typeface="Calibri" panose="020F0502020204030204" pitchFamily="34" charset="0"/>
                <a:cs typeface="Calibri" panose="020F0502020204030204" pitchFamily="34" charset="0"/>
              </a:rPr>
              <a:t>  </a:t>
            </a:r>
          </a:p>
          <a:p>
            <a:pPr algn="ctr"/>
            <a:r>
              <a:rPr lang="en-US" sz="2800" b="1" dirty="0" err="1">
                <a:latin typeface="Calibri" panose="020F0502020204030204" pitchFamily="34" charset="0"/>
                <a:cs typeface="Calibri" panose="020F0502020204030204" pitchFamily="34" charset="0"/>
              </a:rPr>
              <a:t>Onur</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Mutlu</a:t>
            </a:r>
            <a:endParaRPr lang="en-US" sz="2800" b="1"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49149E7-0553-A74C-A55D-DEC37CBF39FE}"/>
              </a:ext>
            </a:extLst>
          </p:cNvPr>
          <p:cNvPicPr>
            <a:picLocks noChangeAspect="1"/>
          </p:cNvPicPr>
          <p:nvPr/>
        </p:nvPicPr>
        <p:blipFill>
          <a:blip r:embed="rId3"/>
          <a:stretch>
            <a:fillRect/>
          </a:stretch>
        </p:blipFill>
        <p:spPr>
          <a:xfrm>
            <a:off x="327265" y="6156314"/>
            <a:ext cx="1992923" cy="788865"/>
          </a:xfrm>
          <a:prstGeom prst="rect">
            <a:avLst/>
          </a:prstGeom>
        </p:spPr>
      </p:pic>
      <p:pic>
        <p:nvPicPr>
          <p:cNvPr id="3" name="Picture 2">
            <a:extLst>
              <a:ext uri="{FF2B5EF4-FFF2-40B4-BE49-F238E27FC236}">
                <a16:creationId xmlns:a16="http://schemas.microsoft.com/office/drawing/2014/main" id="{F4528331-2068-754C-8769-2D61FE0A3558}"/>
              </a:ext>
            </a:extLst>
          </p:cNvPr>
          <p:cNvPicPr>
            <a:picLocks noChangeAspect="1"/>
          </p:cNvPicPr>
          <p:nvPr/>
        </p:nvPicPr>
        <p:blipFill rotWithShape="1">
          <a:blip r:embed="rId4"/>
          <a:srcRect l="15553" t="31836" r="15247" b="32270"/>
          <a:stretch/>
        </p:blipFill>
        <p:spPr>
          <a:xfrm>
            <a:off x="3355808" y="6226959"/>
            <a:ext cx="2190541" cy="415402"/>
          </a:xfrm>
          <a:prstGeom prst="rect">
            <a:avLst/>
          </a:prstGeom>
        </p:spPr>
      </p:pic>
      <p:sp>
        <p:nvSpPr>
          <p:cNvPr id="4" name="Rectangle 3">
            <a:extLst>
              <a:ext uri="{FF2B5EF4-FFF2-40B4-BE49-F238E27FC236}">
                <a16:creationId xmlns:a16="http://schemas.microsoft.com/office/drawing/2014/main" id="{D6329F96-A644-1147-8C8D-3FEBAACCA52B}"/>
              </a:ext>
            </a:extLst>
          </p:cNvPr>
          <p:cNvSpPr/>
          <p:nvPr/>
        </p:nvSpPr>
        <p:spPr>
          <a:xfrm>
            <a:off x="0" y="-77316"/>
            <a:ext cx="9144000" cy="362861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b="1" spc="-150" dirty="0">
                <a:solidFill>
                  <a:srgbClr val="002060"/>
                </a:solidFill>
                <a:latin typeface="Calibri" panose="020F0502020204030204" pitchFamily="34" charset="0"/>
                <a:cs typeface="Calibri" panose="020F0502020204030204" pitchFamily="34" charset="0"/>
              </a:rPr>
              <a:t>Sibyl: </a:t>
            </a:r>
            <a:br>
              <a:rPr lang="en-GB" sz="4400" b="1" spc="-150" dirty="0">
                <a:solidFill>
                  <a:srgbClr val="002060"/>
                </a:solidFill>
                <a:latin typeface="Calibri" panose="020F0502020204030204" pitchFamily="34" charset="0"/>
                <a:cs typeface="Calibri" panose="020F0502020204030204" pitchFamily="34" charset="0"/>
              </a:rPr>
            </a:br>
            <a:r>
              <a:rPr lang="en-GB" sz="4400" b="1" spc="-150" dirty="0">
                <a:solidFill>
                  <a:srgbClr val="002060"/>
                </a:solidFill>
                <a:latin typeface="Calibri" panose="020F0502020204030204" pitchFamily="34" charset="0"/>
                <a:cs typeface="Calibri" panose="020F0502020204030204" pitchFamily="34" charset="0"/>
              </a:rPr>
              <a:t>Adaptive and Extensible Data Placement in Hybrid Storage Systems </a:t>
            </a:r>
          </a:p>
          <a:p>
            <a:pPr algn="ctr"/>
            <a:r>
              <a:rPr lang="en-GB" sz="4400" b="1" spc="-150" dirty="0">
                <a:solidFill>
                  <a:srgbClr val="002060"/>
                </a:solidFill>
                <a:latin typeface="Calibri" panose="020F0502020204030204" pitchFamily="34" charset="0"/>
                <a:cs typeface="Calibri" panose="020F0502020204030204" pitchFamily="34" charset="0"/>
              </a:rPr>
              <a:t>Using Online Reinforcement Learning</a:t>
            </a:r>
            <a:endParaRPr lang="en-US" sz="6600" b="1" spc="-150" dirty="0">
              <a:solidFill>
                <a:srgbClr val="002060"/>
              </a:solidFill>
              <a:latin typeface="Calibri" panose="020F0502020204030204" pitchFamily="34" charset="0"/>
              <a:ea typeface="Segoe UI Historic" panose="020B0502040204020203" pitchFamily="34" charset="0"/>
              <a:cs typeface="Calibri" panose="020F0502020204030204" pitchFamily="34" charset="0"/>
            </a:endParaRPr>
          </a:p>
        </p:txBody>
      </p:sp>
      <p:grpSp>
        <p:nvGrpSpPr>
          <p:cNvPr id="13" name="Group 44">
            <a:extLst>
              <a:ext uri="{FF2B5EF4-FFF2-40B4-BE49-F238E27FC236}">
                <a16:creationId xmlns:a16="http://schemas.microsoft.com/office/drawing/2014/main" id="{5871F636-E439-3600-1527-C77454665BA5}"/>
              </a:ext>
            </a:extLst>
          </p:cNvPr>
          <p:cNvGrpSpPr>
            <a:grpSpLocks/>
          </p:cNvGrpSpPr>
          <p:nvPr/>
        </p:nvGrpSpPr>
        <p:grpSpPr bwMode="auto">
          <a:xfrm>
            <a:off x="6065199" y="5986838"/>
            <a:ext cx="3078801" cy="826618"/>
            <a:chOff x="11717338" y="360363"/>
            <a:chExt cx="8572500" cy="2338387"/>
          </a:xfrm>
        </p:grpSpPr>
        <p:sp>
          <p:nvSpPr>
            <p:cNvPr id="14" name="AutoShape 5">
              <a:extLst>
                <a:ext uri="{FF2B5EF4-FFF2-40B4-BE49-F238E27FC236}">
                  <a16:creationId xmlns:a16="http://schemas.microsoft.com/office/drawing/2014/main" id="{1A6BF8A0-9041-CDE3-B16A-282736D6AC35}"/>
                </a:ext>
              </a:extLst>
            </p:cNvPr>
            <p:cNvSpPr>
              <a:spLocks noChangeAspect="1" noChangeArrowheads="1" noTextEdit="1"/>
            </p:cNvSpPr>
            <p:nvPr userDrawn="1"/>
          </p:nvSpPr>
          <p:spPr bwMode="auto">
            <a:xfrm>
              <a:off x="11717338" y="360363"/>
              <a:ext cx="8572500" cy="2338387"/>
            </a:xfrm>
            <a:prstGeom prst="rect">
              <a:avLst/>
            </a:prstGeom>
            <a:noFill/>
            <a:ln w="9525">
              <a:noFill/>
              <a:miter lim="800000"/>
              <a:headEnd/>
              <a:tailEnd/>
            </a:ln>
          </p:spPr>
          <p:txBody>
            <a:bodyPr/>
            <a:lstStyle/>
            <a:p>
              <a:pPr>
                <a:defRPr/>
              </a:pPr>
              <a:endParaRPr lang="nl-NL" dirty="0"/>
            </a:p>
          </p:txBody>
        </p:sp>
        <p:sp>
          <p:nvSpPr>
            <p:cNvPr id="15" name="Rectangle 14">
              <a:extLst>
                <a:ext uri="{FF2B5EF4-FFF2-40B4-BE49-F238E27FC236}">
                  <a16:creationId xmlns:a16="http://schemas.microsoft.com/office/drawing/2014/main" id="{B5A1B428-63FC-6B0B-47C6-B584619775C2}"/>
                </a:ext>
              </a:extLst>
            </p:cNvPr>
            <p:cNvSpPr>
              <a:spLocks noChangeArrowheads="1"/>
            </p:cNvSpPr>
            <p:nvPr userDrawn="1"/>
          </p:nvSpPr>
          <p:spPr bwMode="auto">
            <a:xfrm>
              <a:off x="11717338" y="360363"/>
              <a:ext cx="8572500" cy="2338387"/>
            </a:xfrm>
            <a:prstGeom prst="rect">
              <a:avLst/>
            </a:prstGeom>
            <a:noFill/>
            <a:ln w="9525">
              <a:noFill/>
              <a:miter lim="800000"/>
              <a:headEnd/>
              <a:tailEnd/>
            </a:ln>
          </p:spPr>
          <p:txBody>
            <a:bodyPr/>
            <a:lstStyle/>
            <a:p>
              <a:pPr>
                <a:defRPr/>
              </a:pPr>
              <a:endParaRPr lang="nl-NL"/>
            </a:p>
          </p:txBody>
        </p:sp>
        <p:sp>
          <p:nvSpPr>
            <p:cNvPr id="16" name="Freeform 15">
              <a:extLst>
                <a:ext uri="{FF2B5EF4-FFF2-40B4-BE49-F238E27FC236}">
                  <a16:creationId xmlns:a16="http://schemas.microsoft.com/office/drawing/2014/main" id="{8155AA0A-A688-9B57-47DF-B617D281B083}"/>
                </a:ext>
              </a:extLst>
            </p:cNvPr>
            <p:cNvSpPr>
              <a:spLocks/>
            </p:cNvSpPr>
            <p:nvPr userDrawn="1"/>
          </p:nvSpPr>
          <p:spPr bwMode="auto">
            <a:xfrm>
              <a:off x="16394113" y="847725"/>
              <a:ext cx="203200" cy="292100"/>
            </a:xfrm>
            <a:custGeom>
              <a:avLst/>
              <a:gdLst/>
              <a:ahLst/>
              <a:cxnLst>
                <a:cxn ang="0">
                  <a:pos x="0" y="184"/>
                </a:cxn>
                <a:cxn ang="0">
                  <a:pos x="0" y="0"/>
                </a:cxn>
                <a:cxn ang="0">
                  <a:pos x="124" y="0"/>
                </a:cxn>
                <a:cxn ang="0">
                  <a:pos x="124" y="38"/>
                </a:cxn>
                <a:cxn ang="0">
                  <a:pos x="43" y="38"/>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4" y="0"/>
                  </a:lnTo>
                  <a:lnTo>
                    <a:pt x="124" y="38"/>
                  </a:lnTo>
                  <a:lnTo>
                    <a:pt x="43" y="38"/>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17" name="Rectangle 16">
              <a:extLst>
                <a:ext uri="{FF2B5EF4-FFF2-40B4-BE49-F238E27FC236}">
                  <a16:creationId xmlns:a16="http://schemas.microsoft.com/office/drawing/2014/main" id="{2C71ECCD-BC4E-1DCC-3C63-FC50294323FA}"/>
                </a:ext>
              </a:extLst>
            </p:cNvPr>
            <p:cNvSpPr>
              <a:spLocks noChangeArrowheads="1"/>
            </p:cNvSpPr>
            <p:nvPr userDrawn="1"/>
          </p:nvSpPr>
          <p:spPr bwMode="auto">
            <a:xfrm>
              <a:off x="16654463" y="847725"/>
              <a:ext cx="71437" cy="292100"/>
            </a:xfrm>
            <a:prstGeom prst="rect">
              <a:avLst/>
            </a:prstGeom>
            <a:solidFill>
              <a:srgbClr val="9E0000"/>
            </a:solidFill>
            <a:ln w="9525">
              <a:noFill/>
              <a:miter lim="800000"/>
              <a:headEnd/>
              <a:tailEnd/>
            </a:ln>
          </p:spPr>
          <p:txBody>
            <a:bodyPr/>
            <a:lstStyle/>
            <a:p>
              <a:pPr>
                <a:defRPr/>
              </a:pPr>
              <a:endParaRPr lang="nl-NL"/>
            </a:p>
          </p:txBody>
        </p:sp>
        <p:sp>
          <p:nvSpPr>
            <p:cNvPr id="18" name="Freeform 17">
              <a:extLst>
                <a:ext uri="{FF2B5EF4-FFF2-40B4-BE49-F238E27FC236}">
                  <a16:creationId xmlns:a16="http://schemas.microsoft.com/office/drawing/2014/main" id="{61C7563B-2AF4-2E64-40BC-06BB5BC4C5DB}"/>
                </a:ext>
              </a:extLst>
            </p:cNvPr>
            <p:cNvSpPr>
              <a:spLocks/>
            </p:cNvSpPr>
            <p:nvPr userDrawn="1"/>
          </p:nvSpPr>
          <p:spPr bwMode="auto">
            <a:xfrm>
              <a:off x="16794163" y="847725"/>
              <a:ext cx="265112" cy="292100"/>
            </a:xfrm>
            <a:custGeom>
              <a:avLst/>
              <a:gdLst/>
              <a:ahLst/>
              <a:cxnLst>
                <a:cxn ang="0">
                  <a:pos x="116" y="184"/>
                </a:cxn>
                <a:cxn ang="0">
                  <a:pos x="42" y="64"/>
                </a:cxn>
                <a:cxn ang="0">
                  <a:pos x="42" y="64"/>
                </a:cxn>
                <a:cxn ang="0">
                  <a:pos x="43" y="184"/>
                </a:cxn>
                <a:cxn ang="0">
                  <a:pos x="0" y="184"/>
                </a:cxn>
                <a:cxn ang="0">
                  <a:pos x="0" y="0"/>
                </a:cxn>
                <a:cxn ang="0">
                  <a:pos x="50" y="0"/>
                </a:cxn>
                <a:cxn ang="0">
                  <a:pos x="124" y="120"/>
                </a:cxn>
                <a:cxn ang="0">
                  <a:pos x="125" y="120"/>
                </a:cxn>
                <a:cxn ang="0">
                  <a:pos x="124" y="0"/>
                </a:cxn>
                <a:cxn ang="0">
                  <a:pos x="167" y="0"/>
                </a:cxn>
                <a:cxn ang="0">
                  <a:pos x="167" y="184"/>
                </a:cxn>
                <a:cxn ang="0">
                  <a:pos x="116" y="184"/>
                </a:cxn>
              </a:cxnLst>
              <a:rect l="0" t="0" r="r" b="b"/>
              <a:pathLst>
                <a:path w="167" h="184">
                  <a:moveTo>
                    <a:pt x="116" y="184"/>
                  </a:moveTo>
                  <a:lnTo>
                    <a:pt x="42" y="64"/>
                  </a:lnTo>
                  <a:lnTo>
                    <a:pt x="42" y="64"/>
                  </a:lnTo>
                  <a:lnTo>
                    <a:pt x="43" y="184"/>
                  </a:lnTo>
                  <a:lnTo>
                    <a:pt x="0" y="184"/>
                  </a:lnTo>
                  <a:lnTo>
                    <a:pt x="0" y="0"/>
                  </a:lnTo>
                  <a:lnTo>
                    <a:pt x="50" y="0"/>
                  </a:lnTo>
                  <a:lnTo>
                    <a:pt x="124" y="120"/>
                  </a:lnTo>
                  <a:lnTo>
                    <a:pt x="125" y="120"/>
                  </a:lnTo>
                  <a:lnTo>
                    <a:pt x="124" y="0"/>
                  </a:lnTo>
                  <a:lnTo>
                    <a:pt x="167" y="0"/>
                  </a:lnTo>
                  <a:lnTo>
                    <a:pt x="167" y="184"/>
                  </a:lnTo>
                  <a:lnTo>
                    <a:pt x="116" y="184"/>
                  </a:lnTo>
                  <a:close/>
                </a:path>
              </a:pathLst>
            </a:custGeom>
            <a:solidFill>
              <a:srgbClr val="9E0000"/>
            </a:solidFill>
            <a:ln w="9525">
              <a:noFill/>
              <a:round/>
              <a:headEnd/>
              <a:tailEnd/>
            </a:ln>
          </p:spPr>
          <p:txBody>
            <a:bodyPr/>
            <a:lstStyle/>
            <a:p>
              <a:pPr>
                <a:defRPr/>
              </a:pPr>
              <a:endParaRPr lang="nl-NL"/>
            </a:p>
          </p:txBody>
        </p:sp>
        <p:sp>
          <p:nvSpPr>
            <p:cNvPr id="19" name="Freeform 18">
              <a:extLst>
                <a:ext uri="{FF2B5EF4-FFF2-40B4-BE49-F238E27FC236}">
                  <a16:creationId xmlns:a16="http://schemas.microsoft.com/office/drawing/2014/main" id="{7CF24EA0-5764-2810-9A32-988926B52CD3}"/>
                </a:ext>
              </a:extLst>
            </p:cNvPr>
            <p:cNvSpPr>
              <a:spLocks noEditPoints="1"/>
            </p:cNvSpPr>
            <p:nvPr userDrawn="1"/>
          </p:nvSpPr>
          <p:spPr bwMode="auto">
            <a:xfrm>
              <a:off x="17127538" y="847725"/>
              <a:ext cx="271462" cy="292100"/>
            </a:xfrm>
            <a:custGeom>
              <a:avLst/>
              <a:gdLst/>
              <a:ahLst/>
              <a:cxnLst>
                <a:cxn ang="0">
                  <a:pos x="952" y="506"/>
                </a:cxn>
                <a:cxn ang="0">
                  <a:pos x="902" y="737"/>
                </a:cxn>
                <a:cxn ang="0">
                  <a:pos x="771" y="897"/>
                </a:cxn>
                <a:cxn ang="0">
                  <a:pos x="587" y="989"/>
                </a:cxn>
                <a:cxn ang="0">
                  <a:pos x="380" y="1019"/>
                </a:cxn>
                <a:cxn ang="0">
                  <a:pos x="0" y="1019"/>
                </a:cxn>
                <a:cxn ang="0">
                  <a:pos x="0" y="0"/>
                </a:cxn>
                <a:cxn ang="0">
                  <a:pos x="368" y="0"/>
                </a:cxn>
                <a:cxn ang="0">
                  <a:pos x="582" y="25"/>
                </a:cxn>
                <a:cxn ang="0">
                  <a:pos x="769" y="109"/>
                </a:cxn>
                <a:cxn ang="0">
                  <a:pos x="901" y="265"/>
                </a:cxn>
                <a:cxn ang="0">
                  <a:pos x="952" y="506"/>
                </a:cxn>
                <a:cxn ang="0">
                  <a:pos x="695" y="506"/>
                </a:cxn>
                <a:cxn ang="0">
                  <a:pos x="667" y="363"/>
                </a:cxn>
                <a:cxn ang="0">
                  <a:pos x="592" y="273"/>
                </a:cxn>
                <a:cxn ang="0">
                  <a:pos x="486" y="225"/>
                </a:cxn>
                <a:cxn ang="0">
                  <a:pos x="363" y="210"/>
                </a:cxn>
                <a:cxn ang="0">
                  <a:pos x="240" y="210"/>
                </a:cxn>
                <a:cxn ang="0">
                  <a:pos x="240" y="806"/>
                </a:cxn>
                <a:cxn ang="0">
                  <a:pos x="357" y="806"/>
                </a:cxn>
                <a:cxn ang="0">
                  <a:pos x="484" y="791"/>
                </a:cxn>
                <a:cxn ang="0">
                  <a:pos x="592" y="741"/>
                </a:cxn>
                <a:cxn ang="0">
                  <a:pos x="667" y="649"/>
                </a:cxn>
                <a:cxn ang="0">
                  <a:pos x="695" y="506"/>
                </a:cxn>
              </a:cxnLst>
              <a:rect l="0" t="0" r="r" b="b"/>
              <a:pathLst>
                <a:path w="952" h="1019">
                  <a:moveTo>
                    <a:pt x="952" y="506"/>
                  </a:moveTo>
                  <a:cubicBezTo>
                    <a:pt x="952" y="596"/>
                    <a:pt x="935" y="673"/>
                    <a:pt x="902" y="737"/>
                  </a:cubicBezTo>
                  <a:cubicBezTo>
                    <a:pt x="869" y="802"/>
                    <a:pt x="825" y="855"/>
                    <a:pt x="771" y="897"/>
                  </a:cubicBezTo>
                  <a:cubicBezTo>
                    <a:pt x="717" y="939"/>
                    <a:pt x="655" y="969"/>
                    <a:pt x="587" y="989"/>
                  </a:cubicBezTo>
                  <a:cubicBezTo>
                    <a:pt x="519" y="1009"/>
                    <a:pt x="450" y="1019"/>
                    <a:pt x="380" y="1019"/>
                  </a:cubicBezTo>
                  <a:cubicBezTo>
                    <a:pt x="0" y="1019"/>
                    <a:pt x="0" y="1019"/>
                    <a:pt x="0" y="1019"/>
                  </a:cubicBezTo>
                  <a:cubicBezTo>
                    <a:pt x="0" y="0"/>
                    <a:pt x="0" y="0"/>
                    <a:pt x="0" y="0"/>
                  </a:cubicBezTo>
                  <a:cubicBezTo>
                    <a:pt x="368" y="0"/>
                    <a:pt x="368" y="0"/>
                    <a:pt x="368" y="0"/>
                  </a:cubicBezTo>
                  <a:cubicBezTo>
                    <a:pt x="440" y="0"/>
                    <a:pt x="511" y="9"/>
                    <a:pt x="582" y="25"/>
                  </a:cubicBezTo>
                  <a:cubicBezTo>
                    <a:pt x="652" y="42"/>
                    <a:pt x="714" y="70"/>
                    <a:pt x="769" y="109"/>
                  </a:cubicBezTo>
                  <a:cubicBezTo>
                    <a:pt x="823" y="148"/>
                    <a:pt x="868" y="200"/>
                    <a:pt x="901" y="265"/>
                  </a:cubicBezTo>
                  <a:cubicBezTo>
                    <a:pt x="935" y="330"/>
                    <a:pt x="952" y="411"/>
                    <a:pt x="952" y="506"/>
                  </a:cubicBezTo>
                  <a:moveTo>
                    <a:pt x="695" y="506"/>
                  </a:moveTo>
                  <a:cubicBezTo>
                    <a:pt x="695" y="449"/>
                    <a:pt x="686" y="401"/>
                    <a:pt x="667" y="363"/>
                  </a:cubicBezTo>
                  <a:cubicBezTo>
                    <a:pt x="649" y="326"/>
                    <a:pt x="624" y="295"/>
                    <a:pt x="592" y="273"/>
                  </a:cubicBezTo>
                  <a:cubicBezTo>
                    <a:pt x="561" y="250"/>
                    <a:pt x="526" y="234"/>
                    <a:pt x="486" y="225"/>
                  </a:cubicBezTo>
                  <a:cubicBezTo>
                    <a:pt x="446" y="215"/>
                    <a:pt x="405" y="210"/>
                    <a:pt x="363" y="210"/>
                  </a:cubicBezTo>
                  <a:cubicBezTo>
                    <a:pt x="240" y="210"/>
                    <a:pt x="240" y="210"/>
                    <a:pt x="240" y="210"/>
                  </a:cubicBezTo>
                  <a:cubicBezTo>
                    <a:pt x="240" y="806"/>
                    <a:pt x="240" y="806"/>
                    <a:pt x="240" y="806"/>
                  </a:cubicBezTo>
                  <a:cubicBezTo>
                    <a:pt x="357" y="806"/>
                    <a:pt x="357" y="806"/>
                    <a:pt x="357" y="806"/>
                  </a:cubicBezTo>
                  <a:cubicBezTo>
                    <a:pt x="401" y="806"/>
                    <a:pt x="444" y="801"/>
                    <a:pt x="484" y="791"/>
                  </a:cubicBezTo>
                  <a:cubicBezTo>
                    <a:pt x="525" y="781"/>
                    <a:pt x="561" y="764"/>
                    <a:pt x="592" y="741"/>
                  </a:cubicBezTo>
                  <a:cubicBezTo>
                    <a:pt x="624" y="718"/>
                    <a:pt x="649" y="687"/>
                    <a:pt x="667" y="649"/>
                  </a:cubicBezTo>
                  <a:cubicBezTo>
                    <a:pt x="686" y="611"/>
                    <a:pt x="695" y="563"/>
                    <a:pt x="695" y="506"/>
                  </a:cubicBezTo>
                </a:path>
              </a:pathLst>
            </a:custGeom>
            <a:solidFill>
              <a:srgbClr val="9E0000"/>
            </a:solidFill>
            <a:ln w="9525">
              <a:noFill/>
              <a:round/>
              <a:headEnd/>
              <a:tailEnd/>
            </a:ln>
          </p:spPr>
          <p:txBody>
            <a:bodyPr/>
            <a:lstStyle/>
            <a:p>
              <a:pPr>
                <a:defRPr/>
              </a:pPr>
              <a:endParaRPr lang="nl-NL"/>
            </a:p>
          </p:txBody>
        </p:sp>
        <p:sp>
          <p:nvSpPr>
            <p:cNvPr id="20" name="Freeform 19">
              <a:extLst>
                <a:ext uri="{FF2B5EF4-FFF2-40B4-BE49-F238E27FC236}">
                  <a16:creationId xmlns:a16="http://schemas.microsoft.com/office/drawing/2014/main" id="{9A0CDB88-6763-50A5-8383-FED6B7CD991F}"/>
                </a:ext>
              </a:extLst>
            </p:cNvPr>
            <p:cNvSpPr>
              <a:spLocks/>
            </p:cNvSpPr>
            <p:nvPr userDrawn="1"/>
          </p:nvSpPr>
          <p:spPr bwMode="auto">
            <a:xfrm>
              <a:off x="17452975" y="847725"/>
              <a:ext cx="254000" cy="292100"/>
            </a:xfrm>
            <a:custGeom>
              <a:avLst/>
              <a:gdLst/>
              <a:ahLst/>
              <a:cxnLst>
                <a:cxn ang="0">
                  <a:pos x="116" y="184"/>
                </a:cxn>
                <a:cxn ang="0">
                  <a:pos x="116" y="107"/>
                </a:cxn>
                <a:cxn ang="0">
                  <a:pos x="44" y="107"/>
                </a:cxn>
                <a:cxn ang="0">
                  <a:pos x="44" y="184"/>
                </a:cxn>
                <a:cxn ang="0">
                  <a:pos x="0" y="184"/>
                </a:cxn>
                <a:cxn ang="0">
                  <a:pos x="0" y="0"/>
                </a:cxn>
                <a:cxn ang="0">
                  <a:pos x="44" y="0"/>
                </a:cxn>
                <a:cxn ang="0">
                  <a:pos x="44" y="70"/>
                </a:cxn>
                <a:cxn ang="0">
                  <a:pos x="116" y="70"/>
                </a:cxn>
                <a:cxn ang="0">
                  <a:pos x="116" y="0"/>
                </a:cxn>
                <a:cxn ang="0">
                  <a:pos x="160" y="0"/>
                </a:cxn>
                <a:cxn ang="0">
                  <a:pos x="160" y="184"/>
                </a:cxn>
                <a:cxn ang="0">
                  <a:pos x="116" y="184"/>
                </a:cxn>
              </a:cxnLst>
              <a:rect l="0" t="0" r="r" b="b"/>
              <a:pathLst>
                <a:path w="160" h="184">
                  <a:moveTo>
                    <a:pt x="116" y="184"/>
                  </a:moveTo>
                  <a:lnTo>
                    <a:pt x="116" y="107"/>
                  </a:lnTo>
                  <a:lnTo>
                    <a:pt x="44" y="107"/>
                  </a:lnTo>
                  <a:lnTo>
                    <a:pt x="44" y="184"/>
                  </a:lnTo>
                  <a:lnTo>
                    <a:pt x="0" y="184"/>
                  </a:lnTo>
                  <a:lnTo>
                    <a:pt x="0" y="0"/>
                  </a:lnTo>
                  <a:lnTo>
                    <a:pt x="44" y="0"/>
                  </a:lnTo>
                  <a:lnTo>
                    <a:pt x="44" y="70"/>
                  </a:lnTo>
                  <a:lnTo>
                    <a:pt x="116" y="70"/>
                  </a:lnTo>
                  <a:lnTo>
                    <a:pt x="116" y="0"/>
                  </a:lnTo>
                  <a:lnTo>
                    <a:pt x="160" y="0"/>
                  </a:lnTo>
                  <a:lnTo>
                    <a:pt x="160" y="184"/>
                  </a:lnTo>
                  <a:lnTo>
                    <a:pt x="116" y="184"/>
                  </a:lnTo>
                  <a:close/>
                </a:path>
              </a:pathLst>
            </a:custGeom>
            <a:solidFill>
              <a:srgbClr val="9E0000"/>
            </a:solidFill>
            <a:ln w="9525">
              <a:noFill/>
              <a:round/>
              <a:headEnd/>
              <a:tailEnd/>
            </a:ln>
          </p:spPr>
          <p:txBody>
            <a:bodyPr/>
            <a:lstStyle/>
            <a:p>
              <a:pPr>
                <a:defRPr/>
              </a:pPr>
              <a:endParaRPr lang="nl-NL"/>
            </a:p>
          </p:txBody>
        </p:sp>
        <p:sp>
          <p:nvSpPr>
            <p:cNvPr id="21" name="Freeform 20">
              <a:extLst>
                <a:ext uri="{FF2B5EF4-FFF2-40B4-BE49-F238E27FC236}">
                  <a16:creationId xmlns:a16="http://schemas.microsoft.com/office/drawing/2014/main" id="{408B25AE-7D35-38CA-C374-D5AE57D74748}"/>
                </a:ext>
              </a:extLst>
            </p:cNvPr>
            <p:cNvSpPr>
              <a:spLocks noEditPoints="1"/>
            </p:cNvSpPr>
            <p:nvPr userDrawn="1"/>
          </p:nvSpPr>
          <p:spPr bwMode="auto">
            <a:xfrm>
              <a:off x="17760950" y="839788"/>
              <a:ext cx="317500" cy="307975"/>
            </a:xfrm>
            <a:custGeom>
              <a:avLst/>
              <a:gdLst/>
              <a:ahLst/>
              <a:cxnLst>
                <a:cxn ang="0">
                  <a:pos x="1110" y="532"/>
                </a:cxn>
                <a:cxn ang="0">
                  <a:pos x="1068" y="753"/>
                </a:cxn>
                <a:cxn ang="0">
                  <a:pos x="953" y="924"/>
                </a:cxn>
                <a:cxn ang="0">
                  <a:pos x="776" y="1034"/>
                </a:cxn>
                <a:cxn ang="0">
                  <a:pos x="554" y="1073"/>
                </a:cxn>
                <a:cxn ang="0">
                  <a:pos x="333" y="1034"/>
                </a:cxn>
                <a:cxn ang="0">
                  <a:pos x="158" y="924"/>
                </a:cxn>
                <a:cxn ang="0">
                  <a:pos x="42" y="753"/>
                </a:cxn>
                <a:cxn ang="0">
                  <a:pos x="0" y="532"/>
                </a:cxn>
                <a:cxn ang="0">
                  <a:pos x="42" y="311"/>
                </a:cxn>
                <a:cxn ang="0">
                  <a:pos x="158" y="144"/>
                </a:cxn>
                <a:cxn ang="0">
                  <a:pos x="333" y="37"/>
                </a:cxn>
                <a:cxn ang="0">
                  <a:pos x="554" y="0"/>
                </a:cxn>
                <a:cxn ang="0">
                  <a:pos x="776" y="37"/>
                </a:cxn>
                <a:cxn ang="0">
                  <a:pos x="953" y="144"/>
                </a:cxn>
                <a:cxn ang="0">
                  <a:pos x="1068" y="311"/>
                </a:cxn>
                <a:cxn ang="0">
                  <a:pos x="1110" y="532"/>
                </a:cxn>
                <a:cxn ang="0">
                  <a:pos x="847" y="532"/>
                </a:cxn>
                <a:cxn ang="0">
                  <a:pos x="825" y="408"/>
                </a:cxn>
                <a:cxn ang="0">
                  <a:pos x="765" y="310"/>
                </a:cxn>
                <a:cxn ang="0">
                  <a:pos x="673" y="245"/>
                </a:cxn>
                <a:cxn ang="0">
                  <a:pos x="554" y="221"/>
                </a:cxn>
                <a:cxn ang="0">
                  <a:pos x="436" y="245"/>
                </a:cxn>
                <a:cxn ang="0">
                  <a:pos x="344" y="310"/>
                </a:cxn>
                <a:cxn ang="0">
                  <a:pos x="284" y="408"/>
                </a:cxn>
                <a:cxn ang="0">
                  <a:pos x="263" y="532"/>
                </a:cxn>
                <a:cxn ang="0">
                  <a:pos x="285" y="659"/>
                </a:cxn>
                <a:cxn ang="0">
                  <a:pos x="345" y="759"/>
                </a:cxn>
                <a:cxn ang="0">
                  <a:pos x="436" y="825"/>
                </a:cxn>
                <a:cxn ang="0">
                  <a:pos x="554" y="848"/>
                </a:cxn>
                <a:cxn ang="0">
                  <a:pos x="672" y="825"/>
                </a:cxn>
                <a:cxn ang="0">
                  <a:pos x="765" y="759"/>
                </a:cxn>
                <a:cxn ang="0">
                  <a:pos x="825" y="659"/>
                </a:cxn>
                <a:cxn ang="0">
                  <a:pos x="847" y="532"/>
                </a:cxn>
              </a:cxnLst>
              <a:rect l="0" t="0" r="r" b="b"/>
              <a:pathLst>
                <a:path w="1110" h="1073">
                  <a:moveTo>
                    <a:pt x="1110" y="532"/>
                  </a:moveTo>
                  <a:cubicBezTo>
                    <a:pt x="1110" y="613"/>
                    <a:pt x="1096" y="686"/>
                    <a:pt x="1068" y="753"/>
                  </a:cubicBezTo>
                  <a:cubicBezTo>
                    <a:pt x="1040" y="819"/>
                    <a:pt x="1002" y="877"/>
                    <a:pt x="953" y="924"/>
                  </a:cubicBezTo>
                  <a:cubicBezTo>
                    <a:pt x="903" y="972"/>
                    <a:pt x="844" y="1008"/>
                    <a:pt x="776" y="1034"/>
                  </a:cubicBezTo>
                  <a:cubicBezTo>
                    <a:pt x="708" y="1060"/>
                    <a:pt x="634" y="1073"/>
                    <a:pt x="554" y="1073"/>
                  </a:cubicBezTo>
                  <a:cubicBezTo>
                    <a:pt x="475" y="1073"/>
                    <a:pt x="401" y="1060"/>
                    <a:pt x="333" y="1034"/>
                  </a:cubicBezTo>
                  <a:cubicBezTo>
                    <a:pt x="266" y="1008"/>
                    <a:pt x="207" y="972"/>
                    <a:pt x="158" y="924"/>
                  </a:cubicBezTo>
                  <a:cubicBezTo>
                    <a:pt x="108" y="877"/>
                    <a:pt x="69" y="819"/>
                    <a:pt x="42" y="753"/>
                  </a:cubicBezTo>
                  <a:cubicBezTo>
                    <a:pt x="14" y="686"/>
                    <a:pt x="0" y="613"/>
                    <a:pt x="0" y="532"/>
                  </a:cubicBezTo>
                  <a:cubicBezTo>
                    <a:pt x="0" y="451"/>
                    <a:pt x="14" y="377"/>
                    <a:pt x="42" y="311"/>
                  </a:cubicBezTo>
                  <a:cubicBezTo>
                    <a:pt x="69" y="246"/>
                    <a:pt x="108" y="190"/>
                    <a:pt x="158" y="144"/>
                  </a:cubicBezTo>
                  <a:cubicBezTo>
                    <a:pt x="207" y="98"/>
                    <a:pt x="266" y="62"/>
                    <a:pt x="333" y="37"/>
                  </a:cubicBezTo>
                  <a:cubicBezTo>
                    <a:pt x="401" y="12"/>
                    <a:pt x="475" y="0"/>
                    <a:pt x="554" y="0"/>
                  </a:cubicBezTo>
                  <a:cubicBezTo>
                    <a:pt x="634" y="0"/>
                    <a:pt x="708" y="12"/>
                    <a:pt x="776" y="37"/>
                  </a:cubicBezTo>
                  <a:cubicBezTo>
                    <a:pt x="844" y="62"/>
                    <a:pt x="903" y="98"/>
                    <a:pt x="953" y="144"/>
                  </a:cubicBezTo>
                  <a:cubicBezTo>
                    <a:pt x="1002" y="190"/>
                    <a:pt x="1040" y="246"/>
                    <a:pt x="1068" y="311"/>
                  </a:cubicBezTo>
                  <a:cubicBezTo>
                    <a:pt x="1096" y="377"/>
                    <a:pt x="1110" y="451"/>
                    <a:pt x="1110" y="532"/>
                  </a:cubicBezTo>
                  <a:moveTo>
                    <a:pt x="847" y="532"/>
                  </a:moveTo>
                  <a:cubicBezTo>
                    <a:pt x="847" y="488"/>
                    <a:pt x="839" y="447"/>
                    <a:pt x="825" y="408"/>
                  </a:cubicBezTo>
                  <a:cubicBezTo>
                    <a:pt x="811" y="370"/>
                    <a:pt x="791" y="337"/>
                    <a:pt x="765" y="310"/>
                  </a:cubicBezTo>
                  <a:cubicBezTo>
                    <a:pt x="740" y="283"/>
                    <a:pt x="709" y="261"/>
                    <a:pt x="673" y="245"/>
                  </a:cubicBezTo>
                  <a:cubicBezTo>
                    <a:pt x="637" y="229"/>
                    <a:pt x="598" y="221"/>
                    <a:pt x="554" y="221"/>
                  </a:cubicBezTo>
                  <a:cubicBezTo>
                    <a:pt x="511" y="221"/>
                    <a:pt x="472" y="229"/>
                    <a:pt x="436" y="245"/>
                  </a:cubicBezTo>
                  <a:cubicBezTo>
                    <a:pt x="401" y="261"/>
                    <a:pt x="370" y="283"/>
                    <a:pt x="344" y="310"/>
                  </a:cubicBezTo>
                  <a:cubicBezTo>
                    <a:pt x="318" y="337"/>
                    <a:pt x="298" y="370"/>
                    <a:pt x="284" y="408"/>
                  </a:cubicBezTo>
                  <a:cubicBezTo>
                    <a:pt x="270" y="447"/>
                    <a:pt x="263" y="488"/>
                    <a:pt x="263" y="532"/>
                  </a:cubicBezTo>
                  <a:cubicBezTo>
                    <a:pt x="263" y="578"/>
                    <a:pt x="271" y="620"/>
                    <a:pt x="285" y="659"/>
                  </a:cubicBezTo>
                  <a:cubicBezTo>
                    <a:pt x="299" y="698"/>
                    <a:pt x="319" y="732"/>
                    <a:pt x="345" y="759"/>
                  </a:cubicBezTo>
                  <a:cubicBezTo>
                    <a:pt x="370" y="787"/>
                    <a:pt x="401" y="809"/>
                    <a:pt x="436" y="825"/>
                  </a:cubicBezTo>
                  <a:cubicBezTo>
                    <a:pt x="472" y="841"/>
                    <a:pt x="511" y="848"/>
                    <a:pt x="554" y="848"/>
                  </a:cubicBezTo>
                  <a:cubicBezTo>
                    <a:pt x="598" y="848"/>
                    <a:pt x="637" y="841"/>
                    <a:pt x="672" y="825"/>
                  </a:cubicBezTo>
                  <a:cubicBezTo>
                    <a:pt x="708" y="809"/>
                    <a:pt x="739" y="787"/>
                    <a:pt x="765" y="759"/>
                  </a:cubicBezTo>
                  <a:cubicBezTo>
                    <a:pt x="790" y="732"/>
                    <a:pt x="811" y="698"/>
                    <a:pt x="825" y="659"/>
                  </a:cubicBezTo>
                  <a:cubicBezTo>
                    <a:pt x="839" y="620"/>
                    <a:pt x="847" y="578"/>
                    <a:pt x="847" y="532"/>
                  </a:cubicBezTo>
                </a:path>
              </a:pathLst>
            </a:custGeom>
            <a:solidFill>
              <a:srgbClr val="9E0000"/>
            </a:solidFill>
            <a:ln w="9525">
              <a:noFill/>
              <a:round/>
              <a:headEnd/>
              <a:tailEnd/>
            </a:ln>
          </p:spPr>
          <p:txBody>
            <a:bodyPr/>
            <a:lstStyle/>
            <a:p>
              <a:pPr>
                <a:defRPr/>
              </a:pPr>
              <a:endParaRPr lang="nl-NL"/>
            </a:p>
          </p:txBody>
        </p:sp>
        <p:sp>
          <p:nvSpPr>
            <p:cNvPr id="23" name="Freeform 22">
              <a:extLst>
                <a:ext uri="{FF2B5EF4-FFF2-40B4-BE49-F238E27FC236}">
                  <a16:creationId xmlns:a16="http://schemas.microsoft.com/office/drawing/2014/main" id="{AB04B5F7-DD58-CBAE-206E-1E7C4FCEFBCC}"/>
                </a:ext>
              </a:extLst>
            </p:cNvPr>
            <p:cNvSpPr>
              <a:spLocks/>
            </p:cNvSpPr>
            <p:nvPr userDrawn="1"/>
          </p:nvSpPr>
          <p:spPr bwMode="auto">
            <a:xfrm>
              <a:off x="18086388" y="847725"/>
              <a:ext cx="293687" cy="292100"/>
            </a:xfrm>
            <a:custGeom>
              <a:avLst/>
              <a:gdLst/>
              <a:ahLst/>
              <a:cxnLst>
                <a:cxn ang="0">
                  <a:pos x="114" y="184"/>
                </a:cxn>
                <a:cxn ang="0">
                  <a:pos x="69" y="184"/>
                </a:cxn>
                <a:cxn ang="0">
                  <a:pos x="0" y="0"/>
                </a:cxn>
                <a:cxn ang="0">
                  <a:pos x="49" y="0"/>
                </a:cxn>
                <a:cxn ang="0">
                  <a:pos x="92" y="131"/>
                </a:cxn>
                <a:cxn ang="0">
                  <a:pos x="93" y="131"/>
                </a:cxn>
                <a:cxn ang="0">
                  <a:pos x="136" y="0"/>
                </a:cxn>
                <a:cxn ang="0">
                  <a:pos x="185" y="0"/>
                </a:cxn>
                <a:cxn ang="0">
                  <a:pos x="114" y="184"/>
                </a:cxn>
              </a:cxnLst>
              <a:rect l="0" t="0" r="r" b="b"/>
              <a:pathLst>
                <a:path w="185" h="184">
                  <a:moveTo>
                    <a:pt x="114" y="184"/>
                  </a:moveTo>
                  <a:lnTo>
                    <a:pt x="69" y="184"/>
                  </a:lnTo>
                  <a:lnTo>
                    <a:pt x="0" y="0"/>
                  </a:lnTo>
                  <a:lnTo>
                    <a:pt x="49" y="0"/>
                  </a:lnTo>
                  <a:lnTo>
                    <a:pt x="92" y="131"/>
                  </a:lnTo>
                  <a:lnTo>
                    <a:pt x="93" y="131"/>
                  </a:lnTo>
                  <a:lnTo>
                    <a:pt x="136" y="0"/>
                  </a:lnTo>
                  <a:lnTo>
                    <a:pt x="185" y="0"/>
                  </a:lnTo>
                  <a:lnTo>
                    <a:pt x="114" y="184"/>
                  </a:lnTo>
                  <a:close/>
                </a:path>
              </a:pathLst>
            </a:custGeom>
            <a:solidFill>
              <a:srgbClr val="9E0000"/>
            </a:solidFill>
            <a:ln w="9525">
              <a:noFill/>
              <a:round/>
              <a:headEnd/>
              <a:tailEnd/>
            </a:ln>
          </p:spPr>
          <p:txBody>
            <a:bodyPr/>
            <a:lstStyle/>
            <a:p>
              <a:pPr>
                <a:defRPr/>
              </a:pPr>
              <a:endParaRPr lang="nl-NL"/>
            </a:p>
          </p:txBody>
        </p:sp>
        <p:sp>
          <p:nvSpPr>
            <p:cNvPr id="24" name="Freeform 23">
              <a:extLst>
                <a:ext uri="{FF2B5EF4-FFF2-40B4-BE49-F238E27FC236}">
                  <a16:creationId xmlns:a16="http://schemas.microsoft.com/office/drawing/2014/main" id="{078B6F1F-5147-43ED-A04A-4058365B75FD}"/>
                </a:ext>
              </a:extLst>
            </p:cNvPr>
            <p:cNvSpPr>
              <a:spLocks/>
            </p:cNvSpPr>
            <p:nvPr userDrawn="1"/>
          </p:nvSpPr>
          <p:spPr bwMode="auto">
            <a:xfrm>
              <a:off x="18413413" y="847725"/>
              <a:ext cx="203200" cy="292100"/>
            </a:xfrm>
            <a:custGeom>
              <a:avLst/>
              <a:gdLst/>
              <a:ahLst/>
              <a:cxnLst>
                <a:cxn ang="0">
                  <a:pos x="0" y="184"/>
                </a:cxn>
                <a:cxn ang="0">
                  <a:pos x="0" y="0"/>
                </a:cxn>
                <a:cxn ang="0">
                  <a:pos x="123" y="0"/>
                </a:cxn>
                <a:cxn ang="0">
                  <a:pos x="123" y="38"/>
                </a:cxn>
                <a:cxn ang="0">
                  <a:pos x="43" y="38"/>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3" y="0"/>
                  </a:lnTo>
                  <a:lnTo>
                    <a:pt x="123" y="38"/>
                  </a:lnTo>
                  <a:lnTo>
                    <a:pt x="43" y="38"/>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25" name="Freeform 24">
              <a:extLst>
                <a:ext uri="{FF2B5EF4-FFF2-40B4-BE49-F238E27FC236}">
                  <a16:creationId xmlns:a16="http://schemas.microsoft.com/office/drawing/2014/main" id="{6362EFB9-2D2E-0DD4-1FCB-DB5EF0FBA7ED}"/>
                </a:ext>
              </a:extLst>
            </p:cNvPr>
            <p:cNvSpPr>
              <a:spLocks/>
            </p:cNvSpPr>
            <p:nvPr userDrawn="1"/>
          </p:nvSpPr>
          <p:spPr bwMode="auto">
            <a:xfrm>
              <a:off x="18673763" y="847725"/>
              <a:ext cx="265112" cy="292100"/>
            </a:xfrm>
            <a:custGeom>
              <a:avLst/>
              <a:gdLst/>
              <a:ahLst/>
              <a:cxnLst>
                <a:cxn ang="0">
                  <a:pos x="117" y="184"/>
                </a:cxn>
                <a:cxn ang="0">
                  <a:pos x="43" y="64"/>
                </a:cxn>
                <a:cxn ang="0">
                  <a:pos x="42" y="64"/>
                </a:cxn>
                <a:cxn ang="0">
                  <a:pos x="43" y="184"/>
                </a:cxn>
                <a:cxn ang="0">
                  <a:pos x="0" y="184"/>
                </a:cxn>
                <a:cxn ang="0">
                  <a:pos x="0" y="0"/>
                </a:cxn>
                <a:cxn ang="0">
                  <a:pos x="51" y="0"/>
                </a:cxn>
                <a:cxn ang="0">
                  <a:pos x="124" y="120"/>
                </a:cxn>
                <a:cxn ang="0">
                  <a:pos x="125" y="120"/>
                </a:cxn>
                <a:cxn ang="0">
                  <a:pos x="124" y="0"/>
                </a:cxn>
                <a:cxn ang="0">
                  <a:pos x="167" y="0"/>
                </a:cxn>
                <a:cxn ang="0">
                  <a:pos x="167" y="184"/>
                </a:cxn>
                <a:cxn ang="0">
                  <a:pos x="117" y="184"/>
                </a:cxn>
              </a:cxnLst>
              <a:rect l="0" t="0" r="r" b="b"/>
              <a:pathLst>
                <a:path w="167" h="184">
                  <a:moveTo>
                    <a:pt x="117" y="184"/>
                  </a:moveTo>
                  <a:lnTo>
                    <a:pt x="43" y="64"/>
                  </a:lnTo>
                  <a:lnTo>
                    <a:pt x="42" y="64"/>
                  </a:lnTo>
                  <a:lnTo>
                    <a:pt x="43" y="184"/>
                  </a:lnTo>
                  <a:lnTo>
                    <a:pt x="0" y="184"/>
                  </a:lnTo>
                  <a:lnTo>
                    <a:pt x="0" y="0"/>
                  </a:lnTo>
                  <a:lnTo>
                    <a:pt x="51" y="0"/>
                  </a:lnTo>
                  <a:lnTo>
                    <a:pt x="124" y="120"/>
                  </a:lnTo>
                  <a:lnTo>
                    <a:pt x="125" y="120"/>
                  </a:lnTo>
                  <a:lnTo>
                    <a:pt x="124" y="0"/>
                  </a:lnTo>
                  <a:lnTo>
                    <a:pt x="167" y="0"/>
                  </a:lnTo>
                  <a:lnTo>
                    <a:pt x="167" y="184"/>
                  </a:lnTo>
                  <a:lnTo>
                    <a:pt x="117" y="184"/>
                  </a:lnTo>
                  <a:close/>
                </a:path>
              </a:pathLst>
            </a:custGeom>
            <a:solidFill>
              <a:srgbClr val="9E0000"/>
            </a:solidFill>
            <a:ln w="9525">
              <a:noFill/>
              <a:round/>
              <a:headEnd/>
              <a:tailEnd/>
            </a:ln>
          </p:spPr>
          <p:txBody>
            <a:bodyPr/>
            <a:lstStyle/>
            <a:p>
              <a:pPr>
                <a:defRPr/>
              </a:pPr>
              <a:endParaRPr lang="nl-NL"/>
            </a:p>
          </p:txBody>
        </p:sp>
        <p:sp>
          <p:nvSpPr>
            <p:cNvPr id="26" name="Freeform 25">
              <a:extLst>
                <a:ext uri="{FF2B5EF4-FFF2-40B4-BE49-F238E27FC236}">
                  <a16:creationId xmlns:a16="http://schemas.microsoft.com/office/drawing/2014/main" id="{0135DE5D-967A-14B2-26C6-8C2AAF332386}"/>
                </a:ext>
              </a:extLst>
            </p:cNvPr>
            <p:cNvSpPr>
              <a:spLocks/>
            </p:cNvSpPr>
            <p:nvPr userDrawn="1"/>
          </p:nvSpPr>
          <p:spPr bwMode="auto">
            <a:xfrm>
              <a:off x="16394113" y="1822450"/>
              <a:ext cx="234950" cy="292100"/>
            </a:xfrm>
            <a:custGeom>
              <a:avLst/>
              <a:gdLst/>
              <a:ahLst/>
              <a:cxnLst>
                <a:cxn ang="0">
                  <a:pos x="96" y="38"/>
                </a:cxn>
                <a:cxn ang="0">
                  <a:pos x="96" y="184"/>
                </a:cxn>
                <a:cxn ang="0">
                  <a:pos x="52" y="184"/>
                </a:cxn>
                <a:cxn ang="0">
                  <a:pos x="52" y="38"/>
                </a:cxn>
                <a:cxn ang="0">
                  <a:pos x="0" y="38"/>
                </a:cxn>
                <a:cxn ang="0">
                  <a:pos x="0" y="0"/>
                </a:cxn>
                <a:cxn ang="0">
                  <a:pos x="148" y="0"/>
                </a:cxn>
                <a:cxn ang="0">
                  <a:pos x="148" y="38"/>
                </a:cxn>
                <a:cxn ang="0">
                  <a:pos x="96" y="38"/>
                </a:cxn>
              </a:cxnLst>
              <a:rect l="0" t="0" r="r" b="b"/>
              <a:pathLst>
                <a:path w="148" h="184">
                  <a:moveTo>
                    <a:pt x="96" y="38"/>
                  </a:moveTo>
                  <a:lnTo>
                    <a:pt x="96" y="184"/>
                  </a:lnTo>
                  <a:lnTo>
                    <a:pt x="52" y="184"/>
                  </a:lnTo>
                  <a:lnTo>
                    <a:pt x="52" y="38"/>
                  </a:lnTo>
                  <a:lnTo>
                    <a:pt x="0" y="38"/>
                  </a:lnTo>
                  <a:lnTo>
                    <a:pt x="0" y="0"/>
                  </a:lnTo>
                  <a:lnTo>
                    <a:pt x="148" y="0"/>
                  </a:lnTo>
                  <a:lnTo>
                    <a:pt x="148" y="38"/>
                  </a:lnTo>
                  <a:lnTo>
                    <a:pt x="96" y="38"/>
                  </a:lnTo>
                  <a:close/>
                </a:path>
              </a:pathLst>
            </a:custGeom>
            <a:solidFill>
              <a:srgbClr val="9E0000"/>
            </a:solidFill>
            <a:ln w="9525">
              <a:noFill/>
              <a:round/>
              <a:headEnd/>
              <a:tailEnd/>
            </a:ln>
          </p:spPr>
          <p:txBody>
            <a:bodyPr/>
            <a:lstStyle/>
            <a:p>
              <a:pPr>
                <a:defRPr/>
              </a:pPr>
              <a:endParaRPr lang="nl-NL"/>
            </a:p>
          </p:txBody>
        </p:sp>
        <p:sp>
          <p:nvSpPr>
            <p:cNvPr id="27" name="Freeform 26">
              <a:extLst>
                <a:ext uri="{FF2B5EF4-FFF2-40B4-BE49-F238E27FC236}">
                  <a16:creationId xmlns:a16="http://schemas.microsoft.com/office/drawing/2014/main" id="{5C9CCE49-B664-EB91-9240-0D0CC725277A}"/>
                </a:ext>
              </a:extLst>
            </p:cNvPr>
            <p:cNvSpPr>
              <a:spLocks/>
            </p:cNvSpPr>
            <p:nvPr userDrawn="1"/>
          </p:nvSpPr>
          <p:spPr bwMode="auto">
            <a:xfrm>
              <a:off x="16667163" y="1822450"/>
              <a:ext cx="203200" cy="292100"/>
            </a:xfrm>
            <a:custGeom>
              <a:avLst/>
              <a:gdLst/>
              <a:ahLst/>
              <a:cxnLst>
                <a:cxn ang="0">
                  <a:pos x="0" y="184"/>
                </a:cxn>
                <a:cxn ang="0">
                  <a:pos x="0" y="0"/>
                </a:cxn>
                <a:cxn ang="0">
                  <a:pos x="124" y="0"/>
                </a:cxn>
                <a:cxn ang="0">
                  <a:pos x="124" y="37"/>
                </a:cxn>
                <a:cxn ang="0">
                  <a:pos x="43" y="37"/>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4" y="0"/>
                  </a:lnTo>
                  <a:lnTo>
                    <a:pt x="124" y="37"/>
                  </a:lnTo>
                  <a:lnTo>
                    <a:pt x="43" y="37"/>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28" name="Freeform 27">
              <a:extLst>
                <a:ext uri="{FF2B5EF4-FFF2-40B4-BE49-F238E27FC236}">
                  <a16:creationId xmlns:a16="http://schemas.microsoft.com/office/drawing/2014/main" id="{E1CC3506-DDD0-AC5E-6559-7BE7C1E25B55}"/>
                </a:ext>
              </a:extLst>
            </p:cNvPr>
            <p:cNvSpPr>
              <a:spLocks/>
            </p:cNvSpPr>
            <p:nvPr userDrawn="1"/>
          </p:nvSpPr>
          <p:spPr bwMode="auto">
            <a:xfrm>
              <a:off x="16908463" y="1814513"/>
              <a:ext cx="271462" cy="307975"/>
            </a:xfrm>
            <a:custGeom>
              <a:avLst/>
              <a:gdLst/>
              <a:ahLst/>
              <a:cxnLst>
                <a:cxn ang="0">
                  <a:pos x="778" y="1027"/>
                </a:cxn>
                <a:cxn ang="0">
                  <a:pos x="549" y="1073"/>
                </a:cxn>
                <a:cxn ang="0">
                  <a:pos x="331" y="1034"/>
                </a:cxn>
                <a:cxn ang="0">
                  <a:pos x="157" y="924"/>
                </a:cxn>
                <a:cxn ang="0">
                  <a:pos x="42" y="753"/>
                </a:cxn>
                <a:cxn ang="0">
                  <a:pos x="0" y="535"/>
                </a:cxn>
                <a:cxn ang="0">
                  <a:pos x="43" y="313"/>
                </a:cxn>
                <a:cxn ang="0">
                  <a:pos x="160" y="144"/>
                </a:cxn>
                <a:cxn ang="0">
                  <a:pos x="336" y="37"/>
                </a:cxn>
                <a:cxn ang="0">
                  <a:pos x="553" y="0"/>
                </a:cxn>
                <a:cxn ang="0">
                  <a:pos x="766" y="38"/>
                </a:cxn>
                <a:cxn ang="0">
                  <a:pos x="935" y="149"/>
                </a:cxn>
                <a:cxn ang="0">
                  <a:pos x="768" y="316"/>
                </a:cxn>
                <a:cxn ang="0">
                  <a:pos x="677" y="245"/>
                </a:cxn>
                <a:cxn ang="0">
                  <a:pos x="562" y="222"/>
                </a:cxn>
                <a:cxn ang="0">
                  <a:pos x="443" y="246"/>
                </a:cxn>
                <a:cxn ang="0">
                  <a:pos x="350" y="312"/>
                </a:cxn>
                <a:cxn ang="0">
                  <a:pos x="290" y="410"/>
                </a:cxn>
                <a:cxn ang="0">
                  <a:pos x="268" y="535"/>
                </a:cxn>
                <a:cxn ang="0">
                  <a:pos x="290" y="661"/>
                </a:cxn>
                <a:cxn ang="0">
                  <a:pos x="350" y="760"/>
                </a:cxn>
                <a:cxn ang="0">
                  <a:pos x="441" y="824"/>
                </a:cxn>
                <a:cxn ang="0">
                  <a:pos x="558" y="847"/>
                </a:cxn>
                <a:cxn ang="0">
                  <a:pos x="686" y="818"/>
                </a:cxn>
                <a:cxn ang="0">
                  <a:pos x="774" y="743"/>
                </a:cxn>
                <a:cxn ang="0">
                  <a:pos x="945" y="904"/>
                </a:cxn>
                <a:cxn ang="0">
                  <a:pos x="778" y="1027"/>
                </a:cxn>
              </a:cxnLst>
              <a:rect l="0" t="0" r="r" b="b"/>
              <a:pathLst>
                <a:path w="945" h="1073">
                  <a:moveTo>
                    <a:pt x="778" y="1027"/>
                  </a:moveTo>
                  <a:cubicBezTo>
                    <a:pt x="712" y="1057"/>
                    <a:pt x="635" y="1073"/>
                    <a:pt x="549" y="1073"/>
                  </a:cubicBezTo>
                  <a:cubicBezTo>
                    <a:pt x="470" y="1073"/>
                    <a:pt x="397" y="1060"/>
                    <a:pt x="331" y="1034"/>
                  </a:cubicBezTo>
                  <a:cubicBezTo>
                    <a:pt x="264" y="1008"/>
                    <a:pt x="206" y="971"/>
                    <a:pt x="157" y="924"/>
                  </a:cubicBezTo>
                  <a:cubicBezTo>
                    <a:pt x="108" y="876"/>
                    <a:pt x="70" y="819"/>
                    <a:pt x="42" y="753"/>
                  </a:cubicBezTo>
                  <a:cubicBezTo>
                    <a:pt x="14" y="687"/>
                    <a:pt x="0" y="614"/>
                    <a:pt x="0" y="535"/>
                  </a:cubicBezTo>
                  <a:cubicBezTo>
                    <a:pt x="0" y="453"/>
                    <a:pt x="14" y="379"/>
                    <a:pt x="43" y="313"/>
                  </a:cubicBezTo>
                  <a:cubicBezTo>
                    <a:pt x="71" y="247"/>
                    <a:pt x="110" y="191"/>
                    <a:pt x="160" y="144"/>
                  </a:cubicBezTo>
                  <a:cubicBezTo>
                    <a:pt x="210" y="98"/>
                    <a:pt x="269" y="62"/>
                    <a:pt x="336" y="37"/>
                  </a:cubicBezTo>
                  <a:cubicBezTo>
                    <a:pt x="403" y="12"/>
                    <a:pt x="475" y="0"/>
                    <a:pt x="553" y="0"/>
                  </a:cubicBezTo>
                  <a:cubicBezTo>
                    <a:pt x="625" y="0"/>
                    <a:pt x="696" y="12"/>
                    <a:pt x="766" y="38"/>
                  </a:cubicBezTo>
                  <a:cubicBezTo>
                    <a:pt x="835" y="63"/>
                    <a:pt x="892" y="100"/>
                    <a:pt x="935" y="149"/>
                  </a:cubicBezTo>
                  <a:cubicBezTo>
                    <a:pt x="768" y="316"/>
                    <a:pt x="768" y="316"/>
                    <a:pt x="768" y="316"/>
                  </a:cubicBezTo>
                  <a:cubicBezTo>
                    <a:pt x="745" y="284"/>
                    <a:pt x="715" y="261"/>
                    <a:pt x="677" y="245"/>
                  </a:cubicBezTo>
                  <a:cubicBezTo>
                    <a:pt x="640" y="230"/>
                    <a:pt x="601" y="222"/>
                    <a:pt x="562" y="222"/>
                  </a:cubicBezTo>
                  <a:cubicBezTo>
                    <a:pt x="519" y="222"/>
                    <a:pt x="479" y="230"/>
                    <a:pt x="443" y="246"/>
                  </a:cubicBezTo>
                  <a:cubicBezTo>
                    <a:pt x="407" y="262"/>
                    <a:pt x="376" y="284"/>
                    <a:pt x="350" y="312"/>
                  </a:cubicBezTo>
                  <a:cubicBezTo>
                    <a:pt x="324" y="340"/>
                    <a:pt x="304" y="372"/>
                    <a:pt x="290" y="410"/>
                  </a:cubicBezTo>
                  <a:cubicBezTo>
                    <a:pt x="275" y="448"/>
                    <a:pt x="268" y="490"/>
                    <a:pt x="268" y="535"/>
                  </a:cubicBezTo>
                  <a:cubicBezTo>
                    <a:pt x="268" y="581"/>
                    <a:pt x="275" y="623"/>
                    <a:pt x="290" y="661"/>
                  </a:cubicBezTo>
                  <a:cubicBezTo>
                    <a:pt x="304" y="700"/>
                    <a:pt x="324" y="732"/>
                    <a:pt x="350" y="760"/>
                  </a:cubicBezTo>
                  <a:cubicBezTo>
                    <a:pt x="375" y="787"/>
                    <a:pt x="405" y="808"/>
                    <a:pt x="441" y="824"/>
                  </a:cubicBezTo>
                  <a:cubicBezTo>
                    <a:pt x="477" y="839"/>
                    <a:pt x="515" y="847"/>
                    <a:pt x="558" y="847"/>
                  </a:cubicBezTo>
                  <a:cubicBezTo>
                    <a:pt x="607" y="847"/>
                    <a:pt x="649" y="837"/>
                    <a:pt x="686" y="818"/>
                  </a:cubicBezTo>
                  <a:cubicBezTo>
                    <a:pt x="722" y="799"/>
                    <a:pt x="752" y="774"/>
                    <a:pt x="774" y="743"/>
                  </a:cubicBezTo>
                  <a:cubicBezTo>
                    <a:pt x="945" y="904"/>
                    <a:pt x="945" y="904"/>
                    <a:pt x="945" y="904"/>
                  </a:cubicBezTo>
                  <a:cubicBezTo>
                    <a:pt x="900" y="956"/>
                    <a:pt x="844" y="997"/>
                    <a:pt x="778" y="1027"/>
                  </a:cubicBezTo>
                </a:path>
              </a:pathLst>
            </a:custGeom>
            <a:solidFill>
              <a:srgbClr val="9E0000"/>
            </a:solidFill>
            <a:ln w="9525">
              <a:noFill/>
              <a:round/>
              <a:headEnd/>
              <a:tailEnd/>
            </a:ln>
          </p:spPr>
          <p:txBody>
            <a:bodyPr/>
            <a:lstStyle/>
            <a:p>
              <a:pPr>
                <a:defRPr/>
              </a:pPr>
              <a:endParaRPr lang="nl-NL"/>
            </a:p>
          </p:txBody>
        </p:sp>
        <p:sp>
          <p:nvSpPr>
            <p:cNvPr id="29" name="Freeform 28">
              <a:extLst>
                <a:ext uri="{FF2B5EF4-FFF2-40B4-BE49-F238E27FC236}">
                  <a16:creationId xmlns:a16="http://schemas.microsoft.com/office/drawing/2014/main" id="{FEBBD825-B301-8226-04AD-A0CC1E8DEFB0}"/>
                </a:ext>
              </a:extLst>
            </p:cNvPr>
            <p:cNvSpPr>
              <a:spLocks/>
            </p:cNvSpPr>
            <p:nvPr userDrawn="1"/>
          </p:nvSpPr>
          <p:spPr bwMode="auto">
            <a:xfrm>
              <a:off x="17216438" y="1822450"/>
              <a:ext cx="255587" cy="292100"/>
            </a:xfrm>
            <a:custGeom>
              <a:avLst/>
              <a:gdLst/>
              <a:ahLst/>
              <a:cxnLst>
                <a:cxn ang="0">
                  <a:pos x="116" y="184"/>
                </a:cxn>
                <a:cxn ang="0">
                  <a:pos x="116" y="107"/>
                </a:cxn>
                <a:cxn ang="0">
                  <a:pos x="45" y="107"/>
                </a:cxn>
                <a:cxn ang="0">
                  <a:pos x="45" y="184"/>
                </a:cxn>
                <a:cxn ang="0">
                  <a:pos x="0" y="184"/>
                </a:cxn>
                <a:cxn ang="0">
                  <a:pos x="0" y="0"/>
                </a:cxn>
                <a:cxn ang="0">
                  <a:pos x="45" y="0"/>
                </a:cxn>
                <a:cxn ang="0">
                  <a:pos x="45" y="70"/>
                </a:cxn>
                <a:cxn ang="0">
                  <a:pos x="116" y="70"/>
                </a:cxn>
                <a:cxn ang="0">
                  <a:pos x="116" y="0"/>
                </a:cxn>
                <a:cxn ang="0">
                  <a:pos x="161" y="0"/>
                </a:cxn>
                <a:cxn ang="0">
                  <a:pos x="161" y="184"/>
                </a:cxn>
                <a:cxn ang="0">
                  <a:pos x="116" y="184"/>
                </a:cxn>
              </a:cxnLst>
              <a:rect l="0" t="0" r="r" b="b"/>
              <a:pathLst>
                <a:path w="161" h="184">
                  <a:moveTo>
                    <a:pt x="116" y="184"/>
                  </a:moveTo>
                  <a:lnTo>
                    <a:pt x="116" y="107"/>
                  </a:lnTo>
                  <a:lnTo>
                    <a:pt x="45" y="107"/>
                  </a:lnTo>
                  <a:lnTo>
                    <a:pt x="45" y="184"/>
                  </a:lnTo>
                  <a:lnTo>
                    <a:pt x="0" y="184"/>
                  </a:lnTo>
                  <a:lnTo>
                    <a:pt x="0" y="0"/>
                  </a:lnTo>
                  <a:lnTo>
                    <a:pt x="45" y="0"/>
                  </a:lnTo>
                  <a:lnTo>
                    <a:pt x="45" y="70"/>
                  </a:lnTo>
                  <a:lnTo>
                    <a:pt x="116" y="70"/>
                  </a:lnTo>
                  <a:lnTo>
                    <a:pt x="116" y="0"/>
                  </a:lnTo>
                  <a:lnTo>
                    <a:pt x="161" y="0"/>
                  </a:lnTo>
                  <a:lnTo>
                    <a:pt x="161" y="184"/>
                  </a:lnTo>
                  <a:lnTo>
                    <a:pt x="116" y="184"/>
                  </a:lnTo>
                  <a:close/>
                </a:path>
              </a:pathLst>
            </a:custGeom>
            <a:solidFill>
              <a:srgbClr val="9E0000"/>
            </a:solidFill>
            <a:ln w="9525">
              <a:noFill/>
              <a:round/>
              <a:headEnd/>
              <a:tailEnd/>
            </a:ln>
          </p:spPr>
          <p:txBody>
            <a:bodyPr/>
            <a:lstStyle/>
            <a:p>
              <a:pPr>
                <a:defRPr/>
              </a:pPr>
              <a:endParaRPr lang="nl-NL"/>
            </a:p>
          </p:txBody>
        </p:sp>
        <p:sp>
          <p:nvSpPr>
            <p:cNvPr id="30" name="Freeform 29">
              <a:extLst>
                <a:ext uri="{FF2B5EF4-FFF2-40B4-BE49-F238E27FC236}">
                  <a16:creationId xmlns:a16="http://schemas.microsoft.com/office/drawing/2014/main" id="{839D8B33-B57B-171B-4FB1-2354B0FECCE6}"/>
                </a:ext>
              </a:extLst>
            </p:cNvPr>
            <p:cNvSpPr>
              <a:spLocks/>
            </p:cNvSpPr>
            <p:nvPr userDrawn="1"/>
          </p:nvSpPr>
          <p:spPr bwMode="auto">
            <a:xfrm>
              <a:off x="17538700" y="1822450"/>
              <a:ext cx="266700" cy="292100"/>
            </a:xfrm>
            <a:custGeom>
              <a:avLst/>
              <a:gdLst/>
              <a:ahLst/>
              <a:cxnLst>
                <a:cxn ang="0">
                  <a:pos x="117" y="184"/>
                </a:cxn>
                <a:cxn ang="0">
                  <a:pos x="43" y="64"/>
                </a:cxn>
                <a:cxn ang="0">
                  <a:pos x="43" y="64"/>
                </a:cxn>
                <a:cxn ang="0">
                  <a:pos x="44" y="184"/>
                </a:cxn>
                <a:cxn ang="0">
                  <a:pos x="0" y="184"/>
                </a:cxn>
                <a:cxn ang="0">
                  <a:pos x="0" y="0"/>
                </a:cxn>
                <a:cxn ang="0">
                  <a:pos x="51" y="0"/>
                </a:cxn>
                <a:cxn ang="0">
                  <a:pos x="125" y="120"/>
                </a:cxn>
                <a:cxn ang="0">
                  <a:pos x="126" y="120"/>
                </a:cxn>
                <a:cxn ang="0">
                  <a:pos x="125" y="0"/>
                </a:cxn>
                <a:cxn ang="0">
                  <a:pos x="168" y="0"/>
                </a:cxn>
                <a:cxn ang="0">
                  <a:pos x="168" y="184"/>
                </a:cxn>
                <a:cxn ang="0">
                  <a:pos x="117" y="184"/>
                </a:cxn>
              </a:cxnLst>
              <a:rect l="0" t="0" r="r" b="b"/>
              <a:pathLst>
                <a:path w="168" h="184">
                  <a:moveTo>
                    <a:pt x="117" y="184"/>
                  </a:moveTo>
                  <a:lnTo>
                    <a:pt x="43" y="64"/>
                  </a:lnTo>
                  <a:lnTo>
                    <a:pt x="43" y="64"/>
                  </a:lnTo>
                  <a:lnTo>
                    <a:pt x="44" y="184"/>
                  </a:lnTo>
                  <a:lnTo>
                    <a:pt x="0" y="184"/>
                  </a:lnTo>
                  <a:lnTo>
                    <a:pt x="0" y="0"/>
                  </a:lnTo>
                  <a:lnTo>
                    <a:pt x="51" y="0"/>
                  </a:lnTo>
                  <a:lnTo>
                    <a:pt x="125" y="120"/>
                  </a:lnTo>
                  <a:lnTo>
                    <a:pt x="126" y="120"/>
                  </a:lnTo>
                  <a:lnTo>
                    <a:pt x="125" y="0"/>
                  </a:lnTo>
                  <a:lnTo>
                    <a:pt x="168" y="0"/>
                  </a:lnTo>
                  <a:lnTo>
                    <a:pt x="168" y="184"/>
                  </a:lnTo>
                  <a:lnTo>
                    <a:pt x="117" y="184"/>
                  </a:lnTo>
                  <a:close/>
                </a:path>
              </a:pathLst>
            </a:custGeom>
            <a:solidFill>
              <a:srgbClr val="9E0000"/>
            </a:solidFill>
            <a:ln w="9525">
              <a:noFill/>
              <a:round/>
              <a:headEnd/>
              <a:tailEnd/>
            </a:ln>
          </p:spPr>
          <p:txBody>
            <a:bodyPr/>
            <a:lstStyle/>
            <a:p>
              <a:pPr>
                <a:defRPr/>
              </a:pPr>
              <a:endParaRPr lang="nl-NL"/>
            </a:p>
          </p:txBody>
        </p:sp>
        <p:sp>
          <p:nvSpPr>
            <p:cNvPr id="31" name="Freeform 30">
              <a:extLst>
                <a:ext uri="{FF2B5EF4-FFF2-40B4-BE49-F238E27FC236}">
                  <a16:creationId xmlns:a16="http://schemas.microsoft.com/office/drawing/2014/main" id="{D8654BE7-EFC1-A936-8E83-C0D88CBC817F}"/>
                </a:ext>
              </a:extLst>
            </p:cNvPr>
            <p:cNvSpPr>
              <a:spLocks noEditPoints="1"/>
            </p:cNvSpPr>
            <p:nvPr userDrawn="1"/>
          </p:nvSpPr>
          <p:spPr bwMode="auto">
            <a:xfrm>
              <a:off x="17859375" y="1814513"/>
              <a:ext cx="317500" cy="307975"/>
            </a:xfrm>
            <a:custGeom>
              <a:avLst/>
              <a:gdLst/>
              <a:ahLst/>
              <a:cxnLst>
                <a:cxn ang="0">
                  <a:pos x="1110" y="532"/>
                </a:cxn>
                <a:cxn ang="0">
                  <a:pos x="1068" y="753"/>
                </a:cxn>
                <a:cxn ang="0">
                  <a:pos x="953" y="924"/>
                </a:cxn>
                <a:cxn ang="0">
                  <a:pos x="776" y="1034"/>
                </a:cxn>
                <a:cxn ang="0">
                  <a:pos x="554" y="1073"/>
                </a:cxn>
                <a:cxn ang="0">
                  <a:pos x="333" y="1034"/>
                </a:cxn>
                <a:cxn ang="0">
                  <a:pos x="158" y="924"/>
                </a:cxn>
                <a:cxn ang="0">
                  <a:pos x="42" y="753"/>
                </a:cxn>
                <a:cxn ang="0">
                  <a:pos x="0" y="532"/>
                </a:cxn>
                <a:cxn ang="0">
                  <a:pos x="42" y="311"/>
                </a:cxn>
                <a:cxn ang="0">
                  <a:pos x="158" y="143"/>
                </a:cxn>
                <a:cxn ang="0">
                  <a:pos x="333" y="37"/>
                </a:cxn>
                <a:cxn ang="0">
                  <a:pos x="554" y="0"/>
                </a:cxn>
                <a:cxn ang="0">
                  <a:pos x="776" y="37"/>
                </a:cxn>
                <a:cxn ang="0">
                  <a:pos x="953" y="143"/>
                </a:cxn>
                <a:cxn ang="0">
                  <a:pos x="1068" y="311"/>
                </a:cxn>
                <a:cxn ang="0">
                  <a:pos x="1110" y="532"/>
                </a:cxn>
                <a:cxn ang="0">
                  <a:pos x="847" y="532"/>
                </a:cxn>
                <a:cxn ang="0">
                  <a:pos x="825" y="408"/>
                </a:cxn>
                <a:cxn ang="0">
                  <a:pos x="765" y="310"/>
                </a:cxn>
                <a:cxn ang="0">
                  <a:pos x="673" y="245"/>
                </a:cxn>
                <a:cxn ang="0">
                  <a:pos x="554" y="221"/>
                </a:cxn>
                <a:cxn ang="0">
                  <a:pos x="436" y="245"/>
                </a:cxn>
                <a:cxn ang="0">
                  <a:pos x="344" y="310"/>
                </a:cxn>
                <a:cxn ang="0">
                  <a:pos x="284" y="408"/>
                </a:cxn>
                <a:cxn ang="0">
                  <a:pos x="264" y="532"/>
                </a:cxn>
                <a:cxn ang="0">
                  <a:pos x="285" y="659"/>
                </a:cxn>
                <a:cxn ang="0">
                  <a:pos x="345" y="759"/>
                </a:cxn>
                <a:cxn ang="0">
                  <a:pos x="436" y="824"/>
                </a:cxn>
                <a:cxn ang="0">
                  <a:pos x="554" y="848"/>
                </a:cxn>
                <a:cxn ang="0">
                  <a:pos x="672" y="824"/>
                </a:cxn>
                <a:cxn ang="0">
                  <a:pos x="765" y="759"/>
                </a:cxn>
                <a:cxn ang="0">
                  <a:pos x="825" y="659"/>
                </a:cxn>
                <a:cxn ang="0">
                  <a:pos x="847" y="532"/>
                </a:cxn>
              </a:cxnLst>
              <a:rect l="0" t="0" r="r" b="b"/>
              <a:pathLst>
                <a:path w="1110" h="1073">
                  <a:moveTo>
                    <a:pt x="1110" y="532"/>
                  </a:moveTo>
                  <a:cubicBezTo>
                    <a:pt x="1110" y="612"/>
                    <a:pt x="1096" y="686"/>
                    <a:pt x="1068" y="753"/>
                  </a:cubicBezTo>
                  <a:cubicBezTo>
                    <a:pt x="1040" y="819"/>
                    <a:pt x="1002" y="876"/>
                    <a:pt x="953" y="924"/>
                  </a:cubicBezTo>
                  <a:cubicBezTo>
                    <a:pt x="903" y="971"/>
                    <a:pt x="844" y="1008"/>
                    <a:pt x="776" y="1034"/>
                  </a:cubicBezTo>
                  <a:cubicBezTo>
                    <a:pt x="708" y="1060"/>
                    <a:pt x="634" y="1073"/>
                    <a:pt x="554" y="1073"/>
                  </a:cubicBezTo>
                  <a:cubicBezTo>
                    <a:pt x="475" y="1073"/>
                    <a:pt x="401" y="1060"/>
                    <a:pt x="333" y="1034"/>
                  </a:cubicBezTo>
                  <a:cubicBezTo>
                    <a:pt x="266" y="1008"/>
                    <a:pt x="207" y="971"/>
                    <a:pt x="158" y="924"/>
                  </a:cubicBezTo>
                  <a:cubicBezTo>
                    <a:pt x="108" y="876"/>
                    <a:pt x="70" y="819"/>
                    <a:pt x="42" y="753"/>
                  </a:cubicBezTo>
                  <a:cubicBezTo>
                    <a:pt x="14" y="686"/>
                    <a:pt x="0" y="612"/>
                    <a:pt x="0" y="532"/>
                  </a:cubicBezTo>
                  <a:cubicBezTo>
                    <a:pt x="0" y="450"/>
                    <a:pt x="14" y="377"/>
                    <a:pt x="42" y="311"/>
                  </a:cubicBezTo>
                  <a:cubicBezTo>
                    <a:pt x="70" y="245"/>
                    <a:pt x="108" y="190"/>
                    <a:pt x="158" y="143"/>
                  </a:cubicBezTo>
                  <a:cubicBezTo>
                    <a:pt x="207" y="97"/>
                    <a:pt x="266" y="62"/>
                    <a:pt x="333" y="37"/>
                  </a:cubicBezTo>
                  <a:cubicBezTo>
                    <a:pt x="401" y="12"/>
                    <a:pt x="475" y="0"/>
                    <a:pt x="554" y="0"/>
                  </a:cubicBezTo>
                  <a:cubicBezTo>
                    <a:pt x="634" y="0"/>
                    <a:pt x="708" y="12"/>
                    <a:pt x="776" y="37"/>
                  </a:cubicBezTo>
                  <a:cubicBezTo>
                    <a:pt x="844" y="62"/>
                    <a:pt x="903" y="97"/>
                    <a:pt x="953" y="143"/>
                  </a:cubicBezTo>
                  <a:cubicBezTo>
                    <a:pt x="1002" y="190"/>
                    <a:pt x="1040" y="245"/>
                    <a:pt x="1068" y="311"/>
                  </a:cubicBezTo>
                  <a:cubicBezTo>
                    <a:pt x="1096" y="377"/>
                    <a:pt x="1110" y="450"/>
                    <a:pt x="1110" y="532"/>
                  </a:cubicBezTo>
                  <a:moveTo>
                    <a:pt x="847" y="532"/>
                  </a:moveTo>
                  <a:cubicBezTo>
                    <a:pt x="847" y="488"/>
                    <a:pt x="839" y="446"/>
                    <a:pt x="825" y="408"/>
                  </a:cubicBezTo>
                  <a:cubicBezTo>
                    <a:pt x="811" y="370"/>
                    <a:pt x="791" y="337"/>
                    <a:pt x="765" y="310"/>
                  </a:cubicBezTo>
                  <a:cubicBezTo>
                    <a:pt x="740" y="282"/>
                    <a:pt x="709" y="261"/>
                    <a:pt x="673" y="245"/>
                  </a:cubicBezTo>
                  <a:cubicBezTo>
                    <a:pt x="637" y="229"/>
                    <a:pt x="598" y="221"/>
                    <a:pt x="554" y="221"/>
                  </a:cubicBezTo>
                  <a:cubicBezTo>
                    <a:pt x="511" y="221"/>
                    <a:pt x="472" y="229"/>
                    <a:pt x="436" y="245"/>
                  </a:cubicBezTo>
                  <a:cubicBezTo>
                    <a:pt x="401" y="261"/>
                    <a:pt x="370" y="282"/>
                    <a:pt x="344" y="310"/>
                  </a:cubicBezTo>
                  <a:cubicBezTo>
                    <a:pt x="318" y="337"/>
                    <a:pt x="298" y="370"/>
                    <a:pt x="284" y="408"/>
                  </a:cubicBezTo>
                  <a:cubicBezTo>
                    <a:pt x="270" y="446"/>
                    <a:pt x="264" y="488"/>
                    <a:pt x="264" y="532"/>
                  </a:cubicBezTo>
                  <a:cubicBezTo>
                    <a:pt x="264" y="578"/>
                    <a:pt x="271" y="620"/>
                    <a:pt x="285" y="659"/>
                  </a:cubicBezTo>
                  <a:cubicBezTo>
                    <a:pt x="299" y="698"/>
                    <a:pt x="319" y="731"/>
                    <a:pt x="345" y="759"/>
                  </a:cubicBezTo>
                  <a:cubicBezTo>
                    <a:pt x="370" y="787"/>
                    <a:pt x="401" y="809"/>
                    <a:pt x="436" y="824"/>
                  </a:cubicBezTo>
                  <a:cubicBezTo>
                    <a:pt x="472" y="840"/>
                    <a:pt x="511" y="848"/>
                    <a:pt x="554" y="848"/>
                  </a:cubicBezTo>
                  <a:cubicBezTo>
                    <a:pt x="598" y="848"/>
                    <a:pt x="637" y="840"/>
                    <a:pt x="672" y="824"/>
                  </a:cubicBezTo>
                  <a:cubicBezTo>
                    <a:pt x="708" y="809"/>
                    <a:pt x="739" y="787"/>
                    <a:pt x="765" y="759"/>
                  </a:cubicBezTo>
                  <a:cubicBezTo>
                    <a:pt x="790" y="731"/>
                    <a:pt x="811" y="698"/>
                    <a:pt x="825" y="659"/>
                  </a:cubicBezTo>
                  <a:cubicBezTo>
                    <a:pt x="839" y="620"/>
                    <a:pt x="847" y="578"/>
                    <a:pt x="847" y="532"/>
                  </a:cubicBezTo>
                </a:path>
              </a:pathLst>
            </a:custGeom>
            <a:solidFill>
              <a:srgbClr val="9E0000"/>
            </a:solidFill>
            <a:ln w="9525">
              <a:noFill/>
              <a:round/>
              <a:headEnd/>
              <a:tailEnd/>
            </a:ln>
          </p:spPr>
          <p:txBody>
            <a:bodyPr/>
            <a:lstStyle/>
            <a:p>
              <a:pPr>
                <a:defRPr/>
              </a:pPr>
              <a:endParaRPr lang="nl-NL"/>
            </a:p>
          </p:txBody>
        </p:sp>
        <p:sp>
          <p:nvSpPr>
            <p:cNvPr id="32" name="Freeform 31">
              <a:extLst>
                <a:ext uri="{FF2B5EF4-FFF2-40B4-BE49-F238E27FC236}">
                  <a16:creationId xmlns:a16="http://schemas.microsoft.com/office/drawing/2014/main" id="{78929911-A34D-AFF4-6F2A-0BA98B1F7C11}"/>
                </a:ext>
              </a:extLst>
            </p:cNvPr>
            <p:cNvSpPr>
              <a:spLocks/>
            </p:cNvSpPr>
            <p:nvPr userDrawn="1"/>
          </p:nvSpPr>
          <p:spPr bwMode="auto">
            <a:xfrm>
              <a:off x="18229263" y="1822450"/>
              <a:ext cx="184150" cy="292100"/>
            </a:xfrm>
            <a:custGeom>
              <a:avLst/>
              <a:gdLst/>
              <a:ahLst/>
              <a:cxnLst>
                <a:cxn ang="0">
                  <a:pos x="0" y="184"/>
                </a:cxn>
                <a:cxn ang="0">
                  <a:pos x="0" y="0"/>
                </a:cxn>
                <a:cxn ang="0">
                  <a:pos x="45" y="0"/>
                </a:cxn>
                <a:cxn ang="0">
                  <a:pos x="45" y="145"/>
                </a:cxn>
                <a:cxn ang="0">
                  <a:pos x="116" y="145"/>
                </a:cxn>
                <a:cxn ang="0">
                  <a:pos x="116" y="184"/>
                </a:cxn>
                <a:cxn ang="0">
                  <a:pos x="0" y="184"/>
                </a:cxn>
              </a:cxnLst>
              <a:rect l="0" t="0" r="r" b="b"/>
              <a:pathLst>
                <a:path w="116" h="184">
                  <a:moveTo>
                    <a:pt x="0" y="184"/>
                  </a:moveTo>
                  <a:lnTo>
                    <a:pt x="0" y="0"/>
                  </a:lnTo>
                  <a:lnTo>
                    <a:pt x="45" y="0"/>
                  </a:lnTo>
                  <a:lnTo>
                    <a:pt x="45" y="145"/>
                  </a:lnTo>
                  <a:lnTo>
                    <a:pt x="116" y="145"/>
                  </a:lnTo>
                  <a:lnTo>
                    <a:pt x="116" y="184"/>
                  </a:lnTo>
                  <a:lnTo>
                    <a:pt x="0" y="184"/>
                  </a:lnTo>
                  <a:close/>
                </a:path>
              </a:pathLst>
            </a:custGeom>
            <a:solidFill>
              <a:srgbClr val="9E0000"/>
            </a:solidFill>
            <a:ln w="9525">
              <a:noFill/>
              <a:round/>
              <a:headEnd/>
              <a:tailEnd/>
            </a:ln>
          </p:spPr>
          <p:txBody>
            <a:bodyPr/>
            <a:lstStyle/>
            <a:p>
              <a:pPr>
                <a:defRPr/>
              </a:pPr>
              <a:endParaRPr lang="nl-NL"/>
            </a:p>
          </p:txBody>
        </p:sp>
        <p:sp>
          <p:nvSpPr>
            <p:cNvPr id="33" name="Freeform 32">
              <a:extLst>
                <a:ext uri="{FF2B5EF4-FFF2-40B4-BE49-F238E27FC236}">
                  <a16:creationId xmlns:a16="http://schemas.microsoft.com/office/drawing/2014/main" id="{FBA565FE-C4EC-3D20-D7F3-576FEFB7FC35}"/>
                </a:ext>
              </a:extLst>
            </p:cNvPr>
            <p:cNvSpPr>
              <a:spLocks noEditPoints="1"/>
            </p:cNvSpPr>
            <p:nvPr userDrawn="1"/>
          </p:nvSpPr>
          <p:spPr bwMode="auto">
            <a:xfrm>
              <a:off x="18434050" y="1814513"/>
              <a:ext cx="319088" cy="307975"/>
            </a:xfrm>
            <a:custGeom>
              <a:avLst/>
              <a:gdLst/>
              <a:ahLst/>
              <a:cxnLst>
                <a:cxn ang="0">
                  <a:pos x="1110" y="532"/>
                </a:cxn>
                <a:cxn ang="0">
                  <a:pos x="1068" y="753"/>
                </a:cxn>
                <a:cxn ang="0">
                  <a:pos x="953" y="924"/>
                </a:cxn>
                <a:cxn ang="0">
                  <a:pos x="776" y="1034"/>
                </a:cxn>
                <a:cxn ang="0">
                  <a:pos x="554" y="1073"/>
                </a:cxn>
                <a:cxn ang="0">
                  <a:pos x="333" y="1034"/>
                </a:cxn>
                <a:cxn ang="0">
                  <a:pos x="158" y="924"/>
                </a:cxn>
                <a:cxn ang="0">
                  <a:pos x="42" y="753"/>
                </a:cxn>
                <a:cxn ang="0">
                  <a:pos x="0" y="532"/>
                </a:cxn>
                <a:cxn ang="0">
                  <a:pos x="42" y="311"/>
                </a:cxn>
                <a:cxn ang="0">
                  <a:pos x="158" y="143"/>
                </a:cxn>
                <a:cxn ang="0">
                  <a:pos x="333" y="37"/>
                </a:cxn>
                <a:cxn ang="0">
                  <a:pos x="554" y="0"/>
                </a:cxn>
                <a:cxn ang="0">
                  <a:pos x="776" y="37"/>
                </a:cxn>
                <a:cxn ang="0">
                  <a:pos x="953" y="143"/>
                </a:cxn>
                <a:cxn ang="0">
                  <a:pos x="1068" y="311"/>
                </a:cxn>
                <a:cxn ang="0">
                  <a:pos x="1110" y="532"/>
                </a:cxn>
                <a:cxn ang="0">
                  <a:pos x="847" y="532"/>
                </a:cxn>
                <a:cxn ang="0">
                  <a:pos x="825" y="408"/>
                </a:cxn>
                <a:cxn ang="0">
                  <a:pos x="765" y="310"/>
                </a:cxn>
                <a:cxn ang="0">
                  <a:pos x="673" y="245"/>
                </a:cxn>
                <a:cxn ang="0">
                  <a:pos x="554" y="221"/>
                </a:cxn>
                <a:cxn ang="0">
                  <a:pos x="436" y="245"/>
                </a:cxn>
                <a:cxn ang="0">
                  <a:pos x="344" y="310"/>
                </a:cxn>
                <a:cxn ang="0">
                  <a:pos x="284" y="408"/>
                </a:cxn>
                <a:cxn ang="0">
                  <a:pos x="263" y="532"/>
                </a:cxn>
                <a:cxn ang="0">
                  <a:pos x="285" y="659"/>
                </a:cxn>
                <a:cxn ang="0">
                  <a:pos x="345" y="759"/>
                </a:cxn>
                <a:cxn ang="0">
                  <a:pos x="436" y="824"/>
                </a:cxn>
                <a:cxn ang="0">
                  <a:pos x="554" y="848"/>
                </a:cxn>
                <a:cxn ang="0">
                  <a:pos x="672" y="824"/>
                </a:cxn>
                <a:cxn ang="0">
                  <a:pos x="764" y="759"/>
                </a:cxn>
                <a:cxn ang="0">
                  <a:pos x="825" y="659"/>
                </a:cxn>
                <a:cxn ang="0">
                  <a:pos x="847" y="532"/>
                </a:cxn>
              </a:cxnLst>
              <a:rect l="0" t="0" r="r" b="b"/>
              <a:pathLst>
                <a:path w="1110" h="1073">
                  <a:moveTo>
                    <a:pt x="1110" y="532"/>
                  </a:moveTo>
                  <a:cubicBezTo>
                    <a:pt x="1110" y="612"/>
                    <a:pt x="1096" y="686"/>
                    <a:pt x="1068" y="753"/>
                  </a:cubicBezTo>
                  <a:cubicBezTo>
                    <a:pt x="1040" y="819"/>
                    <a:pt x="1002" y="876"/>
                    <a:pt x="953" y="924"/>
                  </a:cubicBezTo>
                  <a:cubicBezTo>
                    <a:pt x="903" y="971"/>
                    <a:pt x="844" y="1008"/>
                    <a:pt x="776" y="1034"/>
                  </a:cubicBezTo>
                  <a:cubicBezTo>
                    <a:pt x="708" y="1060"/>
                    <a:pt x="634" y="1073"/>
                    <a:pt x="554" y="1073"/>
                  </a:cubicBezTo>
                  <a:cubicBezTo>
                    <a:pt x="475" y="1073"/>
                    <a:pt x="401" y="1060"/>
                    <a:pt x="333" y="1034"/>
                  </a:cubicBezTo>
                  <a:cubicBezTo>
                    <a:pt x="266" y="1008"/>
                    <a:pt x="207" y="971"/>
                    <a:pt x="158" y="924"/>
                  </a:cubicBezTo>
                  <a:cubicBezTo>
                    <a:pt x="108" y="876"/>
                    <a:pt x="69" y="819"/>
                    <a:pt x="42" y="753"/>
                  </a:cubicBezTo>
                  <a:cubicBezTo>
                    <a:pt x="14" y="686"/>
                    <a:pt x="0" y="612"/>
                    <a:pt x="0" y="532"/>
                  </a:cubicBezTo>
                  <a:cubicBezTo>
                    <a:pt x="0" y="450"/>
                    <a:pt x="14" y="377"/>
                    <a:pt x="42" y="311"/>
                  </a:cubicBezTo>
                  <a:cubicBezTo>
                    <a:pt x="69" y="245"/>
                    <a:pt x="108" y="190"/>
                    <a:pt x="158" y="143"/>
                  </a:cubicBezTo>
                  <a:cubicBezTo>
                    <a:pt x="207" y="97"/>
                    <a:pt x="266" y="62"/>
                    <a:pt x="333" y="37"/>
                  </a:cubicBezTo>
                  <a:cubicBezTo>
                    <a:pt x="401" y="12"/>
                    <a:pt x="475" y="0"/>
                    <a:pt x="554" y="0"/>
                  </a:cubicBezTo>
                  <a:cubicBezTo>
                    <a:pt x="634" y="0"/>
                    <a:pt x="708" y="12"/>
                    <a:pt x="776" y="37"/>
                  </a:cubicBezTo>
                  <a:cubicBezTo>
                    <a:pt x="844" y="62"/>
                    <a:pt x="903" y="97"/>
                    <a:pt x="953" y="143"/>
                  </a:cubicBezTo>
                  <a:cubicBezTo>
                    <a:pt x="1002" y="190"/>
                    <a:pt x="1040" y="245"/>
                    <a:pt x="1068" y="311"/>
                  </a:cubicBezTo>
                  <a:cubicBezTo>
                    <a:pt x="1096" y="377"/>
                    <a:pt x="1110" y="450"/>
                    <a:pt x="1110" y="532"/>
                  </a:cubicBezTo>
                  <a:moveTo>
                    <a:pt x="847" y="532"/>
                  </a:moveTo>
                  <a:cubicBezTo>
                    <a:pt x="847" y="488"/>
                    <a:pt x="839" y="446"/>
                    <a:pt x="825" y="408"/>
                  </a:cubicBezTo>
                  <a:cubicBezTo>
                    <a:pt x="811" y="370"/>
                    <a:pt x="791" y="337"/>
                    <a:pt x="765" y="310"/>
                  </a:cubicBezTo>
                  <a:cubicBezTo>
                    <a:pt x="740" y="282"/>
                    <a:pt x="709" y="261"/>
                    <a:pt x="673" y="245"/>
                  </a:cubicBezTo>
                  <a:cubicBezTo>
                    <a:pt x="637" y="229"/>
                    <a:pt x="598" y="221"/>
                    <a:pt x="554" y="221"/>
                  </a:cubicBezTo>
                  <a:cubicBezTo>
                    <a:pt x="511" y="221"/>
                    <a:pt x="472" y="229"/>
                    <a:pt x="436" y="245"/>
                  </a:cubicBezTo>
                  <a:cubicBezTo>
                    <a:pt x="401" y="261"/>
                    <a:pt x="370" y="282"/>
                    <a:pt x="344" y="310"/>
                  </a:cubicBezTo>
                  <a:cubicBezTo>
                    <a:pt x="318" y="337"/>
                    <a:pt x="298" y="370"/>
                    <a:pt x="284" y="408"/>
                  </a:cubicBezTo>
                  <a:cubicBezTo>
                    <a:pt x="270" y="446"/>
                    <a:pt x="263" y="488"/>
                    <a:pt x="263" y="532"/>
                  </a:cubicBezTo>
                  <a:cubicBezTo>
                    <a:pt x="263" y="578"/>
                    <a:pt x="271" y="620"/>
                    <a:pt x="285" y="659"/>
                  </a:cubicBezTo>
                  <a:cubicBezTo>
                    <a:pt x="299" y="698"/>
                    <a:pt x="319" y="731"/>
                    <a:pt x="345" y="759"/>
                  </a:cubicBezTo>
                  <a:cubicBezTo>
                    <a:pt x="370" y="787"/>
                    <a:pt x="401" y="809"/>
                    <a:pt x="436" y="824"/>
                  </a:cubicBezTo>
                  <a:cubicBezTo>
                    <a:pt x="472" y="840"/>
                    <a:pt x="511" y="848"/>
                    <a:pt x="554" y="848"/>
                  </a:cubicBezTo>
                  <a:cubicBezTo>
                    <a:pt x="598" y="848"/>
                    <a:pt x="637" y="840"/>
                    <a:pt x="672" y="824"/>
                  </a:cubicBezTo>
                  <a:cubicBezTo>
                    <a:pt x="708" y="809"/>
                    <a:pt x="739" y="787"/>
                    <a:pt x="764" y="759"/>
                  </a:cubicBezTo>
                  <a:cubicBezTo>
                    <a:pt x="790" y="731"/>
                    <a:pt x="811" y="698"/>
                    <a:pt x="825" y="659"/>
                  </a:cubicBezTo>
                  <a:cubicBezTo>
                    <a:pt x="839" y="620"/>
                    <a:pt x="847" y="578"/>
                    <a:pt x="847" y="532"/>
                  </a:cubicBezTo>
                </a:path>
              </a:pathLst>
            </a:custGeom>
            <a:solidFill>
              <a:srgbClr val="9E0000"/>
            </a:solidFill>
            <a:ln w="9525">
              <a:noFill/>
              <a:round/>
              <a:headEnd/>
              <a:tailEnd/>
            </a:ln>
          </p:spPr>
          <p:txBody>
            <a:bodyPr/>
            <a:lstStyle/>
            <a:p>
              <a:pPr>
                <a:defRPr/>
              </a:pPr>
              <a:endParaRPr lang="nl-NL"/>
            </a:p>
          </p:txBody>
        </p:sp>
        <p:sp>
          <p:nvSpPr>
            <p:cNvPr id="34" name="Freeform 33">
              <a:extLst>
                <a:ext uri="{FF2B5EF4-FFF2-40B4-BE49-F238E27FC236}">
                  <a16:creationId xmlns:a16="http://schemas.microsoft.com/office/drawing/2014/main" id="{67947F3E-8E69-9CF5-8A0E-DC4148EB8045}"/>
                </a:ext>
              </a:extLst>
            </p:cNvPr>
            <p:cNvSpPr>
              <a:spLocks/>
            </p:cNvSpPr>
            <p:nvPr userDrawn="1"/>
          </p:nvSpPr>
          <p:spPr bwMode="auto">
            <a:xfrm>
              <a:off x="18791238" y="1814513"/>
              <a:ext cx="273050" cy="306387"/>
            </a:xfrm>
            <a:custGeom>
              <a:avLst/>
              <a:gdLst/>
              <a:ahLst/>
              <a:cxnLst>
                <a:cxn ang="0">
                  <a:pos x="778" y="1047"/>
                </a:cxn>
                <a:cxn ang="0">
                  <a:pos x="560" y="1071"/>
                </a:cxn>
                <a:cxn ang="0">
                  <a:pos x="334" y="1032"/>
                </a:cxn>
                <a:cxn ang="0">
                  <a:pos x="157" y="923"/>
                </a:cxn>
                <a:cxn ang="0">
                  <a:pos x="41" y="754"/>
                </a:cxn>
                <a:cxn ang="0">
                  <a:pos x="0" y="535"/>
                </a:cxn>
                <a:cxn ang="0">
                  <a:pos x="42" y="313"/>
                </a:cxn>
                <a:cxn ang="0">
                  <a:pos x="159" y="144"/>
                </a:cxn>
                <a:cxn ang="0">
                  <a:pos x="335" y="37"/>
                </a:cxn>
                <a:cxn ang="0">
                  <a:pos x="553" y="0"/>
                </a:cxn>
                <a:cxn ang="0">
                  <a:pos x="777" y="36"/>
                </a:cxn>
                <a:cxn ang="0">
                  <a:pos x="946" y="135"/>
                </a:cxn>
                <a:cxn ang="0">
                  <a:pos x="790" y="312"/>
                </a:cxn>
                <a:cxn ang="0">
                  <a:pos x="695" y="243"/>
                </a:cxn>
                <a:cxn ang="0">
                  <a:pos x="561" y="217"/>
                </a:cxn>
                <a:cxn ang="0">
                  <a:pos x="442" y="241"/>
                </a:cxn>
                <a:cxn ang="0">
                  <a:pos x="347" y="307"/>
                </a:cxn>
                <a:cxn ang="0">
                  <a:pos x="284" y="407"/>
                </a:cxn>
                <a:cxn ang="0">
                  <a:pos x="262" y="535"/>
                </a:cxn>
                <a:cxn ang="0">
                  <a:pos x="282" y="664"/>
                </a:cxn>
                <a:cxn ang="0">
                  <a:pos x="342" y="765"/>
                </a:cxn>
                <a:cxn ang="0">
                  <a:pos x="440" y="832"/>
                </a:cxn>
                <a:cxn ang="0">
                  <a:pos x="573" y="855"/>
                </a:cxn>
                <a:cxn ang="0">
                  <a:pos x="655" y="849"/>
                </a:cxn>
                <a:cxn ang="0">
                  <a:pos x="727" y="828"/>
                </a:cxn>
                <a:cxn ang="0">
                  <a:pos x="727" y="643"/>
                </a:cxn>
                <a:cxn ang="0">
                  <a:pos x="532" y="643"/>
                </a:cxn>
                <a:cxn ang="0">
                  <a:pos x="532" y="444"/>
                </a:cxn>
                <a:cxn ang="0">
                  <a:pos x="953" y="444"/>
                </a:cxn>
                <a:cxn ang="0">
                  <a:pos x="953" y="983"/>
                </a:cxn>
                <a:cxn ang="0">
                  <a:pos x="778" y="1047"/>
                </a:cxn>
              </a:cxnLst>
              <a:rect l="0" t="0" r="r" b="b"/>
              <a:pathLst>
                <a:path w="953" h="1071">
                  <a:moveTo>
                    <a:pt x="778" y="1047"/>
                  </a:moveTo>
                  <a:cubicBezTo>
                    <a:pt x="711" y="1063"/>
                    <a:pt x="638" y="1071"/>
                    <a:pt x="560" y="1071"/>
                  </a:cubicBezTo>
                  <a:cubicBezTo>
                    <a:pt x="478" y="1071"/>
                    <a:pt x="403" y="1058"/>
                    <a:pt x="334" y="1032"/>
                  </a:cubicBezTo>
                  <a:cubicBezTo>
                    <a:pt x="266" y="1006"/>
                    <a:pt x="207" y="970"/>
                    <a:pt x="157" y="923"/>
                  </a:cubicBezTo>
                  <a:cubicBezTo>
                    <a:pt x="108" y="876"/>
                    <a:pt x="69" y="820"/>
                    <a:pt x="41" y="754"/>
                  </a:cubicBezTo>
                  <a:cubicBezTo>
                    <a:pt x="13" y="688"/>
                    <a:pt x="0" y="615"/>
                    <a:pt x="0" y="535"/>
                  </a:cubicBezTo>
                  <a:cubicBezTo>
                    <a:pt x="0" y="453"/>
                    <a:pt x="14" y="379"/>
                    <a:pt x="42" y="313"/>
                  </a:cubicBezTo>
                  <a:cubicBezTo>
                    <a:pt x="70" y="247"/>
                    <a:pt x="110" y="191"/>
                    <a:pt x="159" y="144"/>
                  </a:cubicBezTo>
                  <a:cubicBezTo>
                    <a:pt x="209" y="98"/>
                    <a:pt x="268" y="62"/>
                    <a:pt x="335" y="37"/>
                  </a:cubicBezTo>
                  <a:cubicBezTo>
                    <a:pt x="402" y="12"/>
                    <a:pt x="475" y="0"/>
                    <a:pt x="553" y="0"/>
                  </a:cubicBezTo>
                  <a:cubicBezTo>
                    <a:pt x="633" y="0"/>
                    <a:pt x="708" y="12"/>
                    <a:pt x="777" y="36"/>
                  </a:cubicBezTo>
                  <a:cubicBezTo>
                    <a:pt x="846" y="61"/>
                    <a:pt x="902" y="94"/>
                    <a:pt x="946" y="135"/>
                  </a:cubicBezTo>
                  <a:cubicBezTo>
                    <a:pt x="790" y="312"/>
                    <a:pt x="790" y="312"/>
                    <a:pt x="790" y="312"/>
                  </a:cubicBezTo>
                  <a:cubicBezTo>
                    <a:pt x="766" y="284"/>
                    <a:pt x="734" y="261"/>
                    <a:pt x="695" y="243"/>
                  </a:cubicBezTo>
                  <a:cubicBezTo>
                    <a:pt x="656" y="226"/>
                    <a:pt x="611" y="217"/>
                    <a:pt x="561" y="217"/>
                  </a:cubicBezTo>
                  <a:cubicBezTo>
                    <a:pt x="518" y="217"/>
                    <a:pt x="478" y="225"/>
                    <a:pt x="442" y="241"/>
                  </a:cubicBezTo>
                  <a:cubicBezTo>
                    <a:pt x="405" y="256"/>
                    <a:pt x="373" y="278"/>
                    <a:pt x="347" y="307"/>
                  </a:cubicBezTo>
                  <a:cubicBezTo>
                    <a:pt x="320" y="335"/>
                    <a:pt x="299" y="369"/>
                    <a:pt x="284" y="407"/>
                  </a:cubicBezTo>
                  <a:cubicBezTo>
                    <a:pt x="269" y="446"/>
                    <a:pt x="262" y="489"/>
                    <a:pt x="262" y="535"/>
                  </a:cubicBezTo>
                  <a:cubicBezTo>
                    <a:pt x="262" y="582"/>
                    <a:pt x="268" y="625"/>
                    <a:pt x="282" y="664"/>
                  </a:cubicBezTo>
                  <a:cubicBezTo>
                    <a:pt x="295" y="703"/>
                    <a:pt x="315" y="737"/>
                    <a:pt x="342" y="765"/>
                  </a:cubicBezTo>
                  <a:cubicBezTo>
                    <a:pt x="368" y="794"/>
                    <a:pt x="401" y="816"/>
                    <a:pt x="440" y="832"/>
                  </a:cubicBezTo>
                  <a:cubicBezTo>
                    <a:pt x="478" y="847"/>
                    <a:pt x="523" y="855"/>
                    <a:pt x="573" y="855"/>
                  </a:cubicBezTo>
                  <a:cubicBezTo>
                    <a:pt x="601" y="855"/>
                    <a:pt x="629" y="853"/>
                    <a:pt x="655" y="849"/>
                  </a:cubicBezTo>
                  <a:cubicBezTo>
                    <a:pt x="681" y="845"/>
                    <a:pt x="705" y="838"/>
                    <a:pt x="727" y="828"/>
                  </a:cubicBezTo>
                  <a:cubicBezTo>
                    <a:pt x="727" y="643"/>
                    <a:pt x="727" y="643"/>
                    <a:pt x="727" y="643"/>
                  </a:cubicBezTo>
                  <a:cubicBezTo>
                    <a:pt x="532" y="643"/>
                    <a:pt x="532" y="643"/>
                    <a:pt x="532" y="643"/>
                  </a:cubicBezTo>
                  <a:cubicBezTo>
                    <a:pt x="532" y="444"/>
                    <a:pt x="532" y="444"/>
                    <a:pt x="532" y="444"/>
                  </a:cubicBezTo>
                  <a:cubicBezTo>
                    <a:pt x="953" y="444"/>
                    <a:pt x="953" y="444"/>
                    <a:pt x="953" y="444"/>
                  </a:cubicBezTo>
                  <a:cubicBezTo>
                    <a:pt x="953" y="983"/>
                    <a:pt x="953" y="983"/>
                    <a:pt x="953" y="983"/>
                  </a:cubicBezTo>
                  <a:cubicBezTo>
                    <a:pt x="903" y="1009"/>
                    <a:pt x="845" y="1030"/>
                    <a:pt x="778" y="1047"/>
                  </a:cubicBezTo>
                </a:path>
              </a:pathLst>
            </a:custGeom>
            <a:solidFill>
              <a:srgbClr val="9E0000"/>
            </a:solidFill>
            <a:ln w="9525">
              <a:noFill/>
              <a:round/>
              <a:headEnd/>
              <a:tailEnd/>
            </a:ln>
          </p:spPr>
          <p:txBody>
            <a:bodyPr/>
            <a:lstStyle/>
            <a:p>
              <a:pPr>
                <a:defRPr/>
              </a:pPr>
              <a:endParaRPr lang="nl-NL"/>
            </a:p>
          </p:txBody>
        </p:sp>
        <p:sp>
          <p:nvSpPr>
            <p:cNvPr id="35" name="Freeform 34">
              <a:extLst>
                <a:ext uri="{FF2B5EF4-FFF2-40B4-BE49-F238E27FC236}">
                  <a16:creationId xmlns:a16="http://schemas.microsoft.com/office/drawing/2014/main" id="{2F4EE934-1D5E-4369-4CEB-C574790FD528}"/>
                </a:ext>
              </a:extLst>
            </p:cNvPr>
            <p:cNvSpPr>
              <a:spLocks/>
            </p:cNvSpPr>
            <p:nvPr userDrawn="1"/>
          </p:nvSpPr>
          <p:spPr bwMode="auto">
            <a:xfrm>
              <a:off x="19086513" y="1822450"/>
              <a:ext cx="292100" cy="292100"/>
            </a:xfrm>
            <a:custGeom>
              <a:avLst/>
              <a:gdLst/>
              <a:ahLst/>
              <a:cxnLst>
                <a:cxn ang="0">
                  <a:pos x="113" y="106"/>
                </a:cxn>
                <a:cxn ang="0">
                  <a:pos x="113" y="184"/>
                </a:cxn>
                <a:cxn ang="0">
                  <a:pos x="69" y="184"/>
                </a:cxn>
                <a:cxn ang="0">
                  <a:pos x="69" y="106"/>
                </a:cxn>
                <a:cxn ang="0">
                  <a:pos x="0" y="0"/>
                </a:cxn>
                <a:cxn ang="0">
                  <a:pos x="54" y="0"/>
                </a:cxn>
                <a:cxn ang="0">
                  <a:pos x="93" y="68"/>
                </a:cxn>
                <a:cxn ang="0">
                  <a:pos x="132" y="0"/>
                </a:cxn>
                <a:cxn ang="0">
                  <a:pos x="184" y="0"/>
                </a:cxn>
                <a:cxn ang="0">
                  <a:pos x="113" y="106"/>
                </a:cxn>
              </a:cxnLst>
              <a:rect l="0" t="0" r="r" b="b"/>
              <a:pathLst>
                <a:path w="184" h="184">
                  <a:moveTo>
                    <a:pt x="113" y="106"/>
                  </a:moveTo>
                  <a:lnTo>
                    <a:pt x="113" y="184"/>
                  </a:lnTo>
                  <a:lnTo>
                    <a:pt x="69" y="184"/>
                  </a:lnTo>
                  <a:lnTo>
                    <a:pt x="69" y="106"/>
                  </a:lnTo>
                  <a:lnTo>
                    <a:pt x="0" y="0"/>
                  </a:lnTo>
                  <a:lnTo>
                    <a:pt x="54" y="0"/>
                  </a:lnTo>
                  <a:lnTo>
                    <a:pt x="93" y="68"/>
                  </a:lnTo>
                  <a:lnTo>
                    <a:pt x="132" y="0"/>
                  </a:lnTo>
                  <a:lnTo>
                    <a:pt x="184" y="0"/>
                  </a:lnTo>
                  <a:lnTo>
                    <a:pt x="113" y="106"/>
                  </a:lnTo>
                  <a:close/>
                </a:path>
              </a:pathLst>
            </a:custGeom>
            <a:solidFill>
              <a:srgbClr val="9E0000"/>
            </a:solidFill>
            <a:ln w="9525">
              <a:noFill/>
              <a:round/>
              <a:headEnd/>
              <a:tailEnd/>
            </a:ln>
          </p:spPr>
          <p:txBody>
            <a:bodyPr/>
            <a:lstStyle/>
            <a:p>
              <a:pPr>
                <a:defRPr/>
              </a:pPr>
              <a:endParaRPr lang="nl-NL"/>
            </a:p>
          </p:txBody>
        </p:sp>
        <p:sp>
          <p:nvSpPr>
            <p:cNvPr id="36" name="Freeform 35">
              <a:extLst>
                <a:ext uri="{FF2B5EF4-FFF2-40B4-BE49-F238E27FC236}">
                  <a16:creationId xmlns:a16="http://schemas.microsoft.com/office/drawing/2014/main" id="{04B51FAD-155E-7205-80BC-19226FCA0741}"/>
                </a:ext>
              </a:extLst>
            </p:cNvPr>
            <p:cNvSpPr>
              <a:spLocks/>
            </p:cNvSpPr>
            <p:nvPr userDrawn="1"/>
          </p:nvSpPr>
          <p:spPr bwMode="auto">
            <a:xfrm>
              <a:off x="16394113" y="1335088"/>
              <a:ext cx="250825" cy="300037"/>
            </a:xfrm>
            <a:custGeom>
              <a:avLst/>
              <a:gdLst/>
              <a:ahLst/>
              <a:cxnLst>
                <a:cxn ang="0">
                  <a:pos x="843" y="802"/>
                </a:cxn>
                <a:cxn ang="0">
                  <a:pos x="755" y="931"/>
                </a:cxn>
                <a:cxn ang="0">
                  <a:pos x="616" y="1015"/>
                </a:cxn>
                <a:cxn ang="0">
                  <a:pos x="435" y="1046"/>
                </a:cxn>
                <a:cxn ang="0">
                  <a:pos x="254" y="1015"/>
                </a:cxn>
                <a:cxn ang="0">
                  <a:pos x="117" y="931"/>
                </a:cxn>
                <a:cxn ang="0">
                  <a:pos x="30" y="802"/>
                </a:cxn>
                <a:cxn ang="0">
                  <a:pos x="0" y="634"/>
                </a:cxn>
                <a:cxn ang="0">
                  <a:pos x="0" y="0"/>
                </a:cxn>
                <a:cxn ang="0">
                  <a:pos x="245" y="0"/>
                </a:cxn>
                <a:cxn ang="0">
                  <a:pos x="245" y="614"/>
                </a:cxn>
                <a:cxn ang="0">
                  <a:pos x="256" y="693"/>
                </a:cxn>
                <a:cxn ang="0">
                  <a:pos x="289" y="760"/>
                </a:cxn>
                <a:cxn ang="0">
                  <a:pos x="348" y="807"/>
                </a:cxn>
                <a:cxn ang="0">
                  <a:pos x="436" y="824"/>
                </a:cxn>
                <a:cxn ang="0">
                  <a:pos x="525" y="807"/>
                </a:cxn>
                <a:cxn ang="0">
                  <a:pos x="585" y="760"/>
                </a:cxn>
                <a:cxn ang="0">
                  <a:pos x="618" y="693"/>
                </a:cxn>
                <a:cxn ang="0">
                  <a:pos x="628" y="614"/>
                </a:cxn>
                <a:cxn ang="0">
                  <a:pos x="628" y="0"/>
                </a:cxn>
                <a:cxn ang="0">
                  <a:pos x="874" y="0"/>
                </a:cxn>
                <a:cxn ang="0">
                  <a:pos x="874" y="634"/>
                </a:cxn>
                <a:cxn ang="0">
                  <a:pos x="843" y="802"/>
                </a:cxn>
              </a:cxnLst>
              <a:rect l="0" t="0" r="r" b="b"/>
              <a:pathLst>
                <a:path w="874" h="1046">
                  <a:moveTo>
                    <a:pt x="843" y="802"/>
                  </a:moveTo>
                  <a:cubicBezTo>
                    <a:pt x="823" y="852"/>
                    <a:pt x="793" y="895"/>
                    <a:pt x="755" y="931"/>
                  </a:cubicBezTo>
                  <a:cubicBezTo>
                    <a:pt x="716" y="967"/>
                    <a:pt x="670" y="995"/>
                    <a:pt x="616" y="1015"/>
                  </a:cubicBezTo>
                  <a:cubicBezTo>
                    <a:pt x="561" y="1036"/>
                    <a:pt x="501" y="1046"/>
                    <a:pt x="435" y="1046"/>
                  </a:cubicBezTo>
                  <a:cubicBezTo>
                    <a:pt x="368" y="1046"/>
                    <a:pt x="307" y="1036"/>
                    <a:pt x="254" y="1015"/>
                  </a:cubicBezTo>
                  <a:cubicBezTo>
                    <a:pt x="200" y="995"/>
                    <a:pt x="154" y="967"/>
                    <a:pt x="117" y="931"/>
                  </a:cubicBezTo>
                  <a:cubicBezTo>
                    <a:pt x="79" y="895"/>
                    <a:pt x="51" y="852"/>
                    <a:pt x="30" y="802"/>
                  </a:cubicBezTo>
                  <a:cubicBezTo>
                    <a:pt x="10" y="752"/>
                    <a:pt x="0" y="696"/>
                    <a:pt x="0" y="634"/>
                  </a:cubicBezTo>
                  <a:cubicBezTo>
                    <a:pt x="0" y="0"/>
                    <a:pt x="0" y="0"/>
                    <a:pt x="0" y="0"/>
                  </a:cubicBezTo>
                  <a:cubicBezTo>
                    <a:pt x="245" y="0"/>
                    <a:pt x="245" y="0"/>
                    <a:pt x="245" y="0"/>
                  </a:cubicBezTo>
                  <a:cubicBezTo>
                    <a:pt x="245" y="614"/>
                    <a:pt x="245" y="614"/>
                    <a:pt x="245" y="614"/>
                  </a:cubicBezTo>
                  <a:cubicBezTo>
                    <a:pt x="245" y="642"/>
                    <a:pt x="249" y="668"/>
                    <a:pt x="256" y="693"/>
                  </a:cubicBezTo>
                  <a:cubicBezTo>
                    <a:pt x="263" y="718"/>
                    <a:pt x="274" y="741"/>
                    <a:pt x="289" y="760"/>
                  </a:cubicBezTo>
                  <a:cubicBezTo>
                    <a:pt x="304" y="780"/>
                    <a:pt x="323" y="795"/>
                    <a:pt x="348" y="807"/>
                  </a:cubicBezTo>
                  <a:cubicBezTo>
                    <a:pt x="372" y="818"/>
                    <a:pt x="402" y="824"/>
                    <a:pt x="436" y="824"/>
                  </a:cubicBezTo>
                  <a:cubicBezTo>
                    <a:pt x="471" y="824"/>
                    <a:pt x="501" y="818"/>
                    <a:pt x="525" y="807"/>
                  </a:cubicBezTo>
                  <a:cubicBezTo>
                    <a:pt x="549" y="795"/>
                    <a:pt x="569" y="780"/>
                    <a:pt x="585" y="760"/>
                  </a:cubicBezTo>
                  <a:cubicBezTo>
                    <a:pt x="600" y="741"/>
                    <a:pt x="611" y="718"/>
                    <a:pt x="618" y="693"/>
                  </a:cubicBezTo>
                  <a:cubicBezTo>
                    <a:pt x="624" y="668"/>
                    <a:pt x="628" y="642"/>
                    <a:pt x="628" y="614"/>
                  </a:cubicBezTo>
                  <a:cubicBezTo>
                    <a:pt x="628" y="0"/>
                    <a:pt x="628" y="0"/>
                    <a:pt x="628" y="0"/>
                  </a:cubicBezTo>
                  <a:cubicBezTo>
                    <a:pt x="874" y="0"/>
                    <a:pt x="874" y="0"/>
                    <a:pt x="874" y="0"/>
                  </a:cubicBezTo>
                  <a:cubicBezTo>
                    <a:pt x="874" y="634"/>
                    <a:pt x="874" y="634"/>
                    <a:pt x="874" y="634"/>
                  </a:cubicBezTo>
                  <a:cubicBezTo>
                    <a:pt x="874" y="696"/>
                    <a:pt x="864" y="752"/>
                    <a:pt x="843" y="802"/>
                  </a:cubicBezTo>
                </a:path>
              </a:pathLst>
            </a:custGeom>
            <a:solidFill>
              <a:srgbClr val="9E0000"/>
            </a:solidFill>
            <a:ln w="9525">
              <a:noFill/>
              <a:round/>
              <a:headEnd/>
              <a:tailEnd/>
            </a:ln>
          </p:spPr>
          <p:txBody>
            <a:bodyPr/>
            <a:lstStyle/>
            <a:p>
              <a:pPr>
                <a:defRPr/>
              </a:pPr>
              <a:endParaRPr lang="nl-NL"/>
            </a:p>
          </p:txBody>
        </p:sp>
        <p:sp>
          <p:nvSpPr>
            <p:cNvPr id="37" name="Freeform 36">
              <a:extLst>
                <a:ext uri="{FF2B5EF4-FFF2-40B4-BE49-F238E27FC236}">
                  <a16:creationId xmlns:a16="http://schemas.microsoft.com/office/drawing/2014/main" id="{C60C1B84-20DA-1F34-EF33-9E05A25A7F05}"/>
                </a:ext>
              </a:extLst>
            </p:cNvPr>
            <p:cNvSpPr>
              <a:spLocks/>
            </p:cNvSpPr>
            <p:nvPr userDrawn="1"/>
          </p:nvSpPr>
          <p:spPr bwMode="auto">
            <a:xfrm>
              <a:off x="16710025" y="1335088"/>
              <a:ext cx="265113" cy="292100"/>
            </a:xfrm>
            <a:custGeom>
              <a:avLst/>
              <a:gdLst/>
              <a:ahLst/>
              <a:cxnLst>
                <a:cxn ang="0">
                  <a:pos x="117" y="184"/>
                </a:cxn>
                <a:cxn ang="0">
                  <a:pos x="43" y="64"/>
                </a:cxn>
                <a:cxn ang="0">
                  <a:pos x="42" y="64"/>
                </a:cxn>
                <a:cxn ang="0">
                  <a:pos x="43" y="184"/>
                </a:cxn>
                <a:cxn ang="0">
                  <a:pos x="0" y="184"/>
                </a:cxn>
                <a:cxn ang="0">
                  <a:pos x="0" y="0"/>
                </a:cxn>
                <a:cxn ang="0">
                  <a:pos x="51" y="0"/>
                </a:cxn>
                <a:cxn ang="0">
                  <a:pos x="124" y="120"/>
                </a:cxn>
                <a:cxn ang="0">
                  <a:pos x="125" y="120"/>
                </a:cxn>
                <a:cxn ang="0">
                  <a:pos x="124" y="0"/>
                </a:cxn>
                <a:cxn ang="0">
                  <a:pos x="167" y="0"/>
                </a:cxn>
                <a:cxn ang="0">
                  <a:pos x="167" y="184"/>
                </a:cxn>
                <a:cxn ang="0">
                  <a:pos x="117" y="184"/>
                </a:cxn>
              </a:cxnLst>
              <a:rect l="0" t="0" r="r" b="b"/>
              <a:pathLst>
                <a:path w="167" h="184">
                  <a:moveTo>
                    <a:pt x="117" y="184"/>
                  </a:moveTo>
                  <a:lnTo>
                    <a:pt x="43" y="64"/>
                  </a:lnTo>
                  <a:lnTo>
                    <a:pt x="42" y="64"/>
                  </a:lnTo>
                  <a:lnTo>
                    <a:pt x="43" y="184"/>
                  </a:lnTo>
                  <a:lnTo>
                    <a:pt x="0" y="184"/>
                  </a:lnTo>
                  <a:lnTo>
                    <a:pt x="0" y="0"/>
                  </a:lnTo>
                  <a:lnTo>
                    <a:pt x="51" y="0"/>
                  </a:lnTo>
                  <a:lnTo>
                    <a:pt x="124" y="120"/>
                  </a:lnTo>
                  <a:lnTo>
                    <a:pt x="125" y="120"/>
                  </a:lnTo>
                  <a:lnTo>
                    <a:pt x="124" y="0"/>
                  </a:lnTo>
                  <a:lnTo>
                    <a:pt x="167" y="0"/>
                  </a:lnTo>
                  <a:lnTo>
                    <a:pt x="167" y="184"/>
                  </a:lnTo>
                  <a:lnTo>
                    <a:pt x="117" y="184"/>
                  </a:lnTo>
                  <a:close/>
                </a:path>
              </a:pathLst>
            </a:custGeom>
            <a:solidFill>
              <a:srgbClr val="9E0000"/>
            </a:solidFill>
            <a:ln w="9525">
              <a:noFill/>
              <a:round/>
              <a:headEnd/>
              <a:tailEnd/>
            </a:ln>
          </p:spPr>
          <p:txBody>
            <a:bodyPr/>
            <a:lstStyle/>
            <a:p>
              <a:pPr>
                <a:defRPr/>
              </a:pPr>
              <a:endParaRPr lang="nl-NL"/>
            </a:p>
          </p:txBody>
        </p:sp>
        <p:sp>
          <p:nvSpPr>
            <p:cNvPr id="38" name="Rectangle 37">
              <a:extLst>
                <a:ext uri="{FF2B5EF4-FFF2-40B4-BE49-F238E27FC236}">
                  <a16:creationId xmlns:a16="http://schemas.microsoft.com/office/drawing/2014/main" id="{3D602EF7-D07D-BC06-FEF3-C6A5199C0C71}"/>
                </a:ext>
              </a:extLst>
            </p:cNvPr>
            <p:cNvSpPr>
              <a:spLocks noChangeArrowheads="1"/>
            </p:cNvSpPr>
            <p:nvPr userDrawn="1"/>
          </p:nvSpPr>
          <p:spPr bwMode="auto">
            <a:xfrm>
              <a:off x="17043400" y="1335088"/>
              <a:ext cx="71438" cy="292100"/>
            </a:xfrm>
            <a:prstGeom prst="rect">
              <a:avLst/>
            </a:prstGeom>
            <a:solidFill>
              <a:srgbClr val="9E0000"/>
            </a:solidFill>
            <a:ln w="9525">
              <a:noFill/>
              <a:miter lim="800000"/>
              <a:headEnd/>
              <a:tailEnd/>
            </a:ln>
          </p:spPr>
          <p:txBody>
            <a:bodyPr/>
            <a:lstStyle/>
            <a:p>
              <a:pPr>
                <a:defRPr/>
              </a:pPr>
              <a:endParaRPr lang="nl-NL"/>
            </a:p>
          </p:txBody>
        </p:sp>
        <p:sp>
          <p:nvSpPr>
            <p:cNvPr id="39" name="Freeform 38">
              <a:extLst>
                <a:ext uri="{FF2B5EF4-FFF2-40B4-BE49-F238E27FC236}">
                  <a16:creationId xmlns:a16="http://schemas.microsoft.com/office/drawing/2014/main" id="{92B6EA73-2D1C-1264-8B9A-67DAD5315021}"/>
                </a:ext>
              </a:extLst>
            </p:cNvPr>
            <p:cNvSpPr>
              <a:spLocks/>
            </p:cNvSpPr>
            <p:nvPr userDrawn="1"/>
          </p:nvSpPr>
          <p:spPr bwMode="auto">
            <a:xfrm>
              <a:off x="17148175" y="1335088"/>
              <a:ext cx="293688" cy="292100"/>
            </a:xfrm>
            <a:custGeom>
              <a:avLst/>
              <a:gdLst/>
              <a:ahLst/>
              <a:cxnLst>
                <a:cxn ang="0">
                  <a:pos x="114" y="184"/>
                </a:cxn>
                <a:cxn ang="0">
                  <a:pos x="69" y="184"/>
                </a:cxn>
                <a:cxn ang="0">
                  <a:pos x="0" y="0"/>
                </a:cxn>
                <a:cxn ang="0">
                  <a:pos x="49" y="0"/>
                </a:cxn>
                <a:cxn ang="0">
                  <a:pos x="92" y="130"/>
                </a:cxn>
                <a:cxn ang="0">
                  <a:pos x="93" y="130"/>
                </a:cxn>
                <a:cxn ang="0">
                  <a:pos x="136" y="0"/>
                </a:cxn>
                <a:cxn ang="0">
                  <a:pos x="185" y="0"/>
                </a:cxn>
                <a:cxn ang="0">
                  <a:pos x="114" y="184"/>
                </a:cxn>
              </a:cxnLst>
              <a:rect l="0" t="0" r="r" b="b"/>
              <a:pathLst>
                <a:path w="185" h="184">
                  <a:moveTo>
                    <a:pt x="114" y="184"/>
                  </a:moveTo>
                  <a:lnTo>
                    <a:pt x="69" y="184"/>
                  </a:lnTo>
                  <a:lnTo>
                    <a:pt x="0" y="0"/>
                  </a:lnTo>
                  <a:lnTo>
                    <a:pt x="49" y="0"/>
                  </a:lnTo>
                  <a:lnTo>
                    <a:pt x="92" y="130"/>
                  </a:lnTo>
                  <a:lnTo>
                    <a:pt x="93" y="130"/>
                  </a:lnTo>
                  <a:lnTo>
                    <a:pt x="136" y="0"/>
                  </a:lnTo>
                  <a:lnTo>
                    <a:pt x="185" y="0"/>
                  </a:lnTo>
                  <a:lnTo>
                    <a:pt x="114" y="184"/>
                  </a:lnTo>
                  <a:close/>
                </a:path>
              </a:pathLst>
            </a:custGeom>
            <a:solidFill>
              <a:srgbClr val="9E0000"/>
            </a:solidFill>
            <a:ln w="9525">
              <a:noFill/>
              <a:round/>
              <a:headEnd/>
              <a:tailEnd/>
            </a:ln>
          </p:spPr>
          <p:txBody>
            <a:bodyPr/>
            <a:lstStyle/>
            <a:p>
              <a:pPr>
                <a:defRPr/>
              </a:pPr>
              <a:endParaRPr lang="nl-NL"/>
            </a:p>
          </p:txBody>
        </p:sp>
        <p:sp>
          <p:nvSpPr>
            <p:cNvPr id="40" name="Freeform 39">
              <a:extLst>
                <a:ext uri="{FF2B5EF4-FFF2-40B4-BE49-F238E27FC236}">
                  <a16:creationId xmlns:a16="http://schemas.microsoft.com/office/drawing/2014/main" id="{5EE61FB0-9AB9-BD08-ED33-9DCD0613F934}"/>
                </a:ext>
              </a:extLst>
            </p:cNvPr>
            <p:cNvSpPr>
              <a:spLocks/>
            </p:cNvSpPr>
            <p:nvPr userDrawn="1"/>
          </p:nvSpPr>
          <p:spPr bwMode="auto">
            <a:xfrm>
              <a:off x="17475200" y="1335088"/>
              <a:ext cx="203200" cy="292100"/>
            </a:xfrm>
            <a:custGeom>
              <a:avLst/>
              <a:gdLst/>
              <a:ahLst/>
              <a:cxnLst>
                <a:cxn ang="0">
                  <a:pos x="0" y="184"/>
                </a:cxn>
                <a:cxn ang="0">
                  <a:pos x="0" y="0"/>
                </a:cxn>
                <a:cxn ang="0">
                  <a:pos x="123" y="0"/>
                </a:cxn>
                <a:cxn ang="0">
                  <a:pos x="123" y="37"/>
                </a:cxn>
                <a:cxn ang="0">
                  <a:pos x="43" y="37"/>
                </a:cxn>
                <a:cxn ang="0">
                  <a:pos x="43" y="72"/>
                </a:cxn>
                <a:cxn ang="0">
                  <a:pos x="119" y="72"/>
                </a:cxn>
                <a:cxn ang="0">
                  <a:pos x="119" y="108"/>
                </a:cxn>
                <a:cxn ang="0">
                  <a:pos x="43" y="108"/>
                </a:cxn>
                <a:cxn ang="0">
                  <a:pos x="43" y="146"/>
                </a:cxn>
                <a:cxn ang="0">
                  <a:pos x="128" y="146"/>
                </a:cxn>
                <a:cxn ang="0">
                  <a:pos x="128" y="184"/>
                </a:cxn>
                <a:cxn ang="0">
                  <a:pos x="0" y="184"/>
                </a:cxn>
              </a:cxnLst>
              <a:rect l="0" t="0" r="r" b="b"/>
              <a:pathLst>
                <a:path w="128" h="184">
                  <a:moveTo>
                    <a:pt x="0" y="184"/>
                  </a:moveTo>
                  <a:lnTo>
                    <a:pt x="0" y="0"/>
                  </a:lnTo>
                  <a:lnTo>
                    <a:pt x="123" y="0"/>
                  </a:lnTo>
                  <a:lnTo>
                    <a:pt x="123" y="37"/>
                  </a:lnTo>
                  <a:lnTo>
                    <a:pt x="43" y="37"/>
                  </a:lnTo>
                  <a:lnTo>
                    <a:pt x="43" y="72"/>
                  </a:lnTo>
                  <a:lnTo>
                    <a:pt x="119" y="72"/>
                  </a:lnTo>
                  <a:lnTo>
                    <a:pt x="119" y="108"/>
                  </a:lnTo>
                  <a:lnTo>
                    <a:pt x="43" y="108"/>
                  </a:lnTo>
                  <a:lnTo>
                    <a:pt x="43" y="146"/>
                  </a:lnTo>
                  <a:lnTo>
                    <a:pt x="128" y="146"/>
                  </a:lnTo>
                  <a:lnTo>
                    <a:pt x="128" y="184"/>
                  </a:lnTo>
                  <a:lnTo>
                    <a:pt x="0" y="184"/>
                  </a:lnTo>
                  <a:close/>
                </a:path>
              </a:pathLst>
            </a:custGeom>
            <a:solidFill>
              <a:srgbClr val="9E0000"/>
            </a:solidFill>
            <a:ln w="9525">
              <a:noFill/>
              <a:round/>
              <a:headEnd/>
              <a:tailEnd/>
            </a:ln>
          </p:spPr>
          <p:txBody>
            <a:bodyPr/>
            <a:lstStyle/>
            <a:p>
              <a:pPr>
                <a:defRPr/>
              </a:pPr>
              <a:endParaRPr lang="nl-NL"/>
            </a:p>
          </p:txBody>
        </p:sp>
        <p:sp>
          <p:nvSpPr>
            <p:cNvPr id="41" name="Freeform 40">
              <a:extLst>
                <a:ext uri="{FF2B5EF4-FFF2-40B4-BE49-F238E27FC236}">
                  <a16:creationId xmlns:a16="http://schemas.microsoft.com/office/drawing/2014/main" id="{A3B55EBB-F49B-C5D4-139B-36F3C3496A28}"/>
                </a:ext>
              </a:extLst>
            </p:cNvPr>
            <p:cNvSpPr>
              <a:spLocks noEditPoints="1"/>
            </p:cNvSpPr>
            <p:nvPr userDrawn="1"/>
          </p:nvSpPr>
          <p:spPr bwMode="auto">
            <a:xfrm>
              <a:off x="17735550" y="1335088"/>
              <a:ext cx="238125" cy="292100"/>
            </a:xfrm>
            <a:custGeom>
              <a:avLst/>
              <a:gdLst/>
              <a:ahLst/>
              <a:cxnLst>
                <a:cxn ang="0">
                  <a:pos x="546" y="1018"/>
                </a:cxn>
                <a:cxn ang="0">
                  <a:pos x="325" y="614"/>
                </a:cxn>
                <a:cxn ang="0">
                  <a:pos x="241" y="614"/>
                </a:cxn>
                <a:cxn ang="0">
                  <a:pos x="241" y="1018"/>
                </a:cxn>
                <a:cxn ang="0">
                  <a:pos x="0" y="1018"/>
                </a:cxn>
                <a:cxn ang="0">
                  <a:pos x="0" y="0"/>
                </a:cxn>
                <a:cxn ang="0">
                  <a:pos x="389" y="0"/>
                </a:cxn>
                <a:cxn ang="0">
                  <a:pos x="533" y="15"/>
                </a:cxn>
                <a:cxn ang="0">
                  <a:pos x="658" y="66"/>
                </a:cxn>
                <a:cxn ang="0">
                  <a:pos x="746" y="161"/>
                </a:cxn>
                <a:cxn ang="0">
                  <a:pos x="780" y="308"/>
                </a:cxn>
                <a:cxn ang="0">
                  <a:pos x="723" y="482"/>
                </a:cxn>
                <a:cxn ang="0">
                  <a:pos x="568" y="583"/>
                </a:cxn>
                <a:cxn ang="0">
                  <a:pos x="834" y="1018"/>
                </a:cxn>
                <a:cxn ang="0">
                  <a:pos x="546" y="1018"/>
                </a:cxn>
                <a:cxn ang="0">
                  <a:pos x="536" y="312"/>
                </a:cxn>
                <a:cxn ang="0">
                  <a:pos x="521" y="254"/>
                </a:cxn>
                <a:cxn ang="0">
                  <a:pos x="482" y="219"/>
                </a:cxn>
                <a:cxn ang="0">
                  <a:pos x="428" y="203"/>
                </a:cxn>
                <a:cxn ang="0">
                  <a:pos x="371" y="199"/>
                </a:cxn>
                <a:cxn ang="0">
                  <a:pos x="239" y="199"/>
                </a:cxn>
                <a:cxn ang="0">
                  <a:pos x="239" y="436"/>
                </a:cxn>
                <a:cxn ang="0">
                  <a:pos x="357" y="436"/>
                </a:cxn>
                <a:cxn ang="0">
                  <a:pos x="419" y="431"/>
                </a:cxn>
                <a:cxn ang="0">
                  <a:pos x="477" y="413"/>
                </a:cxn>
                <a:cxn ang="0">
                  <a:pos x="520" y="375"/>
                </a:cxn>
                <a:cxn ang="0">
                  <a:pos x="536" y="312"/>
                </a:cxn>
              </a:cxnLst>
              <a:rect l="0" t="0" r="r" b="b"/>
              <a:pathLst>
                <a:path w="834" h="1018">
                  <a:moveTo>
                    <a:pt x="546" y="1018"/>
                  </a:moveTo>
                  <a:cubicBezTo>
                    <a:pt x="325" y="614"/>
                    <a:pt x="325" y="614"/>
                    <a:pt x="325" y="614"/>
                  </a:cubicBezTo>
                  <a:cubicBezTo>
                    <a:pt x="241" y="614"/>
                    <a:pt x="241" y="614"/>
                    <a:pt x="241" y="614"/>
                  </a:cubicBezTo>
                  <a:cubicBezTo>
                    <a:pt x="241" y="1018"/>
                    <a:pt x="241" y="1018"/>
                    <a:pt x="241" y="1018"/>
                  </a:cubicBezTo>
                  <a:cubicBezTo>
                    <a:pt x="0" y="1018"/>
                    <a:pt x="0" y="1018"/>
                    <a:pt x="0" y="1018"/>
                  </a:cubicBezTo>
                  <a:cubicBezTo>
                    <a:pt x="0" y="0"/>
                    <a:pt x="0" y="0"/>
                    <a:pt x="0" y="0"/>
                  </a:cubicBezTo>
                  <a:cubicBezTo>
                    <a:pt x="389" y="0"/>
                    <a:pt x="389" y="0"/>
                    <a:pt x="389" y="0"/>
                  </a:cubicBezTo>
                  <a:cubicBezTo>
                    <a:pt x="438" y="0"/>
                    <a:pt x="486" y="5"/>
                    <a:pt x="533" y="15"/>
                  </a:cubicBezTo>
                  <a:cubicBezTo>
                    <a:pt x="579" y="25"/>
                    <a:pt x="621" y="42"/>
                    <a:pt x="658" y="66"/>
                  </a:cubicBezTo>
                  <a:cubicBezTo>
                    <a:pt x="695" y="90"/>
                    <a:pt x="724" y="122"/>
                    <a:pt x="746" y="161"/>
                  </a:cubicBezTo>
                  <a:cubicBezTo>
                    <a:pt x="768" y="200"/>
                    <a:pt x="780" y="249"/>
                    <a:pt x="780" y="308"/>
                  </a:cubicBezTo>
                  <a:cubicBezTo>
                    <a:pt x="780" y="377"/>
                    <a:pt x="761" y="435"/>
                    <a:pt x="723" y="482"/>
                  </a:cubicBezTo>
                  <a:cubicBezTo>
                    <a:pt x="686" y="529"/>
                    <a:pt x="634" y="562"/>
                    <a:pt x="568" y="583"/>
                  </a:cubicBezTo>
                  <a:cubicBezTo>
                    <a:pt x="834" y="1018"/>
                    <a:pt x="834" y="1018"/>
                    <a:pt x="834" y="1018"/>
                  </a:cubicBezTo>
                  <a:lnTo>
                    <a:pt x="546" y="1018"/>
                  </a:lnTo>
                  <a:close/>
                  <a:moveTo>
                    <a:pt x="536" y="312"/>
                  </a:moveTo>
                  <a:cubicBezTo>
                    <a:pt x="536" y="288"/>
                    <a:pt x="531" y="269"/>
                    <a:pt x="521" y="254"/>
                  </a:cubicBezTo>
                  <a:cubicBezTo>
                    <a:pt x="511" y="239"/>
                    <a:pt x="498" y="227"/>
                    <a:pt x="482" y="219"/>
                  </a:cubicBezTo>
                  <a:cubicBezTo>
                    <a:pt x="466" y="211"/>
                    <a:pt x="448" y="206"/>
                    <a:pt x="428" y="203"/>
                  </a:cubicBezTo>
                  <a:cubicBezTo>
                    <a:pt x="409" y="200"/>
                    <a:pt x="389" y="199"/>
                    <a:pt x="371" y="199"/>
                  </a:cubicBezTo>
                  <a:cubicBezTo>
                    <a:pt x="239" y="199"/>
                    <a:pt x="239" y="199"/>
                    <a:pt x="239" y="199"/>
                  </a:cubicBezTo>
                  <a:cubicBezTo>
                    <a:pt x="239" y="436"/>
                    <a:pt x="239" y="436"/>
                    <a:pt x="239" y="436"/>
                  </a:cubicBezTo>
                  <a:cubicBezTo>
                    <a:pt x="357" y="436"/>
                    <a:pt x="357" y="436"/>
                    <a:pt x="357" y="436"/>
                  </a:cubicBezTo>
                  <a:cubicBezTo>
                    <a:pt x="377" y="436"/>
                    <a:pt x="398" y="434"/>
                    <a:pt x="419" y="431"/>
                  </a:cubicBezTo>
                  <a:cubicBezTo>
                    <a:pt x="440" y="427"/>
                    <a:pt x="459" y="422"/>
                    <a:pt x="477" y="413"/>
                  </a:cubicBezTo>
                  <a:cubicBezTo>
                    <a:pt x="494" y="404"/>
                    <a:pt x="508" y="392"/>
                    <a:pt x="520" y="375"/>
                  </a:cubicBezTo>
                  <a:cubicBezTo>
                    <a:pt x="531" y="359"/>
                    <a:pt x="536" y="338"/>
                    <a:pt x="536" y="312"/>
                  </a:cubicBezTo>
                </a:path>
              </a:pathLst>
            </a:custGeom>
            <a:solidFill>
              <a:srgbClr val="9E0000"/>
            </a:solidFill>
            <a:ln w="9525">
              <a:noFill/>
              <a:round/>
              <a:headEnd/>
              <a:tailEnd/>
            </a:ln>
          </p:spPr>
          <p:txBody>
            <a:bodyPr/>
            <a:lstStyle/>
            <a:p>
              <a:pPr>
                <a:defRPr/>
              </a:pPr>
              <a:endParaRPr lang="nl-NL"/>
            </a:p>
          </p:txBody>
        </p:sp>
        <p:sp>
          <p:nvSpPr>
            <p:cNvPr id="42" name="Freeform 41">
              <a:extLst>
                <a:ext uri="{FF2B5EF4-FFF2-40B4-BE49-F238E27FC236}">
                  <a16:creationId xmlns:a16="http://schemas.microsoft.com/office/drawing/2014/main" id="{6B8AB107-D80E-30AF-1D95-14661046AD7C}"/>
                </a:ext>
              </a:extLst>
            </p:cNvPr>
            <p:cNvSpPr>
              <a:spLocks/>
            </p:cNvSpPr>
            <p:nvPr userDrawn="1"/>
          </p:nvSpPr>
          <p:spPr bwMode="auto">
            <a:xfrm>
              <a:off x="17992725" y="1327150"/>
              <a:ext cx="223838" cy="307975"/>
            </a:xfrm>
            <a:custGeom>
              <a:avLst/>
              <a:gdLst/>
              <a:ahLst/>
              <a:cxnLst>
                <a:cxn ang="0">
                  <a:pos x="623" y="291"/>
                </a:cxn>
                <a:cxn ang="0">
                  <a:pos x="540" y="227"/>
                </a:cxn>
                <a:cxn ang="0">
                  <a:pos x="441" y="203"/>
                </a:cxn>
                <a:cxn ang="0">
                  <a:pos x="392" y="207"/>
                </a:cxn>
                <a:cxn ang="0">
                  <a:pos x="346" y="224"/>
                </a:cxn>
                <a:cxn ang="0">
                  <a:pos x="312" y="255"/>
                </a:cxn>
                <a:cxn ang="0">
                  <a:pos x="299" y="305"/>
                </a:cxn>
                <a:cxn ang="0">
                  <a:pos x="309" y="348"/>
                </a:cxn>
                <a:cxn ang="0">
                  <a:pos x="341" y="378"/>
                </a:cxn>
                <a:cxn ang="0">
                  <a:pos x="391" y="402"/>
                </a:cxn>
                <a:cxn ang="0">
                  <a:pos x="455" y="424"/>
                </a:cxn>
                <a:cxn ang="0">
                  <a:pos x="564" y="463"/>
                </a:cxn>
                <a:cxn ang="0">
                  <a:pos x="666" y="518"/>
                </a:cxn>
                <a:cxn ang="0">
                  <a:pos x="742" y="603"/>
                </a:cxn>
                <a:cxn ang="0">
                  <a:pos x="772" y="731"/>
                </a:cxn>
                <a:cxn ang="0">
                  <a:pos x="740" y="883"/>
                </a:cxn>
                <a:cxn ang="0">
                  <a:pos x="653" y="988"/>
                </a:cxn>
                <a:cxn ang="0">
                  <a:pos x="527" y="1050"/>
                </a:cxn>
                <a:cxn ang="0">
                  <a:pos x="382" y="1070"/>
                </a:cxn>
                <a:cxn ang="0">
                  <a:pos x="170" y="1032"/>
                </a:cxn>
                <a:cxn ang="0">
                  <a:pos x="0" y="923"/>
                </a:cxn>
                <a:cxn ang="0">
                  <a:pos x="162" y="760"/>
                </a:cxn>
                <a:cxn ang="0">
                  <a:pos x="260" y="837"/>
                </a:cxn>
                <a:cxn ang="0">
                  <a:pos x="382" y="868"/>
                </a:cxn>
                <a:cxn ang="0">
                  <a:pos x="435" y="862"/>
                </a:cxn>
                <a:cxn ang="0">
                  <a:pos x="481" y="843"/>
                </a:cxn>
                <a:cxn ang="0">
                  <a:pos x="512" y="808"/>
                </a:cxn>
                <a:cxn ang="0">
                  <a:pos x="523" y="757"/>
                </a:cxn>
                <a:cxn ang="0">
                  <a:pos x="509" y="708"/>
                </a:cxn>
                <a:cxn ang="0">
                  <a:pos x="468" y="671"/>
                </a:cxn>
                <a:cxn ang="0">
                  <a:pos x="402" y="641"/>
                </a:cxn>
                <a:cxn ang="0">
                  <a:pos x="311" y="611"/>
                </a:cxn>
                <a:cxn ang="0">
                  <a:pos x="216" y="574"/>
                </a:cxn>
                <a:cxn ang="0">
                  <a:pos x="132" y="519"/>
                </a:cxn>
                <a:cxn ang="0">
                  <a:pos x="73" y="437"/>
                </a:cxn>
                <a:cxn ang="0">
                  <a:pos x="51" y="319"/>
                </a:cxn>
                <a:cxn ang="0">
                  <a:pos x="86" y="174"/>
                </a:cxn>
                <a:cxn ang="0">
                  <a:pos x="176" y="75"/>
                </a:cxn>
                <a:cxn ang="0">
                  <a:pos x="303" y="18"/>
                </a:cxn>
                <a:cxn ang="0">
                  <a:pos x="446" y="0"/>
                </a:cxn>
                <a:cxn ang="0">
                  <a:pos x="622" y="32"/>
                </a:cxn>
                <a:cxn ang="0">
                  <a:pos x="780" y="125"/>
                </a:cxn>
                <a:cxn ang="0">
                  <a:pos x="623" y="291"/>
                </a:cxn>
              </a:cxnLst>
              <a:rect l="0" t="0" r="r" b="b"/>
              <a:pathLst>
                <a:path w="780" h="1070">
                  <a:moveTo>
                    <a:pt x="623" y="291"/>
                  </a:moveTo>
                  <a:cubicBezTo>
                    <a:pt x="602" y="264"/>
                    <a:pt x="574" y="243"/>
                    <a:pt x="540" y="227"/>
                  </a:cubicBezTo>
                  <a:cubicBezTo>
                    <a:pt x="506" y="211"/>
                    <a:pt x="473" y="203"/>
                    <a:pt x="441" y="203"/>
                  </a:cubicBezTo>
                  <a:cubicBezTo>
                    <a:pt x="425" y="203"/>
                    <a:pt x="408" y="204"/>
                    <a:pt x="392" y="207"/>
                  </a:cubicBezTo>
                  <a:cubicBezTo>
                    <a:pt x="375" y="210"/>
                    <a:pt x="359" y="216"/>
                    <a:pt x="346" y="224"/>
                  </a:cubicBezTo>
                  <a:cubicBezTo>
                    <a:pt x="333" y="232"/>
                    <a:pt x="321" y="243"/>
                    <a:pt x="312" y="255"/>
                  </a:cubicBezTo>
                  <a:cubicBezTo>
                    <a:pt x="303" y="268"/>
                    <a:pt x="299" y="285"/>
                    <a:pt x="299" y="305"/>
                  </a:cubicBezTo>
                  <a:cubicBezTo>
                    <a:pt x="299" y="322"/>
                    <a:pt x="302" y="337"/>
                    <a:pt x="309" y="348"/>
                  </a:cubicBezTo>
                  <a:cubicBezTo>
                    <a:pt x="317" y="360"/>
                    <a:pt x="327" y="370"/>
                    <a:pt x="341" y="378"/>
                  </a:cubicBezTo>
                  <a:cubicBezTo>
                    <a:pt x="355" y="387"/>
                    <a:pt x="371" y="395"/>
                    <a:pt x="391" y="402"/>
                  </a:cubicBezTo>
                  <a:cubicBezTo>
                    <a:pt x="410" y="409"/>
                    <a:pt x="431" y="417"/>
                    <a:pt x="455" y="424"/>
                  </a:cubicBezTo>
                  <a:cubicBezTo>
                    <a:pt x="490" y="436"/>
                    <a:pt x="526" y="449"/>
                    <a:pt x="564" y="463"/>
                  </a:cubicBezTo>
                  <a:cubicBezTo>
                    <a:pt x="601" y="477"/>
                    <a:pt x="635" y="495"/>
                    <a:pt x="666" y="518"/>
                  </a:cubicBezTo>
                  <a:cubicBezTo>
                    <a:pt x="696" y="541"/>
                    <a:pt x="722" y="569"/>
                    <a:pt x="742" y="603"/>
                  </a:cubicBezTo>
                  <a:cubicBezTo>
                    <a:pt x="762" y="638"/>
                    <a:pt x="772" y="680"/>
                    <a:pt x="772" y="731"/>
                  </a:cubicBezTo>
                  <a:cubicBezTo>
                    <a:pt x="772" y="789"/>
                    <a:pt x="761" y="840"/>
                    <a:pt x="740" y="883"/>
                  </a:cubicBezTo>
                  <a:cubicBezTo>
                    <a:pt x="718" y="925"/>
                    <a:pt x="689" y="960"/>
                    <a:pt x="653" y="988"/>
                  </a:cubicBezTo>
                  <a:cubicBezTo>
                    <a:pt x="616" y="1016"/>
                    <a:pt x="575" y="1037"/>
                    <a:pt x="527" y="1050"/>
                  </a:cubicBezTo>
                  <a:cubicBezTo>
                    <a:pt x="480" y="1064"/>
                    <a:pt x="432" y="1070"/>
                    <a:pt x="382" y="1070"/>
                  </a:cubicBezTo>
                  <a:cubicBezTo>
                    <a:pt x="309" y="1070"/>
                    <a:pt x="239" y="1057"/>
                    <a:pt x="170" y="1032"/>
                  </a:cubicBezTo>
                  <a:cubicBezTo>
                    <a:pt x="102" y="1007"/>
                    <a:pt x="46" y="971"/>
                    <a:pt x="0" y="923"/>
                  </a:cubicBezTo>
                  <a:cubicBezTo>
                    <a:pt x="162" y="760"/>
                    <a:pt x="162" y="760"/>
                    <a:pt x="162" y="760"/>
                  </a:cubicBezTo>
                  <a:cubicBezTo>
                    <a:pt x="187" y="790"/>
                    <a:pt x="220" y="816"/>
                    <a:pt x="260" y="837"/>
                  </a:cubicBezTo>
                  <a:cubicBezTo>
                    <a:pt x="301" y="857"/>
                    <a:pt x="342" y="868"/>
                    <a:pt x="382" y="868"/>
                  </a:cubicBezTo>
                  <a:cubicBezTo>
                    <a:pt x="400" y="868"/>
                    <a:pt x="418" y="866"/>
                    <a:pt x="435" y="862"/>
                  </a:cubicBezTo>
                  <a:cubicBezTo>
                    <a:pt x="453" y="858"/>
                    <a:pt x="468" y="852"/>
                    <a:pt x="481" y="843"/>
                  </a:cubicBezTo>
                  <a:cubicBezTo>
                    <a:pt x="494" y="834"/>
                    <a:pt x="504" y="823"/>
                    <a:pt x="512" y="808"/>
                  </a:cubicBezTo>
                  <a:cubicBezTo>
                    <a:pt x="519" y="794"/>
                    <a:pt x="523" y="777"/>
                    <a:pt x="523" y="757"/>
                  </a:cubicBezTo>
                  <a:cubicBezTo>
                    <a:pt x="523" y="737"/>
                    <a:pt x="518" y="721"/>
                    <a:pt x="509" y="708"/>
                  </a:cubicBezTo>
                  <a:cubicBezTo>
                    <a:pt x="499" y="694"/>
                    <a:pt x="486" y="682"/>
                    <a:pt x="468" y="671"/>
                  </a:cubicBezTo>
                  <a:cubicBezTo>
                    <a:pt x="450" y="660"/>
                    <a:pt x="428" y="650"/>
                    <a:pt x="402" y="641"/>
                  </a:cubicBezTo>
                  <a:cubicBezTo>
                    <a:pt x="375" y="632"/>
                    <a:pt x="345" y="622"/>
                    <a:pt x="311" y="611"/>
                  </a:cubicBezTo>
                  <a:cubicBezTo>
                    <a:pt x="279" y="601"/>
                    <a:pt x="247" y="588"/>
                    <a:pt x="216" y="574"/>
                  </a:cubicBezTo>
                  <a:cubicBezTo>
                    <a:pt x="185" y="560"/>
                    <a:pt x="157" y="541"/>
                    <a:pt x="132" y="519"/>
                  </a:cubicBezTo>
                  <a:cubicBezTo>
                    <a:pt x="108" y="496"/>
                    <a:pt x="88" y="469"/>
                    <a:pt x="73" y="437"/>
                  </a:cubicBezTo>
                  <a:cubicBezTo>
                    <a:pt x="58" y="405"/>
                    <a:pt x="51" y="365"/>
                    <a:pt x="51" y="319"/>
                  </a:cubicBezTo>
                  <a:cubicBezTo>
                    <a:pt x="51" y="263"/>
                    <a:pt x="62" y="214"/>
                    <a:pt x="86" y="174"/>
                  </a:cubicBezTo>
                  <a:cubicBezTo>
                    <a:pt x="108" y="134"/>
                    <a:pt x="139" y="101"/>
                    <a:pt x="176" y="75"/>
                  </a:cubicBezTo>
                  <a:cubicBezTo>
                    <a:pt x="214" y="49"/>
                    <a:pt x="256" y="30"/>
                    <a:pt x="303" y="18"/>
                  </a:cubicBezTo>
                  <a:cubicBezTo>
                    <a:pt x="350" y="6"/>
                    <a:pt x="397" y="0"/>
                    <a:pt x="446" y="0"/>
                  </a:cubicBezTo>
                  <a:cubicBezTo>
                    <a:pt x="503" y="0"/>
                    <a:pt x="562" y="11"/>
                    <a:pt x="622" y="32"/>
                  </a:cubicBezTo>
                  <a:cubicBezTo>
                    <a:pt x="682" y="53"/>
                    <a:pt x="734" y="84"/>
                    <a:pt x="780" y="125"/>
                  </a:cubicBezTo>
                  <a:lnTo>
                    <a:pt x="623" y="291"/>
                  </a:lnTo>
                  <a:close/>
                </a:path>
              </a:pathLst>
            </a:custGeom>
            <a:solidFill>
              <a:srgbClr val="9E0000"/>
            </a:solidFill>
            <a:ln w="9525">
              <a:noFill/>
              <a:round/>
              <a:headEnd/>
              <a:tailEnd/>
            </a:ln>
          </p:spPr>
          <p:txBody>
            <a:bodyPr/>
            <a:lstStyle/>
            <a:p>
              <a:pPr>
                <a:defRPr/>
              </a:pPr>
              <a:endParaRPr lang="nl-NL"/>
            </a:p>
          </p:txBody>
        </p:sp>
        <p:sp>
          <p:nvSpPr>
            <p:cNvPr id="43" name="Rectangle 42">
              <a:extLst>
                <a:ext uri="{FF2B5EF4-FFF2-40B4-BE49-F238E27FC236}">
                  <a16:creationId xmlns:a16="http://schemas.microsoft.com/office/drawing/2014/main" id="{604015F6-A24C-380D-9107-1A08E74DACC2}"/>
                </a:ext>
              </a:extLst>
            </p:cNvPr>
            <p:cNvSpPr>
              <a:spLocks noChangeArrowheads="1"/>
            </p:cNvSpPr>
            <p:nvPr userDrawn="1"/>
          </p:nvSpPr>
          <p:spPr bwMode="auto">
            <a:xfrm>
              <a:off x="18267363" y="1335088"/>
              <a:ext cx="71437" cy="292100"/>
            </a:xfrm>
            <a:prstGeom prst="rect">
              <a:avLst/>
            </a:prstGeom>
            <a:solidFill>
              <a:srgbClr val="9E0000"/>
            </a:solidFill>
            <a:ln w="9525">
              <a:noFill/>
              <a:miter lim="800000"/>
              <a:headEnd/>
              <a:tailEnd/>
            </a:ln>
          </p:spPr>
          <p:txBody>
            <a:bodyPr/>
            <a:lstStyle/>
            <a:p>
              <a:pPr>
                <a:defRPr/>
              </a:pPr>
              <a:endParaRPr lang="nl-NL"/>
            </a:p>
          </p:txBody>
        </p:sp>
        <p:sp>
          <p:nvSpPr>
            <p:cNvPr id="44" name="Freeform 43">
              <a:extLst>
                <a:ext uri="{FF2B5EF4-FFF2-40B4-BE49-F238E27FC236}">
                  <a16:creationId xmlns:a16="http://schemas.microsoft.com/office/drawing/2014/main" id="{F9D88C07-7B4A-DBDB-2F0F-4C71D24241C4}"/>
                </a:ext>
              </a:extLst>
            </p:cNvPr>
            <p:cNvSpPr>
              <a:spLocks/>
            </p:cNvSpPr>
            <p:nvPr userDrawn="1"/>
          </p:nvSpPr>
          <p:spPr bwMode="auto">
            <a:xfrm>
              <a:off x="18376900" y="1335088"/>
              <a:ext cx="234950" cy="292100"/>
            </a:xfrm>
            <a:custGeom>
              <a:avLst/>
              <a:gdLst/>
              <a:ahLst/>
              <a:cxnLst>
                <a:cxn ang="0">
                  <a:pos x="96" y="38"/>
                </a:cxn>
                <a:cxn ang="0">
                  <a:pos x="96" y="184"/>
                </a:cxn>
                <a:cxn ang="0">
                  <a:pos x="52" y="184"/>
                </a:cxn>
                <a:cxn ang="0">
                  <a:pos x="52" y="38"/>
                </a:cxn>
                <a:cxn ang="0">
                  <a:pos x="0" y="38"/>
                </a:cxn>
                <a:cxn ang="0">
                  <a:pos x="0" y="0"/>
                </a:cxn>
                <a:cxn ang="0">
                  <a:pos x="148" y="0"/>
                </a:cxn>
                <a:cxn ang="0">
                  <a:pos x="148" y="38"/>
                </a:cxn>
                <a:cxn ang="0">
                  <a:pos x="96" y="38"/>
                </a:cxn>
              </a:cxnLst>
              <a:rect l="0" t="0" r="r" b="b"/>
              <a:pathLst>
                <a:path w="148" h="184">
                  <a:moveTo>
                    <a:pt x="96" y="38"/>
                  </a:moveTo>
                  <a:lnTo>
                    <a:pt x="96" y="184"/>
                  </a:lnTo>
                  <a:lnTo>
                    <a:pt x="52" y="184"/>
                  </a:lnTo>
                  <a:lnTo>
                    <a:pt x="52" y="38"/>
                  </a:lnTo>
                  <a:lnTo>
                    <a:pt x="0" y="38"/>
                  </a:lnTo>
                  <a:lnTo>
                    <a:pt x="0" y="0"/>
                  </a:lnTo>
                  <a:lnTo>
                    <a:pt x="148" y="0"/>
                  </a:lnTo>
                  <a:lnTo>
                    <a:pt x="148" y="38"/>
                  </a:lnTo>
                  <a:lnTo>
                    <a:pt x="96" y="38"/>
                  </a:lnTo>
                  <a:close/>
                </a:path>
              </a:pathLst>
            </a:custGeom>
            <a:solidFill>
              <a:srgbClr val="9E0000"/>
            </a:solidFill>
            <a:ln w="9525">
              <a:noFill/>
              <a:round/>
              <a:headEnd/>
              <a:tailEnd/>
            </a:ln>
          </p:spPr>
          <p:txBody>
            <a:bodyPr/>
            <a:lstStyle/>
            <a:p>
              <a:pPr>
                <a:defRPr/>
              </a:pPr>
              <a:endParaRPr lang="nl-NL"/>
            </a:p>
          </p:txBody>
        </p:sp>
        <p:sp>
          <p:nvSpPr>
            <p:cNvPr id="45" name="Freeform 44">
              <a:extLst>
                <a:ext uri="{FF2B5EF4-FFF2-40B4-BE49-F238E27FC236}">
                  <a16:creationId xmlns:a16="http://schemas.microsoft.com/office/drawing/2014/main" id="{10CAEFE8-073F-A5D9-ED2B-779883A244DA}"/>
                </a:ext>
              </a:extLst>
            </p:cNvPr>
            <p:cNvSpPr>
              <a:spLocks/>
            </p:cNvSpPr>
            <p:nvPr userDrawn="1"/>
          </p:nvSpPr>
          <p:spPr bwMode="auto">
            <a:xfrm>
              <a:off x="18630900" y="1335088"/>
              <a:ext cx="293688" cy="292100"/>
            </a:xfrm>
            <a:custGeom>
              <a:avLst/>
              <a:gdLst/>
              <a:ahLst/>
              <a:cxnLst>
                <a:cxn ang="0">
                  <a:pos x="114" y="106"/>
                </a:cxn>
                <a:cxn ang="0">
                  <a:pos x="114" y="184"/>
                </a:cxn>
                <a:cxn ang="0">
                  <a:pos x="69" y="184"/>
                </a:cxn>
                <a:cxn ang="0">
                  <a:pos x="69" y="106"/>
                </a:cxn>
                <a:cxn ang="0">
                  <a:pos x="0" y="0"/>
                </a:cxn>
                <a:cxn ang="0">
                  <a:pos x="54" y="0"/>
                </a:cxn>
                <a:cxn ang="0">
                  <a:pos x="93" y="68"/>
                </a:cxn>
                <a:cxn ang="0">
                  <a:pos x="133" y="0"/>
                </a:cxn>
                <a:cxn ang="0">
                  <a:pos x="185" y="0"/>
                </a:cxn>
                <a:cxn ang="0">
                  <a:pos x="114" y="106"/>
                </a:cxn>
              </a:cxnLst>
              <a:rect l="0" t="0" r="r" b="b"/>
              <a:pathLst>
                <a:path w="185" h="184">
                  <a:moveTo>
                    <a:pt x="114" y="106"/>
                  </a:moveTo>
                  <a:lnTo>
                    <a:pt x="114" y="184"/>
                  </a:lnTo>
                  <a:lnTo>
                    <a:pt x="69" y="184"/>
                  </a:lnTo>
                  <a:lnTo>
                    <a:pt x="69" y="106"/>
                  </a:lnTo>
                  <a:lnTo>
                    <a:pt x="0" y="0"/>
                  </a:lnTo>
                  <a:lnTo>
                    <a:pt x="54" y="0"/>
                  </a:lnTo>
                  <a:lnTo>
                    <a:pt x="93" y="68"/>
                  </a:lnTo>
                  <a:lnTo>
                    <a:pt x="133" y="0"/>
                  </a:lnTo>
                  <a:lnTo>
                    <a:pt x="185" y="0"/>
                  </a:lnTo>
                  <a:lnTo>
                    <a:pt x="114" y="106"/>
                  </a:lnTo>
                  <a:close/>
                </a:path>
              </a:pathLst>
            </a:custGeom>
            <a:solidFill>
              <a:srgbClr val="9E0000"/>
            </a:solidFill>
            <a:ln w="9525">
              <a:noFill/>
              <a:round/>
              <a:headEnd/>
              <a:tailEnd/>
            </a:ln>
          </p:spPr>
          <p:txBody>
            <a:bodyPr/>
            <a:lstStyle/>
            <a:p>
              <a:pPr>
                <a:defRPr/>
              </a:pPr>
              <a:endParaRPr lang="nl-NL"/>
            </a:p>
          </p:txBody>
        </p:sp>
        <p:sp>
          <p:nvSpPr>
            <p:cNvPr id="46" name="Freeform 45">
              <a:extLst>
                <a:ext uri="{FF2B5EF4-FFF2-40B4-BE49-F238E27FC236}">
                  <a16:creationId xmlns:a16="http://schemas.microsoft.com/office/drawing/2014/main" id="{E0125E34-B458-061C-8226-DE22B5450EE7}"/>
                </a:ext>
              </a:extLst>
            </p:cNvPr>
            <p:cNvSpPr>
              <a:spLocks noEditPoints="1"/>
            </p:cNvSpPr>
            <p:nvPr userDrawn="1"/>
          </p:nvSpPr>
          <p:spPr bwMode="auto">
            <a:xfrm>
              <a:off x="19051588" y="1327150"/>
              <a:ext cx="317500" cy="307975"/>
            </a:xfrm>
            <a:custGeom>
              <a:avLst/>
              <a:gdLst/>
              <a:ahLst/>
              <a:cxnLst>
                <a:cxn ang="0">
                  <a:pos x="1110" y="532"/>
                </a:cxn>
                <a:cxn ang="0">
                  <a:pos x="1068" y="753"/>
                </a:cxn>
                <a:cxn ang="0">
                  <a:pos x="952" y="924"/>
                </a:cxn>
                <a:cxn ang="0">
                  <a:pos x="776" y="1034"/>
                </a:cxn>
                <a:cxn ang="0">
                  <a:pos x="554" y="1073"/>
                </a:cxn>
                <a:cxn ang="0">
                  <a:pos x="333" y="1034"/>
                </a:cxn>
                <a:cxn ang="0">
                  <a:pos x="157" y="924"/>
                </a:cxn>
                <a:cxn ang="0">
                  <a:pos x="42" y="753"/>
                </a:cxn>
                <a:cxn ang="0">
                  <a:pos x="0" y="532"/>
                </a:cxn>
                <a:cxn ang="0">
                  <a:pos x="42" y="311"/>
                </a:cxn>
                <a:cxn ang="0">
                  <a:pos x="157" y="143"/>
                </a:cxn>
                <a:cxn ang="0">
                  <a:pos x="333" y="37"/>
                </a:cxn>
                <a:cxn ang="0">
                  <a:pos x="554" y="0"/>
                </a:cxn>
                <a:cxn ang="0">
                  <a:pos x="776" y="37"/>
                </a:cxn>
                <a:cxn ang="0">
                  <a:pos x="952" y="143"/>
                </a:cxn>
                <a:cxn ang="0">
                  <a:pos x="1068" y="311"/>
                </a:cxn>
                <a:cxn ang="0">
                  <a:pos x="1110" y="532"/>
                </a:cxn>
                <a:cxn ang="0">
                  <a:pos x="846" y="532"/>
                </a:cxn>
                <a:cxn ang="0">
                  <a:pos x="825" y="408"/>
                </a:cxn>
                <a:cxn ang="0">
                  <a:pos x="765" y="310"/>
                </a:cxn>
                <a:cxn ang="0">
                  <a:pos x="673" y="245"/>
                </a:cxn>
                <a:cxn ang="0">
                  <a:pos x="554" y="221"/>
                </a:cxn>
                <a:cxn ang="0">
                  <a:pos x="436" y="245"/>
                </a:cxn>
                <a:cxn ang="0">
                  <a:pos x="344" y="310"/>
                </a:cxn>
                <a:cxn ang="0">
                  <a:pos x="284" y="408"/>
                </a:cxn>
                <a:cxn ang="0">
                  <a:pos x="263" y="532"/>
                </a:cxn>
                <a:cxn ang="0">
                  <a:pos x="285" y="659"/>
                </a:cxn>
                <a:cxn ang="0">
                  <a:pos x="345" y="759"/>
                </a:cxn>
                <a:cxn ang="0">
                  <a:pos x="436" y="825"/>
                </a:cxn>
                <a:cxn ang="0">
                  <a:pos x="554" y="848"/>
                </a:cxn>
                <a:cxn ang="0">
                  <a:pos x="672" y="825"/>
                </a:cxn>
                <a:cxn ang="0">
                  <a:pos x="764" y="759"/>
                </a:cxn>
                <a:cxn ang="0">
                  <a:pos x="825" y="659"/>
                </a:cxn>
                <a:cxn ang="0">
                  <a:pos x="846" y="532"/>
                </a:cxn>
              </a:cxnLst>
              <a:rect l="0" t="0" r="r" b="b"/>
              <a:pathLst>
                <a:path w="1110" h="1073">
                  <a:moveTo>
                    <a:pt x="1110" y="532"/>
                  </a:moveTo>
                  <a:cubicBezTo>
                    <a:pt x="1110" y="612"/>
                    <a:pt x="1096" y="686"/>
                    <a:pt x="1068" y="753"/>
                  </a:cubicBezTo>
                  <a:cubicBezTo>
                    <a:pt x="1040" y="819"/>
                    <a:pt x="1002" y="876"/>
                    <a:pt x="952" y="924"/>
                  </a:cubicBezTo>
                  <a:cubicBezTo>
                    <a:pt x="903" y="971"/>
                    <a:pt x="844" y="1008"/>
                    <a:pt x="776" y="1034"/>
                  </a:cubicBezTo>
                  <a:cubicBezTo>
                    <a:pt x="708" y="1060"/>
                    <a:pt x="634" y="1073"/>
                    <a:pt x="554" y="1073"/>
                  </a:cubicBezTo>
                  <a:cubicBezTo>
                    <a:pt x="474" y="1073"/>
                    <a:pt x="401" y="1060"/>
                    <a:pt x="333" y="1034"/>
                  </a:cubicBezTo>
                  <a:cubicBezTo>
                    <a:pt x="265" y="1008"/>
                    <a:pt x="207" y="971"/>
                    <a:pt x="157" y="924"/>
                  </a:cubicBezTo>
                  <a:cubicBezTo>
                    <a:pt x="108" y="876"/>
                    <a:pt x="69" y="819"/>
                    <a:pt x="42" y="753"/>
                  </a:cubicBezTo>
                  <a:cubicBezTo>
                    <a:pt x="14" y="686"/>
                    <a:pt x="0" y="612"/>
                    <a:pt x="0" y="532"/>
                  </a:cubicBezTo>
                  <a:cubicBezTo>
                    <a:pt x="0" y="450"/>
                    <a:pt x="14" y="377"/>
                    <a:pt x="42" y="311"/>
                  </a:cubicBezTo>
                  <a:cubicBezTo>
                    <a:pt x="69" y="245"/>
                    <a:pt x="108" y="190"/>
                    <a:pt x="157" y="143"/>
                  </a:cubicBezTo>
                  <a:cubicBezTo>
                    <a:pt x="207" y="97"/>
                    <a:pt x="265" y="62"/>
                    <a:pt x="333" y="37"/>
                  </a:cubicBezTo>
                  <a:cubicBezTo>
                    <a:pt x="401" y="12"/>
                    <a:pt x="474" y="0"/>
                    <a:pt x="554" y="0"/>
                  </a:cubicBezTo>
                  <a:cubicBezTo>
                    <a:pt x="634" y="0"/>
                    <a:pt x="708" y="12"/>
                    <a:pt x="776" y="37"/>
                  </a:cubicBezTo>
                  <a:cubicBezTo>
                    <a:pt x="844" y="62"/>
                    <a:pt x="903" y="97"/>
                    <a:pt x="952" y="143"/>
                  </a:cubicBezTo>
                  <a:cubicBezTo>
                    <a:pt x="1002" y="190"/>
                    <a:pt x="1040" y="245"/>
                    <a:pt x="1068" y="311"/>
                  </a:cubicBezTo>
                  <a:cubicBezTo>
                    <a:pt x="1096" y="377"/>
                    <a:pt x="1110" y="450"/>
                    <a:pt x="1110" y="532"/>
                  </a:cubicBezTo>
                  <a:moveTo>
                    <a:pt x="846" y="532"/>
                  </a:moveTo>
                  <a:cubicBezTo>
                    <a:pt x="846" y="488"/>
                    <a:pt x="839" y="446"/>
                    <a:pt x="825" y="408"/>
                  </a:cubicBezTo>
                  <a:cubicBezTo>
                    <a:pt x="811" y="370"/>
                    <a:pt x="790" y="337"/>
                    <a:pt x="765" y="310"/>
                  </a:cubicBezTo>
                  <a:cubicBezTo>
                    <a:pt x="740" y="282"/>
                    <a:pt x="709" y="261"/>
                    <a:pt x="673" y="245"/>
                  </a:cubicBezTo>
                  <a:cubicBezTo>
                    <a:pt x="637" y="229"/>
                    <a:pt x="597" y="221"/>
                    <a:pt x="554" y="221"/>
                  </a:cubicBezTo>
                  <a:cubicBezTo>
                    <a:pt x="511" y="221"/>
                    <a:pt x="472" y="229"/>
                    <a:pt x="436" y="245"/>
                  </a:cubicBezTo>
                  <a:cubicBezTo>
                    <a:pt x="401" y="261"/>
                    <a:pt x="370" y="282"/>
                    <a:pt x="344" y="310"/>
                  </a:cubicBezTo>
                  <a:cubicBezTo>
                    <a:pt x="318" y="337"/>
                    <a:pt x="298" y="370"/>
                    <a:pt x="284" y="408"/>
                  </a:cubicBezTo>
                  <a:cubicBezTo>
                    <a:pt x="270" y="446"/>
                    <a:pt x="263" y="488"/>
                    <a:pt x="263" y="532"/>
                  </a:cubicBezTo>
                  <a:cubicBezTo>
                    <a:pt x="263" y="578"/>
                    <a:pt x="270" y="620"/>
                    <a:pt x="285" y="659"/>
                  </a:cubicBezTo>
                  <a:cubicBezTo>
                    <a:pt x="299" y="698"/>
                    <a:pt x="319" y="731"/>
                    <a:pt x="345" y="759"/>
                  </a:cubicBezTo>
                  <a:cubicBezTo>
                    <a:pt x="370" y="787"/>
                    <a:pt x="401" y="809"/>
                    <a:pt x="436" y="825"/>
                  </a:cubicBezTo>
                  <a:cubicBezTo>
                    <a:pt x="472" y="840"/>
                    <a:pt x="511" y="848"/>
                    <a:pt x="554" y="848"/>
                  </a:cubicBezTo>
                  <a:cubicBezTo>
                    <a:pt x="597" y="848"/>
                    <a:pt x="637" y="840"/>
                    <a:pt x="672" y="825"/>
                  </a:cubicBezTo>
                  <a:cubicBezTo>
                    <a:pt x="708" y="809"/>
                    <a:pt x="739" y="787"/>
                    <a:pt x="764" y="759"/>
                  </a:cubicBezTo>
                  <a:cubicBezTo>
                    <a:pt x="790" y="731"/>
                    <a:pt x="811" y="698"/>
                    <a:pt x="825" y="659"/>
                  </a:cubicBezTo>
                  <a:cubicBezTo>
                    <a:pt x="839" y="620"/>
                    <a:pt x="846" y="578"/>
                    <a:pt x="846" y="532"/>
                  </a:cubicBezTo>
                </a:path>
              </a:pathLst>
            </a:custGeom>
            <a:solidFill>
              <a:srgbClr val="9E0000"/>
            </a:solidFill>
            <a:ln w="9525">
              <a:noFill/>
              <a:round/>
              <a:headEnd/>
              <a:tailEnd/>
            </a:ln>
          </p:spPr>
          <p:txBody>
            <a:bodyPr/>
            <a:lstStyle/>
            <a:p>
              <a:pPr>
                <a:defRPr/>
              </a:pPr>
              <a:endParaRPr lang="nl-NL"/>
            </a:p>
          </p:txBody>
        </p:sp>
        <p:sp>
          <p:nvSpPr>
            <p:cNvPr id="47" name="Freeform 46">
              <a:extLst>
                <a:ext uri="{FF2B5EF4-FFF2-40B4-BE49-F238E27FC236}">
                  <a16:creationId xmlns:a16="http://schemas.microsoft.com/office/drawing/2014/main" id="{A29EA2ED-47C1-201A-BF42-9372D13F87D3}"/>
                </a:ext>
              </a:extLst>
            </p:cNvPr>
            <p:cNvSpPr>
              <a:spLocks/>
            </p:cNvSpPr>
            <p:nvPr userDrawn="1"/>
          </p:nvSpPr>
          <p:spPr bwMode="auto">
            <a:xfrm>
              <a:off x="19423063" y="1335088"/>
              <a:ext cx="192087" cy="292100"/>
            </a:xfrm>
            <a:custGeom>
              <a:avLst/>
              <a:gdLst/>
              <a:ahLst/>
              <a:cxnLst>
                <a:cxn ang="0">
                  <a:pos x="44" y="38"/>
                </a:cxn>
                <a:cxn ang="0">
                  <a:pos x="44" y="76"/>
                </a:cxn>
                <a:cxn ang="0">
                  <a:pos x="115" y="76"/>
                </a:cxn>
                <a:cxn ang="0">
                  <a:pos x="115" y="113"/>
                </a:cxn>
                <a:cxn ang="0">
                  <a:pos x="44" y="113"/>
                </a:cxn>
                <a:cxn ang="0">
                  <a:pos x="44" y="184"/>
                </a:cxn>
                <a:cxn ang="0">
                  <a:pos x="0" y="184"/>
                </a:cxn>
                <a:cxn ang="0">
                  <a:pos x="0" y="0"/>
                </a:cxn>
                <a:cxn ang="0">
                  <a:pos x="121" y="0"/>
                </a:cxn>
                <a:cxn ang="0">
                  <a:pos x="121" y="38"/>
                </a:cxn>
                <a:cxn ang="0">
                  <a:pos x="44" y="38"/>
                </a:cxn>
              </a:cxnLst>
              <a:rect l="0" t="0" r="r" b="b"/>
              <a:pathLst>
                <a:path w="121" h="184">
                  <a:moveTo>
                    <a:pt x="44" y="38"/>
                  </a:moveTo>
                  <a:lnTo>
                    <a:pt x="44" y="76"/>
                  </a:lnTo>
                  <a:lnTo>
                    <a:pt x="115" y="76"/>
                  </a:lnTo>
                  <a:lnTo>
                    <a:pt x="115" y="113"/>
                  </a:lnTo>
                  <a:lnTo>
                    <a:pt x="44" y="113"/>
                  </a:lnTo>
                  <a:lnTo>
                    <a:pt x="44" y="184"/>
                  </a:lnTo>
                  <a:lnTo>
                    <a:pt x="0" y="184"/>
                  </a:lnTo>
                  <a:lnTo>
                    <a:pt x="0" y="0"/>
                  </a:lnTo>
                  <a:lnTo>
                    <a:pt x="121" y="0"/>
                  </a:lnTo>
                  <a:lnTo>
                    <a:pt x="121" y="38"/>
                  </a:lnTo>
                  <a:lnTo>
                    <a:pt x="44" y="38"/>
                  </a:lnTo>
                  <a:close/>
                </a:path>
              </a:pathLst>
            </a:custGeom>
            <a:solidFill>
              <a:srgbClr val="9E0000"/>
            </a:solidFill>
            <a:ln w="9525">
              <a:noFill/>
              <a:round/>
              <a:headEnd/>
              <a:tailEnd/>
            </a:ln>
          </p:spPr>
          <p:txBody>
            <a:bodyPr/>
            <a:lstStyle/>
            <a:p>
              <a:pPr>
                <a:defRPr/>
              </a:pPr>
              <a:endParaRPr lang="nl-NL"/>
            </a:p>
          </p:txBody>
        </p:sp>
        <p:sp>
          <p:nvSpPr>
            <p:cNvPr id="48" name="Freeform 47">
              <a:extLst>
                <a:ext uri="{FF2B5EF4-FFF2-40B4-BE49-F238E27FC236}">
                  <a16:creationId xmlns:a16="http://schemas.microsoft.com/office/drawing/2014/main" id="{AE4F0126-9F28-574C-A362-B9967A6DE7FF}"/>
                </a:ext>
              </a:extLst>
            </p:cNvPr>
            <p:cNvSpPr>
              <a:spLocks/>
            </p:cNvSpPr>
            <p:nvPr userDrawn="1"/>
          </p:nvSpPr>
          <p:spPr bwMode="auto">
            <a:xfrm>
              <a:off x="12106275" y="847725"/>
              <a:ext cx="1049338" cy="1266825"/>
            </a:xfrm>
            <a:custGeom>
              <a:avLst/>
              <a:gdLst/>
              <a:ahLst/>
              <a:cxnLst>
                <a:cxn ang="0">
                  <a:pos x="429" y="164"/>
                </a:cxn>
                <a:cxn ang="0">
                  <a:pos x="429" y="798"/>
                </a:cxn>
                <a:cxn ang="0">
                  <a:pos x="232" y="798"/>
                </a:cxn>
                <a:cxn ang="0">
                  <a:pos x="232" y="164"/>
                </a:cxn>
                <a:cxn ang="0">
                  <a:pos x="0" y="164"/>
                </a:cxn>
                <a:cxn ang="0">
                  <a:pos x="0" y="0"/>
                </a:cxn>
                <a:cxn ang="0">
                  <a:pos x="661" y="0"/>
                </a:cxn>
                <a:cxn ang="0">
                  <a:pos x="661" y="164"/>
                </a:cxn>
                <a:cxn ang="0">
                  <a:pos x="429" y="164"/>
                </a:cxn>
              </a:cxnLst>
              <a:rect l="0" t="0" r="r" b="b"/>
              <a:pathLst>
                <a:path w="661" h="798">
                  <a:moveTo>
                    <a:pt x="429" y="164"/>
                  </a:moveTo>
                  <a:lnTo>
                    <a:pt x="429" y="798"/>
                  </a:lnTo>
                  <a:lnTo>
                    <a:pt x="232" y="798"/>
                  </a:lnTo>
                  <a:lnTo>
                    <a:pt x="232" y="164"/>
                  </a:lnTo>
                  <a:lnTo>
                    <a:pt x="0" y="164"/>
                  </a:lnTo>
                  <a:lnTo>
                    <a:pt x="0" y="0"/>
                  </a:lnTo>
                  <a:lnTo>
                    <a:pt x="661" y="0"/>
                  </a:lnTo>
                  <a:lnTo>
                    <a:pt x="661" y="164"/>
                  </a:lnTo>
                  <a:lnTo>
                    <a:pt x="429" y="164"/>
                  </a:lnTo>
                  <a:close/>
                </a:path>
              </a:pathLst>
            </a:custGeom>
            <a:solidFill>
              <a:srgbClr val="9E0000"/>
            </a:solidFill>
            <a:ln w="9525">
              <a:noFill/>
              <a:round/>
              <a:headEnd/>
              <a:tailEnd/>
            </a:ln>
          </p:spPr>
          <p:txBody>
            <a:bodyPr/>
            <a:lstStyle/>
            <a:p>
              <a:pPr>
                <a:defRPr/>
              </a:pPr>
              <a:endParaRPr lang="nl-NL" dirty="0"/>
            </a:p>
          </p:txBody>
        </p:sp>
        <p:sp>
          <p:nvSpPr>
            <p:cNvPr id="49" name="Freeform 48">
              <a:extLst>
                <a:ext uri="{FF2B5EF4-FFF2-40B4-BE49-F238E27FC236}">
                  <a16:creationId xmlns:a16="http://schemas.microsoft.com/office/drawing/2014/main" id="{987F1B2E-5FD6-ACE6-6210-77D38EA7F225}"/>
                </a:ext>
              </a:extLst>
            </p:cNvPr>
            <p:cNvSpPr>
              <a:spLocks/>
            </p:cNvSpPr>
            <p:nvPr userDrawn="1"/>
          </p:nvSpPr>
          <p:spPr bwMode="auto">
            <a:xfrm>
              <a:off x="13276263" y="847725"/>
              <a:ext cx="1112837" cy="1300163"/>
            </a:xfrm>
            <a:custGeom>
              <a:avLst/>
              <a:gdLst/>
              <a:ahLst/>
              <a:cxnLst>
                <a:cxn ang="0">
                  <a:pos x="3753" y="3482"/>
                </a:cxn>
                <a:cxn ang="0">
                  <a:pos x="3359" y="4044"/>
                </a:cxn>
                <a:cxn ang="0">
                  <a:pos x="2740" y="4409"/>
                </a:cxn>
                <a:cxn ang="0">
                  <a:pos x="1936" y="4540"/>
                </a:cxn>
                <a:cxn ang="0">
                  <a:pos x="1128" y="4409"/>
                </a:cxn>
                <a:cxn ang="0">
                  <a:pos x="519" y="4044"/>
                </a:cxn>
                <a:cxn ang="0">
                  <a:pos x="135" y="3482"/>
                </a:cxn>
                <a:cxn ang="0">
                  <a:pos x="0" y="2754"/>
                </a:cxn>
                <a:cxn ang="0">
                  <a:pos x="0" y="0"/>
                </a:cxn>
                <a:cxn ang="0">
                  <a:pos x="1090" y="0"/>
                </a:cxn>
                <a:cxn ang="0">
                  <a:pos x="1090" y="2667"/>
                </a:cxn>
                <a:cxn ang="0">
                  <a:pos x="1138" y="3010"/>
                </a:cxn>
                <a:cxn ang="0">
                  <a:pos x="1285" y="3301"/>
                </a:cxn>
                <a:cxn ang="0">
                  <a:pos x="1548" y="3504"/>
                </a:cxn>
                <a:cxn ang="0">
                  <a:pos x="1942" y="3579"/>
                </a:cxn>
                <a:cxn ang="0">
                  <a:pos x="2336" y="3504"/>
                </a:cxn>
                <a:cxn ang="0">
                  <a:pos x="2602" y="3301"/>
                </a:cxn>
                <a:cxn ang="0">
                  <a:pos x="2750" y="3010"/>
                </a:cxn>
                <a:cxn ang="0">
                  <a:pos x="2795" y="2667"/>
                </a:cxn>
                <a:cxn ang="0">
                  <a:pos x="2795" y="0"/>
                </a:cxn>
                <a:cxn ang="0">
                  <a:pos x="3890" y="0"/>
                </a:cxn>
                <a:cxn ang="0">
                  <a:pos x="3890" y="2754"/>
                </a:cxn>
                <a:cxn ang="0">
                  <a:pos x="3753" y="3482"/>
                </a:cxn>
              </a:cxnLst>
              <a:rect l="0" t="0" r="r" b="b"/>
              <a:pathLst>
                <a:path w="3890" h="4540">
                  <a:moveTo>
                    <a:pt x="3753" y="3482"/>
                  </a:moveTo>
                  <a:cubicBezTo>
                    <a:pt x="3661" y="3700"/>
                    <a:pt x="3529" y="3888"/>
                    <a:pt x="3359" y="4044"/>
                  </a:cubicBezTo>
                  <a:cubicBezTo>
                    <a:pt x="3188" y="4200"/>
                    <a:pt x="2982" y="4322"/>
                    <a:pt x="2740" y="4409"/>
                  </a:cubicBezTo>
                  <a:cubicBezTo>
                    <a:pt x="2499" y="4497"/>
                    <a:pt x="2231" y="4540"/>
                    <a:pt x="1936" y="4540"/>
                  </a:cubicBezTo>
                  <a:cubicBezTo>
                    <a:pt x="1637" y="4540"/>
                    <a:pt x="1368" y="4497"/>
                    <a:pt x="1128" y="4409"/>
                  </a:cubicBezTo>
                  <a:cubicBezTo>
                    <a:pt x="889" y="4322"/>
                    <a:pt x="686" y="4200"/>
                    <a:pt x="519" y="4044"/>
                  </a:cubicBezTo>
                  <a:cubicBezTo>
                    <a:pt x="353" y="3888"/>
                    <a:pt x="225" y="3700"/>
                    <a:pt x="135" y="3482"/>
                  </a:cubicBezTo>
                  <a:cubicBezTo>
                    <a:pt x="45" y="3263"/>
                    <a:pt x="0" y="3021"/>
                    <a:pt x="0" y="2754"/>
                  </a:cubicBezTo>
                  <a:cubicBezTo>
                    <a:pt x="0" y="0"/>
                    <a:pt x="0" y="0"/>
                    <a:pt x="0" y="0"/>
                  </a:cubicBezTo>
                  <a:cubicBezTo>
                    <a:pt x="1090" y="0"/>
                    <a:pt x="1090" y="0"/>
                    <a:pt x="1090" y="0"/>
                  </a:cubicBezTo>
                  <a:cubicBezTo>
                    <a:pt x="1090" y="2667"/>
                    <a:pt x="1090" y="2667"/>
                    <a:pt x="1090" y="2667"/>
                  </a:cubicBezTo>
                  <a:cubicBezTo>
                    <a:pt x="1090" y="2788"/>
                    <a:pt x="1106" y="2902"/>
                    <a:pt x="1138" y="3010"/>
                  </a:cubicBezTo>
                  <a:cubicBezTo>
                    <a:pt x="1170" y="3119"/>
                    <a:pt x="1219" y="3215"/>
                    <a:pt x="1285" y="3301"/>
                  </a:cubicBezTo>
                  <a:cubicBezTo>
                    <a:pt x="1351" y="3386"/>
                    <a:pt x="1439" y="3454"/>
                    <a:pt x="1548" y="3504"/>
                  </a:cubicBezTo>
                  <a:cubicBezTo>
                    <a:pt x="1657" y="3554"/>
                    <a:pt x="1788" y="3579"/>
                    <a:pt x="1942" y="3579"/>
                  </a:cubicBezTo>
                  <a:cubicBezTo>
                    <a:pt x="2096" y="3579"/>
                    <a:pt x="2227" y="3554"/>
                    <a:pt x="2336" y="3504"/>
                  </a:cubicBezTo>
                  <a:cubicBezTo>
                    <a:pt x="2445" y="3454"/>
                    <a:pt x="2534" y="3386"/>
                    <a:pt x="2602" y="3301"/>
                  </a:cubicBezTo>
                  <a:cubicBezTo>
                    <a:pt x="2671" y="3215"/>
                    <a:pt x="2720" y="3119"/>
                    <a:pt x="2750" y="3010"/>
                  </a:cubicBezTo>
                  <a:cubicBezTo>
                    <a:pt x="2780" y="2902"/>
                    <a:pt x="2795" y="2788"/>
                    <a:pt x="2795" y="2667"/>
                  </a:cubicBezTo>
                  <a:cubicBezTo>
                    <a:pt x="2795" y="0"/>
                    <a:pt x="2795" y="0"/>
                    <a:pt x="2795" y="0"/>
                  </a:cubicBezTo>
                  <a:cubicBezTo>
                    <a:pt x="3890" y="0"/>
                    <a:pt x="3890" y="0"/>
                    <a:pt x="3890" y="0"/>
                  </a:cubicBezTo>
                  <a:cubicBezTo>
                    <a:pt x="3890" y="2754"/>
                    <a:pt x="3890" y="2754"/>
                    <a:pt x="3890" y="2754"/>
                  </a:cubicBezTo>
                  <a:cubicBezTo>
                    <a:pt x="3890" y="3021"/>
                    <a:pt x="3845" y="3263"/>
                    <a:pt x="3753" y="3482"/>
                  </a:cubicBezTo>
                </a:path>
              </a:pathLst>
            </a:custGeom>
            <a:solidFill>
              <a:srgbClr val="9E0000"/>
            </a:solidFill>
            <a:ln w="9525">
              <a:noFill/>
              <a:round/>
              <a:headEnd/>
              <a:tailEnd/>
            </a:ln>
          </p:spPr>
          <p:txBody>
            <a:bodyPr/>
            <a:lstStyle/>
            <a:p>
              <a:pPr>
                <a:defRPr/>
              </a:pPr>
              <a:endParaRPr lang="nl-NL"/>
            </a:p>
          </p:txBody>
        </p:sp>
        <p:sp>
          <p:nvSpPr>
            <p:cNvPr id="50" name="Freeform 49">
              <a:extLst>
                <a:ext uri="{FF2B5EF4-FFF2-40B4-BE49-F238E27FC236}">
                  <a16:creationId xmlns:a16="http://schemas.microsoft.com/office/drawing/2014/main" id="{8B2E665C-930D-FD9E-3F71-0E90EAF35E6B}"/>
                </a:ext>
              </a:extLst>
            </p:cNvPr>
            <p:cNvSpPr>
              <a:spLocks/>
            </p:cNvSpPr>
            <p:nvPr userDrawn="1"/>
          </p:nvSpPr>
          <p:spPr bwMode="auto">
            <a:xfrm>
              <a:off x="14357350" y="750888"/>
              <a:ext cx="863600" cy="1557337"/>
            </a:xfrm>
            <a:custGeom>
              <a:avLst/>
              <a:gdLst/>
              <a:ahLst/>
              <a:cxnLst>
                <a:cxn ang="0">
                  <a:pos x="143" y="981"/>
                </a:cxn>
                <a:cxn ang="0">
                  <a:pos x="544" y="0"/>
                </a:cxn>
                <a:cxn ang="0">
                  <a:pos x="401" y="0"/>
                </a:cxn>
                <a:cxn ang="0">
                  <a:pos x="0" y="981"/>
                </a:cxn>
                <a:cxn ang="0">
                  <a:pos x="143" y="981"/>
                </a:cxn>
              </a:cxnLst>
              <a:rect l="0" t="0" r="r" b="b"/>
              <a:pathLst>
                <a:path w="544" h="981">
                  <a:moveTo>
                    <a:pt x="143" y="981"/>
                  </a:moveTo>
                  <a:lnTo>
                    <a:pt x="544" y="0"/>
                  </a:lnTo>
                  <a:lnTo>
                    <a:pt x="401" y="0"/>
                  </a:lnTo>
                  <a:lnTo>
                    <a:pt x="0" y="981"/>
                  </a:lnTo>
                  <a:lnTo>
                    <a:pt x="143" y="981"/>
                  </a:lnTo>
                  <a:close/>
                </a:path>
              </a:pathLst>
            </a:custGeom>
            <a:solidFill>
              <a:srgbClr val="9E0000"/>
            </a:solidFill>
            <a:ln w="9525">
              <a:noFill/>
              <a:round/>
              <a:headEnd/>
              <a:tailEnd/>
            </a:ln>
          </p:spPr>
          <p:txBody>
            <a:bodyPr/>
            <a:lstStyle/>
            <a:p>
              <a:pPr>
                <a:defRPr/>
              </a:pPr>
              <a:endParaRPr lang="nl-NL"/>
            </a:p>
          </p:txBody>
        </p:sp>
        <p:sp>
          <p:nvSpPr>
            <p:cNvPr id="51" name="Freeform 50">
              <a:extLst>
                <a:ext uri="{FF2B5EF4-FFF2-40B4-BE49-F238E27FC236}">
                  <a16:creationId xmlns:a16="http://schemas.microsoft.com/office/drawing/2014/main" id="{CFB9F323-F7B0-A101-C4B9-C19125F84A8C}"/>
                </a:ext>
              </a:extLst>
            </p:cNvPr>
            <p:cNvSpPr>
              <a:spLocks noEditPoints="1"/>
            </p:cNvSpPr>
            <p:nvPr userDrawn="1"/>
          </p:nvSpPr>
          <p:spPr bwMode="auto">
            <a:xfrm>
              <a:off x="15055850" y="1200150"/>
              <a:ext cx="947738" cy="947738"/>
            </a:xfrm>
            <a:custGeom>
              <a:avLst/>
              <a:gdLst/>
              <a:ahLst/>
              <a:cxnLst>
                <a:cxn ang="0">
                  <a:pos x="1656" y="0"/>
                </a:cxn>
                <a:cxn ang="0">
                  <a:pos x="0" y="1655"/>
                </a:cxn>
                <a:cxn ang="0">
                  <a:pos x="1656" y="3311"/>
                </a:cxn>
                <a:cxn ang="0">
                  <a:pos x="3166" y="2592"/>
                </a:cxn>
                <a:cxn ang="0">
                  <a:pos x="2415" y="2286"/>
                </a:cxn>
                <a:cxn ang="0">
                  <a:pos x="1656" y="2595"/>
                </a:cxn>
                <a:cxn ang="0">
                  <a:pos x="759" y="1936"/>
                </a:cxn>
                <a:cxn ang="0">
                  <a:pos x="3287" y="1936"/>
                </a:cxn>
                <a:cxn ang="0">
                  <a:pos x="3311" y="1655"/>
                </a:cxn>
                <a:cxn ang="0">
                  <a:pos x="1656" y="0"/>
                </a:cxn>
                <a:cxn ang="0">
                  <a:pos x="1656" y="717"/>
                </a:cxn>
                <a:cxn ang="0">
                  <a:pos x="2525" y="1299"/>
                </a:cxn>
                <a:cxn ang="0">
                  <a:pos x="787" y="1299"/>
                </a:cxn>
                <a:cxn ang="0">
                  <a:pos x="1656" y="717"/>
                </a:cxn>
              </a:cxnLst>
              <a:rect l="0" t="0" r="r" b="b"/>
              <a:pathLst>
                <a:path w="3311" h="3311">
                  <a:moveTo>
                    <a:pt x="1656" y="0"/>
                  </a:moveTo>
                  <a:cubicBezTo>
                    <a:pt x="741" y="0"/>
                    <a:pt x="0" y="741"/>
                    <a:pt x="0" y="1655"/>
                  </a:cubicBezTo>
                  <a:cubicBezTo>
                    <a:pt x="0" y="2570"/>
                    <a:pt x="741" y="3311"/>
                    <a:pt x="1656" y="3311"/>
                  </a:cubicBezTo>
                  <a:cubicBezTo>
                    <a:pt x="2242" y="3311"/>
                    <a:pt x="2842" y="3054"/>
                    <a:pt x="3166" y="2592"/>
                  </a:cubicBezTo>
                  <a:cubicBezTo>
                    <a:pt x="2415" y="2286"/>
                    <a:pt x="2415" y="2286"/>
                    <a:pt x="2415" y="2286"/>
                  </a:cubicBezTo>
                  <a:cubicBezTo>
                    <a:pt x="2215" y="2507"/>
                    <a:pt x="1941" y="2595"/>
                    <a:pt x="1656" y="2595"/>
                  </a:cubicBezTo>
                  <a:cubicBezTo>
                    <a:pt x="1235" y="2595"/>
                    <a:pt x="879" y="2318"/>
                    <a:pt x="759" y="1936"/>
                  </a:cubicBezTo>
                  <a:cubicBezTo>
                    <a:pt x="3287" y="1936"/>
                    <a:pt x="3287" y="1936"/>
                    <a:pt x="3287" y="1936"/>
                  </a:cubicBezTo>
                  <a:cubicBezTo>
                    <a:pt x="3303" y="1845"/>
                    <a:pt x="3311" y="1751"/>
                    <a:pt x="3311" y="1655"/>
                  </a:cubicBezTo>
                  <a:cubicBezTo>
                    <a:pt x="3311" y="741"/>
                    <a:pt x="2570" y="0"/>
                    <a:pt x="1656" y="0"/>
                  </a:cubicBezTo>
                  <a:moveTo>
                    <a:pt x="1656" y="717"/>
                  </a:moveTo>
                  <a:cubicBezTo>
                    <a:pt x="2048" y="717"/>
                    <a:pt x="2384" y="957"/>
                    <a:pt x="2525" y="1299"/>
                  </a:cubicBezTo>
                  <a:cubicBezTo>
                    <a:pt x="787" y="1299"/>
                    <a:pt x="787" y="1299"/>
                    <a:pt x="787" y="1299"/>
                  </a:cubicBezTo>
                  <a:cubicBezTo>
                    <a:pt x="927" y="957"/>
                    <a:pt x="1263" y="717"/>
                    <a:pt x="1656" y="717"/>
                  </a:cubicBezTo>
                </a:path>
              </a:pathLst>
            </a:custGeom>
            <a:solidFill>
              <a:srgbClr val="9E0000"/>
            </a:solidFill>
            <a:ln w="9525">
              <a:noFill/>
              <a:round/>
              <a:headEnd/>
              <a:tailEnd/>
            </a:ln>
          </p:spPr>
          <p:txBody>
            <a:bodyPr/>
            <a:lstStyle/>
            <a:p>
              <a:pPr>
                <a:defRPr/>
              </a:pPr>
              <a:endParaRPr lang="nl-NL"/>
            </a:p>
          </p:txBody>
        </p:sp>
      </p:grpSp>
      <p:sp>
        <p:nvSpPr>
          <p:cNvPr id="52" name="TextBox 51">
            <a:extLst>
              <a:ext uri="{FF2B5EF4-FFF2-40B4-BE49-F238E27FC236}">
                <a16:creationId xmlns:a16="http://schemas.microsoft.com/office/drawing/2014/main" id="{BC9E503F-AF20-2272-56B9-707A3EE01FD6}"/>
              </a:ext>
            </a:extLst>
          </p:cNvPr>
          <p:cNvSpPr txBox="1"/>
          <p:nvPr/>
        </p:nvSpPr>
        <p:spPr>
          <a:xfrm>
            <a:off x="2210991" y="5525173"/>
            <a:ext cx="4722018" cy="461665"/>
          </a:xfrm>
          <a:prstGeom prst="rect">
            <a:avLst/>
          </a:prstGeom>
          <a:noFill/>
        </p:spPr>
        <p:txBody>
          <a:bodyPr wrap="square">
            <a:spAutoFit/>
          </a:bodyPr>
          <a:lstStyle/>
          <a:p>
            <a:pPr algn="ctr"/>
            <a:r>
              <a:rPr lang="en-US" sz="2400" i="1" dirty="0">
                <a:latin typeface="Cambria" panose="02040503050406030204" pitchFamily="18" charset="0"/>
                <a:cs typeface="Calibri" panose="020F0502020204030204" pitchFamily="34" charset="0"/>
              </a:rPr>
              <a:t>49</a:t>
            </a:r>
            <a:r>
              <a:rPr lang="en-US" sz="2400" i="1" baseline="30000" dirty="0">
                <a:latin typeface="Cambria" panose="02040503050406030204" pitchFamily="18" charset="0"/>
                <a:cs typeface="Calibri" panose="020F0502020204030204" pitchFamily="34" charset="0"/>
              </a:rPr>
              <a:t>th</a:t>
            </a:r>
            <a:r>
              <a:rPr lang="en-US" sz="2400" i="1" dirty="0">
                <a:latin typeface="Cambria" panose="02040503050406030204" pitchFamily="18" charset="0"/>
                <a:cs typeface="Calibri" panose="020F0502020204030204" pitchFamily="34" charset="0"/>
              </a:rPr>
              <a:t> ISCA 2022, New York, USA</a:t>
            </a:r>
          </a:p>
        </p:txBody>
      </p:sp>
    </p:spTree>
    <p:extLst>
      <p:ext uri="{BB962C8B-B14F-4D97-AF65-F5344CB8AC3E}">
        <p14:creationId xmlns:p14="http://schemas.microsoft.com/office/powerpoint/2010/main" val="1880181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019FDF-EF92-4F47-FD34-07A1C10D0FE6}"/>
              </a:ext>
            </a:extLst>
          </p:cNvPr>
          <p:cNvPicPr>
            <a:picLocks/>
          </p:cNvPicPr>
          <p:nvPr/>
        </p:nvPicPr>
        <p:blipFill>
          <a:blip r:embed="rId3"/>
          <a:stretch>
            <a:fillRect/>
          </a:stretch>
        </p:blipFill>
        <p:spPr>
          <a:xfrm>
            <a:off x="1087600" y="2904191"/>
            <a:ext cx="6422400" cy="4215600"/>
          </a:xfrm>
          <a:prstGeom prst="rect">
            <a:avLst/>
          </a:prstGeom>
        </p:spPr>
      </p:pic>
      <p:sp>
        <p:nvSpPr>
          <p:cNvPr id="4" name="Title 3">
            <a:extLst>
              <a:ext uri="{FF2B5EF4-FFF2-40B4-BE49-F238E27FC236}">
                <a16:creationId xmlns:a16="http://schemas.microsoft.com/office/drawing/2014/main" id="{224D8ABC-7BF9-D945-9910-46C6C2AEF7E1}"/>
              </a:ext>
            </a:extLst>
          </p:cNvPr>
          <p:cNvSpPr>
            <a:spLocks noGrp="1"/>
          </p:cNvSpPr>
          <p:nvPr>
            <p:ph type="title"/>
          </p:nvPr>
        </p:nvSpPr>
        <p:spPr/>
        <p:txBody>
          <a:bodyPr/>
          <a:lstStyle/>
          <a:p>
            <a:r>
              <a:rPr lang="en" sz="4000" dirty="0"/>
              <a:t>Lack of Adaptivity</a:t>
            </a:r>
            <a:endParaRPr lang="en-US" sz="4000" dirty="0"/>
          </a:p>
        </p:txBody>
      </p:sp>
      <p:sp>
        <p:nvSpPr>
          <p:cNvPr id="5" name="Content Placeholder 4">
            <a:extLst>
              <a:ext uri="{FF2B5EF4-FFF2-40B4-BE49-F238E27FC236}">
                <a16:creationId xmlns:a16="http://schemas.microsoft.com/office/drawing/2014/main" id="{B7B87274-C6FD-C14D-BAD4-53EEFF0A825A}"/>
              </a:ext>
            </a:extLst>
          </p:cNvPr>
          <p:cNvSpPr>
            <a:spLocks noGrp="1"/>
          </p:cNvSpPr>
          <p:nvPr>
            <p:ph idx="1"/>
          </p:nvPr>
        </p:nvSpPr>
        <p:spPr/>
        <p:txBody>
          <a:bodyPr>
            <a:normAutofit/>
          </a:bodyPr>
          <a:lstStyle/>
          <a:p>
            <a:pPr marL="0" indent="0">
              <a:buSzPts val="2500"/>
              <a:buNone/>
            </a:pPr>
            <a:r>
              <a:rPr lang="en" sz="3200" b="1" dirty="0">
                <a:solidFill>
                  <a:schemeClr val="accent1"/>
                </a:solidFill>
                <a:latin typeface="Lato" panose="020F0502020204030203" pitchFamily="34" charset="0"/>
                <a:ea typeface="Lato" panose="020F0502020204030203" pitchFamily="34" charset="0"/>
                <a:cs typeface="Lato" panose="020F0502020204030203" pitchFamily="34" charset="0"/>
              </a:rPr>
              <a:t>Workload Changes</a:t>
            </a:r>
          </a:p>
          <a:p>
            <a:pPr marL="0" indent="0">
              <a:buSzPts val="2500"/>
              <a:buNone/>
            </a:pPr>
            <a:endParaRPr lang="en" b="1" dirty="0">
              <a:latin typeface="Calibri" panose="020F0502020204030204" pitchFamily="34" charset="0"/>
              <a:cs typeface="Calibri" panose="020F0502020204030204" pitchFamily="34" charset="0"/>
            </a:endParaRPr>
          </a:p>
          <a:p>
            <a:pPr marL="0" indent="0" algn="just">
              <a:buSzPts val="2500"/>
              <a:buNone/>
            </a:pPr>
            <a:r>
              <a:rPr lang="en" sz="3000" dirty="0">
                <a:latin typeface="Calibri" panose="020F0502020204030204" pitchFamily="34" charset="0"/>
                <a:cs typeface="Calibri" panose="020F0502020204030204" pitchFamily="34" charset="0"/>
              </a:rPr>
              <a:t>Prior data placement techniques consider only a </a:t>
            </a:r>
            <a:r>
              <a:rPr lang="en" sz="3000" b="1" dirty="0">
                <a:solidFill>
                  <a:srgbClr val="C00000"/>
                </a:solidFill>
                <a:latin typeface="Calibri" panose="020F0502020204030204" pitchFamily="34" charset="0"/>
                <a:cs typeface="Calibri" panose="020F0502020204030204" pitchFamily="34" charset="0"/>
              </a:rPr>
              <a:t>few workload characteristics</a:t>
            </a:r>
            <a:r>
              <a:rPr lang="en" sz="3000" dirty="0">
                <a:solidFill>
                  <a:srgbClr val="C00000"/>
                </a:solidFill>
                <a:latin typeface="Calibri" panose="020F0502020204030204" pitchFamily="34" charset="0"/>
                <a:cs typeface="Calibri" panose="020F0502020204030204" pitchFamily="34" charset="0"/>
              </a:rPr>
              <a:t> </a:t>
            </a:r>
            <a:r>
              <a:rPr lang="en" sz="3000" dirty="0">
                <a:latin typeface="Calibri" panose="020F0502020204030204" pitchFamily="34" charset="0"/>
                <a:cs typeface="Calibri" panose="020F0502020204030204" pitchFamily="34" charset="0"/>
              </a:rPr>
              <a:t>that are</a:t>
            </a:r>
            <a:r>
              <a:rPr lang="en" sz="3000" b="1" dirty="0">
                <a:solidFill>
                  <a:srgbClr val="C00000"/>
                </a:solidFill>
                <a:latin typeface="Calibri" panose="020F0502020204030204" pitchFamily="34" charset="0"/>
                <a:cs typeface="Calibri" panose="020F0502020204030204" pitchFamily="34" charset="0"/>
              </a:rPr>
              <a:t> statically tuned</a:t>
            </a:r>
          </a:p>
        </p:txBody>
      </p:sp>
      <p:sp>
        <p:nvSpPr>
          <p:cNvPr id="44" name="TextBox 43">
            <a:extLst>
              <a:ext uri="{FF2B5EF4-FFF2-40B4-BE49-F238E27FC236}">
                <a16:creationId xmlns:a16="http://schemas.microsoft.com/office/drawing/2014/main" id="{8F31EF1B-76D2-815B-882C-1A2EF390B95D}"/>
              </a:ext>
            </a:extLst>
          </p:cNvPr>
          <p:cNvSpPr txBox="1"/>
          <p:nvPr/>
        </p:nvSpPr>
        <p:spPr>
          <a:xfrm>
            <a:off x="3040548" y="2969279"/>
            <a:ext cx="780482" cy="369332"/>
          </a:xfrm>
          <a:prstGeom prst="rect">
            <a:avLst/>
          </a:prstGeom>
          <a:noFill/>
        </p:spPr>
        <p:txBody>
          <a:bodyPr wrap="square">
            <a:spAutoFit/>
          </a:bodyPr>
          <a:lstStyle/>
          <a:p>
            <a:r>
              <a:rPr lang="en-US" dirty="0"/>
              <a:t>CDE</a:t>
            </a:r>
          </a:p>
        </p:txBody>
      </p:sp>
      <p:sp>
        <p:nvSpPr>
          <p:cNvPr id="47" name="TextBox 46">
            <a:extLst>
              <a:ext uri="{FF2B5EF4-FFF2-40B4-BE49-F238E27FC236}">
                <a16:creationId xmlns:a16="http://schemas.microsoft.com/office/drawing/2014/main" id="{8C701BF6-7D24-BCF6-A27F-753526475A18}"/>
              </a:ext>
            </a:extLst>
          </p:cNvPr>
          <p:cNvSpPr txBox="1"/>
          <p:nvPr/>
        </p:nvSpPr>
        <p:spPr>
          <a:xfrm>
            <a:off x="4207604" y="2969280"/>
            <a:ext cx="1116203" cy="369332"/>
          </a:xfrm>
          <a:prstGeom prst="rect">
            <a:avLst/>
          </a:prstGeom>
          <a:noFill/>
        </p:spPr>
        <p:txBody>
          <a:bodyPr wrap="square">
            <a:spAutoFit/>
          </a:bodyPr>
          <a:lstStyle/>
          <a:p>
            <a:r>
              <a:rPr lang="en-US" dirty="0"/>
              <a:t>RNN-HSS</a:t>
            </a:r>
          </a:p>
        </p:txBody>
      </p:sp>
      <p:sp>
        <p:nvSpPr>
          <p:cNvPr id="48" name="TextBox 47">
            <a:extLst>
              <a:ext uri="{FF2B5EF4-FFF2-40B4-BE49-F238E27FC236}">
                <a16:creationId xmlns:a16="http://schemas.microsoft.com/office/drawing/2014/main" id="{82CDDC71-64A1-2D72-62F1-8A82D8DE4545}"/>
              </a:ext>
            </a:extLst>
          </p:cNvPr>
          <p:cNvSpPr txBox="1"/>
          <p:nvPr/>
        </p:nvSpPr>
        <p:spPr>
          <a:xfrm>
            <a:off x="5496836" y="2969279"/>
            <a:ext cx="1116203" cy="369332"/>
          </a:xfrm>
          <a:prstGeom prst="rect">
            <a:avLst/>
          </a:prstGeom>
          <a:noFill/>
        </p:spPr>
        <p:txBody>
          <a:bodyPr wrap="square">
            <a:spAutoFit/>
          </a:bodyPr>
          <a:lstStyle/>
          <a:p>
            <a:r>
              <a:rPr lang="en-US" dirty="0"/>
              <a:t>Oracle</a:t>
            </a:r>
          </a:p>
        </p:txBody>
      </p:sp>
      <p:sp>
        <p:nvSpPr>
          <p:cNvPr id="49" name="Rectangle 48">
            <a:extLst>
              <a:ext uri="{FF2B5EF4-FFF2-40B4-BE49-F238E27FC236}">
                <a16:creationId xmlns:a16="http://schemas.microsoft.com/office/drawing/2014/main" id="{3A34DE38-471C-24A6-6059-A3F3CE8B0932}"/>
              </a:ext>
            </a:extLst>
          </p:cNvPr>
          <p:cNvSpPr/>
          <p:nvPr/>
        </p:nvSpPr>
        <p:spPr>
          <a:xfrm>
            <a:off x="2831795" y="3053745"/>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1C760C74-6287-3C98-1688-AEE3778FA7C6}"/>
              </a:ext>
            </a:extLst>
          </p:cNvPr>
          <p:cNvSpPr/>
          <p:nvPr/>
        </p:nvSpPr>
        <p:spPr>
          <a:xfrm>
            <a:off x="3994059" y="3047958"/>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7CF1B489-F9B9-5BBC-DE26-C07861BF0EA1}"/>
              </a:ext>
            </a:extLst>
          </p:cNvPr>
          <p:cNvSpPr/>
          <p:nvPr/>
        </p:nvSpPr>
        <p:spPr>
          <a:xfrm>
            <a:off x="5279249" y="3049528"/>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4BC32319-DBF4-C3A2-032A-F594D1F4146E}"/>
              </a:ext>
            </a:extLst>
          </p:cNvPr>
          <p:cNvSpPr/>
          <p:nvPr/>
        </p:nvSpPr>
        <p:spPr>
          <a:xfrm>
            <a:off x="3864752" y="2904191"/>
            <a:ext cx="5678606" cy="33853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FA5B5C28-FE1C-4CED-0A9B-6F2FDDF4D829}"/>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7</a:t>
            </a:fld>
            <a:endParaRPr lang="en-CH"/>
          </a:p>
        </p:txBody>
      </p:sp>
    </p:spTree>
    <p:extLst>
      <p:ext uri="{BB962C8B-B14F-4D97-AF65-F5344CB8AC3E}">
        <p14:creationId xmlns:p14="http://schemas.microsoft.com/office/powerpoint/2010/main" val="244478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P spid="48" grpId="0"/>
      <p:bldP spid="49" grpId="0" animBg="1"/>
      <p:bldP spid="52" grpId="0" animBg="1"/>
      <p:bldP spid="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D5700A-DA8A-72D8-571C-8E177EAB693B}"/>
              </a:ext>
            </a:extLst>
          </p:cNvPr>
          <p:cNvPicPr>
            <a:picLocks/>
          </p:cNvPicPr>
          <p:nvPr/>
        </p:nvPicPr>
        <p:blipFill>
          <a:blip r:embed="rId3"/>
          <a:stretch>
            <a:fillRect/>
          </a:stretch>
        </p:blipFill>
        <p:spPr>
          <a:xfrm>
            <a:off x="1087600" y="2904191"/>
            <a:ext cx="6422400" cy="4215600"/>
          </a:xfrm>
          <a:prstGeom prst="rect">
            <a:avLst/>
          </a:prstGeom>
        </p:spPr>
      </p:pic>
      <p:sp>
        <p:nvSpPr>
          <p:cNvPr id="4" name="Title 3">
            <a:extLst>
              <a:ext uri="{FF2B5EF4-FFF2-40B4-BE49-F238E27FC236}">
                <a16:creationId xmlns:a16="http://schemas.microsoft.com/office/drawing/2014/main" id="{224D8ABC-7BF9-D945-9910-46C6C2AEF7E1}"/>
              </a:ext>
            </a:extLst>
          </p:cNvPr>
          <p:cNvSpPr>
            <a:spLocks noGrp="1"/>
          </p:cNvSpPr>
          <p:nvPr>
            <p:ph type="title"/>
          </p:nvPr>
        </p:nvSpPr>
        <p:spPr/>
        <p:txBody>
          <a:bodyPr/>
          <a:lstStyle/>
          <a:p>
            <a:r>
              <a:rPr lang="en" sz="4000" dirty="0"/>
              <a:t>Lack of Adaptivity</a:t>
            </a:r>
            <a:endParaRPr lang="en-US" sz="4000" dirty="0"/>
          </a:p>
        </p:txBody>
      </p:sp>
      <p:sp>
        <p:nvSpPr>
          <p:cNvPr id="5" name="Content Placeholder 4">
            <a:extLst>
              <a:ext uri="{FF2B5EF4-FFF2-40B4-BE49-F238E27FC236}">
                <a16:creationId xmlns:a16="http://schemas.microsoft.com/office/drawing/2014/main" id="{B7B87274-C6FD-C14D-BAD4-53EEFF0A825A}"/>
              </a:ext>
            </a:extLst>
          </p:cNvPr>
          <p:cNvSpPr>
            <a:spLocks noGrp="1"/>
          </p:cNvSpPr>
          <p:nvPr>
            <p:ph idx="1"/>
          </p:nvPr>
        </p:nvSpPr>
        <p:spPr/>
        <p:txBody>
          <a:bodyPr>
            <a:normAutofit/>
          </a:bodyPr>
          <a:lstStyle/>
          <a:p>
            <a:pPr marL="0" indent="0">
              <a:buSzPts val="2500"/>
              <a:buNone/>
            </a:pPr>
            <a:r>
              <a:rPr lang="en" sz="3200" b="1" dirty="0">
                <a:solidFill>
                  <a:schemeClr val="accent1"/>
                </a:solidFill>
                <a:latin typeface="Lato" panose="020F0502020204030203" pitchFamily="34" charset="0"/>
                <a:ea typeface="Lato" panose="020F0502020204030203" pitchFamily="34" charset="0"/>
                <a:cs typeface="Lato" panose="020F0502020204030203" pitchFamily="34" charset="0"/>
              </a:rPr>
              <a:t>Workload Changes</a:t>
            </a:r>
          </a:p>
          <a:p>
            <a:pPr marL="0" indent="0">
              <a:buSzPts val="2500"/>
              <a:buNone/>
            </a:pPr>
            <a:endParaRPr lang="en" b="1" dirty="0">
              <a:latin typeface="Calibri" panose="020F0502020204030204" pitchFamily="34" charset="0"/>
              <a:cs typeface="Calibri" panose="020F0502020204030204" pitchFamily="34" charset="0"/>
            </a:endParaRPr>
          </a:p>
          <a:p>
            <a:pPr marL="0" indent="0" algn="just">
              <a:buSzPts val="2500"/>
              <a:buNone/>
            </a:pPr>
            <a:r>
              <a:rPr lang="en" sz="3000" dirty="0">
                <a:latin typeface="Calibri" panose="020F0502020204030204" pitchFamily="34" charset="0"/>
                <a:cs typeface="Calibri" panose="020F0502020204030204" pitchFamily="34" charset="0"/>
              </a:rPr>
              <a:t>Prior data placement techniques consider only a </a:t>
            </a:r>
            <a:r>
              <a:rPr lang="en" sz="3000" b="1" dirty="0">
                <a:solidFill>
                  <a:srgbClr val="C00000"/>
                </a:solidFill>
                <a:latin typeface="Calibri" panose="020F0502020204030204" pitchFamily="34" charset="0"/>
                <a:cs typeface="Calibri" panose="020F0502020204030204" pitchFamily="34" charset="0"/>
              </a:rPr>
              <a:t>few workload characteristics</a:t>
            </a:r>
            <a:r>
              <a:rPr lang="en" sz="3000" dirty="0">
                <a:solidFill>
                  <a:srgbClr val="C00000"/>
                </a:solidFill>
                <a:latin typeface="Calibri" panose="020F0502020204030204" pitchFamily="34" charset="0"/>
                <a:cs typeface="Calibri" panose="020F0502020204030204" pitchFamily="34" charset="0"/>
              </a:rPr>
              <a:t> </a:t>
            </a:r>
            <a:r>
              <a:rPr lang="en" sz="3000" dirty="0">
                <a:latin typeface="Calibri" panose="020F0502020204030204" pitchFamily="34" charset="0"/>
                <a:cs typeface="Calibri" panose="020F0502020204030204" pitchFamily="34" charset="0"/>
              </a:rPr>
              <a:t>that are</a:t>
            </a:r>
            <a:r>
              <a:rPr lang="en" sz="3000" b="1" dirty="0">
                <a:solidFill>
                  <a:srgbClr val="C00000"/>
                </a:solidFill>
                <a:latin typeface="Calibri" panose="020F0502020204030204" pitchFamily="34" charset="0"/>
                <a:cs typeface="Calibri" panose="020F0502020204030204" pitchFamily="34" charset="0"/>
              </a:rPr>
              <a:t> statically tuned</a:t>
            </a:r>
          </a:p>
        </p:txBody>
      </p:sp>
      <p:sp>
        <p:nvSpPr>
          <p:cNvPr id="44" name="TextBox 43">
            <a:extLst>
              <a:ext uri="{FF2B5EF4-FFF2-40B4-BE49-F238E27FC236}">
                <a16:creationId xmlns:a16="http://schemas.microsoft.com/office/drawing/2014/main" id="{8F31EF1B-76D2-815B-882C-1A2EF390B95D}"/>
              </a:ext>
            </a:extLst>
          </p:cNvPr>
          <p:cNvSpPr txBox="1"/>
          <p:nvPr/>
        </p:nvSpPr>
        <p:spPr>
          <a:xfrm>
            <a:off x="3040548" y="2969279"/>
            <a:ext cx="780482" cy="369332"/>
          </a:xfrm>
          <a:prstGeom prst="rect">
            <a:avLst/>
          </a:prstGeom>
          <a:noFill/>
        </p:spPr>
        <p:txBody>
          <a:bodyPr wrap="square">
            <a:spAutoFit/>
          </a:bodyPr>
          <a:lstStyle/>
          <a:p>
            <a:r>
              <a:rPr lang="en-US" dirty="0"/>
              <a:t>CDE</a:t>
            </a:r>
          </a:p>
        </p:txBody>
      </p:sp>
      <p:sp>
        <p:nvSpPr>
          <p:cNvPr id="47" name="TextBox 46">
            <a:extLst>
              <a:ext uri="{FF2B5EF4-FFF2-40B4-BE49-F238E27FC236}">
                <a16:creationId xmlns:a16="http://schemas.microsoft.com/office/drawing/2014/main" id="{8C701BF6-7D24-BCF6-A27F-753526475A18}"/>
              </a:ext>
            </a:extLst>
          </p:cNvPr>
          <p:cNvSpPr txBox="1"/>
          <p:nvPr/>
        </p:nvSpPr>
        <p:spPr>
          <a:xfrm>
            <a:off x="4207604" y="2969280"/>
            <a:ext cx="1116203" cy="369332"/>
          </a:xfrm>
          <a:prstGeom prst="rect">
            <a:avLst/>
          </a:prstGeom>
          <a:noFill/>
        </p:spPr>
        <p:txBody>
          <a:bodyPr wrap="square">
            <a:spAutoFit/>
          </a:bodyPr>
          <a:lstStyle/>
          <a:p>
            <a:r>
              <a:rPr lang="en-US" dirty="0"/>
              <a:t>RNN-HSS</a:t>
            </a:r>
          </a:p>
        </p:txBody>
      </p:sp>
      <p:sp>
        <p:nvSpPr>
          <p:cNvPr id="48" name="TextBox 47">
            <a:extLst>
              <a:ext uri="{FF2B5EF4-FFF2-40B4-BE49-F238E27FC236}">
                <a16:creationId xmlns:a16="http://schemas.microsoft.com/office/drawing/2014/main" id="{82CDDC71-64A1-2D72-62F1-8A82D8DE4545}"/>
              </a:ext>
            </a:extLst>
          </p:cNvPr>
          <p:cNvSpPr txBox="1"/>
          <p:nvPr/>
        </p:nvSpPr>
        <p:spPr>
          <a:xfrm>
            <a:off x="5496836" y="2969279"/>
            <a:ext cx="1116203" cy="369332"/>
          </a:xfrm>
          <a:prstGeom prst="rect">
            <a:avLst/>
          </a:prstGeom>
          <a:noFill/>
        </p:spPr>
        <p:txBody>
          <a:bodyPr wrap="square">
            <a:spAutoFit/>
          </a:bodyPr>
          <a:lstStyle/>
          <a:p>
            <a:r>
              <a:rPr lang="en-US" dirty="0"/>
              <a:t>Oracle</a:t>
            </a:r>
          </a:p>
        </p:txBody>
      </p:sp>
      <p:sp>
        <p:nvSpPr>
          <p:cNvPr id="49" name="Rectangle 48">
            <a:extLst>
              <a:ext uri="{FF2B5EF4-FFF2-40B4-BE49-F238E27FC236}">
                <a16:creationId xmlns:a16="http://schemas.microsoft.com/office/drawing/2014/main" id="{3A34DE38-471C-24A6-6059-A3F3CE8B0932}"/>
              </a:ext>
            </a:extLst>
          </p:cNvPr>
          <p:cNvSpPr/>
          <p:nvPr/>
        </p:nvSpPr>
        <p:spPr>
          <a:xfrm>
            <a:off x="2831795" y="3053745"/>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1C760C74-6287-3C98-1688-AEE3778FA7C6}"/>
              </a:ext>
            </a:extLst>
          </p:cNvPr>
          <p:cNvSpPr/>
          <p:nvPr/>
        </p:nvSpPr>
        <p:spPr>
          <a:xfrm>
            <a:off x="3994059" y="3047958"/>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7CF1B489-F9B9-5BBC-DE26-C07861BF0EA1}"/>
              </a:ext>
            </a:extLst>
          </p:cNvPr>
          <p:cNvSpPr/>
          <p:nvPr/>
        </p:nvSpPr>
        <p:spPr>
          <a:xfrm>
            <a:off x="5279249" y="3049528"/>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012D219B-93E2-91FF-1CA1-681AFE6AFCC7}"/>
              </a:ext>
            </a:extLst>
          </p:cNvPr>
          <p:cNvSpPr/>
          <p:nvPr/>
        </p:nvSpPr>
        <p:spPr>
          <a:xfrm>
            <a:off x="5162842" y="2806148"/>
            <a:ext cx="4380515" cy="43657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94F9F3-6CB9-666E-554E-5145D1336869}"/>
              </a:ext>
            </a:extLst>
          </p:cNvPr>
          <p:cNvSpPr/>
          <p:nvPr/>
        </p:nvSpPr>
        <p:spPr>
          <a:xfrm>
            <a:off x="2560804" y="2802913"/>
            <a:ext cx="1239968" cy="43657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5">
            <a:extLst>
              <a:ext uri="{FF2B5EF4-FFF2-40B4-BE49-F238E27FC236}">
                <a16:creationId xmlns:a16="http://schemas.microsoft.com/office/drawing/2014/main" id="{3C48C5F2-E992-117C-D8DC-1B57DFF40772}"/>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8</a:t>
            </a:fld>
            <a:endParaRPr lang="en-CH"/>
          </a:p>
        </p:txBody>
      </p:sp>
    </p:spTree>
    <p:extLst>
      <p:ext uri="{BB962C8B-B14F-4D97-AF65-F5344CB8AC3E}">
        <p14:creationId xmlns:p14="http://schemas.microsoft.com/office/powerpoint/2010/main" val="92058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39BE607A-5FD7-D88C-1E54-8DD2FE2BA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600" y="2904191"/>
            <a:ext cx="6421895" cy="4215600"/>
          </a:xfrm>
          <a:prstGeom prst="rect">
            <a:avLst/>
          </a:prstGeom>
        </p:spPr>
      </p:pic>
      <p:sp>
        <p:nvSpPr>
          <p:cNvPr id="4" name="Title 3">
            <a:extLst>
              <a:ext uri="{FF2B5EF4-FFF2-40B4-BE49-F238E27FC236}">
                <a16:creationId xmlns:a16="http://schemas.microsoft.com/office/drawing/2014/main" id="{224D8ABC-7BF9-D945-9910-46C6C2AEF7E1}"/>
              </a:ext>
            </a:extLst>
          </p:cNvPr>
          <p:cNvSpPr>
            <a:spLocks noGrp="1"/>
          </p:cNvSpPr>
          <p:nvPr>
            <p:ph type="title"/>
          </p:nvPr>
        </p:nvSpPr>
        <p:spPr/>
        <p:txBody>
          <a:bodyPr/>
          <a:lstStyle/>
          <a:p>
            <a:r>
              <a:rPr lang="en" sz="4000" dirty="0"/>
              <a:t>Lack of Adaptivity</a:t>
            </a:r>
            <a:endParaRPr lang="en-US" sz="4000" dirty="0"/>
          </a:p>
        </p:txBody>
      </p:sp>
      <p:sp>
        <p:nvSpPr>
          <p:cNvPr id="5" name="Content Placeholder 4">
            <a:extLst>
              <a:ext uri="{FF2B5EF4-FFF2-40B4-BE49-F238E27FC236}">
                <a16:creationId xmlns:a16="http://schemas.microsoft.com/office/drawing/2014/main" id="{B7B87274-C6FD-C14D-BAD4-53EEFF0A825A}"/>
              </a:ext>
            </a:extLst>
          </p:cNvPr>
          <p:cNvSpPr>
            <a:spLocks noGrp="1"/>
          </p:cNvSpPr>
          <p:nvPr>
            <p:ph idx="1"/>
          </p:nvPr>
        </p:nvSpPr>
        <p:spPr/>
        <p:txBody>
          <a:bodyPr>
            <a:normAutofit/>
          </a:bodyPr>
          <a:lstStyle/>
          <a:p>
            <a:pPr marL="0" indent="0">
              <a:buSzPts val="2500"/>
              <a:buNone/>
            </a:pPr>
            <a:r>
              <a:rPr lang="en" sz="3200" b="1" dirty="0">
                <a:solidFill>
                  <a:schemeClr val="accent1"/>
                </a:solidFill>
                <a:latin typeface="Lato" panose="020F0502020204030203" pitchFamily="34" charset="0"/>
                <a:ea typeface="Lato" panose="020F0502020204030203" pitchFamily="34" charset="0"/>
                <a:cs typeface="Lato" panose="020F0502020204030203" pitchFamily="34" charset="0"/>
              </a:rPr>
              <a:t>Workload Changes</a:t>
            </a:r>
          </a:p>
          <a:p>
            <a:pPr marL="0" indent="0">
              <a:buSzPts val="2500"/>
              <a:buNone/>
            </a:pPr>
            <a:endParaRPr lang="en" b="1" dirty="0">
              <a:latin typeface="Calibri" panose="020F0502020204030204" pitchFamily="34" charset="0"/>
              <a:cs typeface="Calibri" panose="020F0502020204030204" pitchFamily="34" charset="0"/>
            </a:endParaRPr>
          </a:p>
          <a:p>
            <a:pPr marL="0" indent="0" algn="just">
              <a:buSzPts val="2500"/>
              <a:buNone/>
            </a:pPr>
            <a:r>
              <a:rPr lang="en" sz="3000" dirty="0">
                <a:latin typeface="Calibri" panose="020F0502020204030204" pitchFamily="34" charset="0"/>
                <a:cs typeface="Calibri" panose="020F0502020204030204" pitchFamily="34" charset="0"/>
              </a:rPr>
              <a:t>Prior data placement techniques consider only a </a:t>
            </a:r>
            <a:r>
              <a:rPr lang="en" sz="3000" b="1" dirty="0">
                <a:solidFill>
                  <a:srgbClr val="C00000"/>
                </a:solidFill>
                <a:latin typeface="Calibri" panose="020F0502020204030204" pitchFamily="34" charset="0"/>
                <a:cs typeface="Calibri" panose="020F0502020204030204" pitchFamily="34" charset="0"/>
              </a:rPr>
              <a:t>few workload characteristics</a:t>
            </a:r>
            <a:r>
              <a:rPr lang="en" sz="3000" dirty="0">
                <a:solidFill>
                  <a:srgbClr val="C00000"/>
                </a:solidFill>
                <a:latin typeface="Calibri" panose="020F0502020204030204" pitchFamily="34" charset="0"/>
                <a:cs typeface="Calibri" panose="020F0502020204030204" pitchFamily="34" charset="0"/>
              </a:rPr>
              <a:t> </a:t>
            </a:r>
            <a:r>
              <a:rPr lang="en" sz="3000" dirty="0">
                <a:latin typeface="Calibri" panose="020F0502020204030204" pitchFamily="34" charset="0"/>
                <a:cs typeface="Calibri" panose="020F0502020204030204" pitchFamily="34" charset="0"/>
              </a:rPr>
              <a:t>that are</a:t>
            </a:r>
            <a:r>
              <a:rPr lang="en" sz="3000" b="1" dirty="0">
                <a:solidFill>
                  <a:srgbClr val="C00000"/>
                </a:solidFill>
                <a:latin typeface="Calibri" panose="020F0502020204030204" pitchFamily="34" charset="0"/>
                <a:cs typeface="Calibri" panose="020F0502020204030204" pitchFamily="34" charset="0"/>
              </a:rPr>
              <a:t> statically tuned</a:t>
            </a:r>
          </a:p>
        </p:txBody>
      </p:sp>
      <p:sp>
        <p:nvSpPr>
          <p:cNvPr id="44" name="TextBox 43">
            <a:extLst>
              <a:ext uri="{FF2B5EF4-FFF2-40B4-BE49-F238E27FC236}">
                <a16:creationId xmlns:a16="http://schemas.microsoft.com/office/drawing/2014/main" id="{8F31EF1B-76D2-815B-882C-1A2EF390B95D}"/>
              </a:ext>
            </a:extLst>
          </p:cNvPr>
          <p:cNvSpPr txBox="1"/>
          <p:nvPr/>
        </p:nvSpPr>
        <p:spPr>
          <a:xfrm>
            <a:off x="3040548" y="2969279"/>
            <a:ext cx="780482" cy="369332"/>
          </a:xfrm>
          <a:prstGeom prst="rect">
            <a:avLst/>
          </a:prstGeom>
          <a:noFill/>
        </p:spPr>
        <p:txBody>
          <a:bodyPr wrap="square">
            <a:spAutoFit/>
          </a:bodyPr>
          <a:lstStyle/>
          <a:p>
            <a:r>
              <a:rPr lang="en-US" dirty="0"/>
              <a:t>CDE</a:t>
            </a:r>
          </a:p>
        </p:txBody>
      </p:sp>
      <p:sp>
        <p:nvSpPr>
          <p:cNvPr id="47" name="TextBox 46">
            <a:extLst>
              <a:ext uri="{FF2B5EF4-FFF2-40B4-BE49-F238E27FC236}">
                <a16:creationId xmlns:a16="http://schemas.microsoft.com/office/drawing/2014/main" id="{8C701BF6-7D24-BCF6-A27F-753526475A18}"/>
              </a:ext>
            </a:extLst>
          </p:cNvPr>
          <p:cNvSpPr txBox="1"/>
          <p:nvPr/>
        </p:nvSpPr>
        <p:spPr>
          <a:xfrm>
            <a:off x="4207604" y="2969280"/>
            <a:ext cx="1116203" cy="369332"/>
          </a:xfrm>
          <a:prstGeom prst="rect">
            <a:avLst/>
          </a:prstGeom>
          <a:noFill/>
        </p:spPr>
        <p:txBody>
          <a:bodyPr wrap="square">
            <a:spAutoFit/>
          </a:bodyPr>
          <a:lstStyle/>
          <a:p>
            <a:r>
              <a:rPr lang="en-US" dirty="0"/>
              <a:t>RNN-HSS</a:t>
            </a:r>
          </a:p>
        </p:txBody>
      </p:sp>
      <p:sp>
        <p:nvSpPr>
          <p:cNvPr id="48" name="TextBox 47">
            <a:extLst>
              <a:ext uri="{FF2B5EF4-FFF2-40B4-BE49-F238E27FC236}">
                <a16:creationId xmlns:a16="http://schemas.microsoft.com/office/drawing/2014/main" id="{82CDDC71-64A1-2D72-62F1-8A82D8DE4545}"/>
              </a:ext>
            </a:extLst>
          </p:cNvPr>
          <p:cNvSpPr txBox="1"/>
          <p:nvPr/>
        </p:nvSpPr>
        <p:spPr>
          <a:xfrm>
            <a:off x="5496836" y="2969279"/>
            <a:ext cx="1116203" cy="369332"/>
          </a:xfrm>
          <a:prstGeom prst="rect">
            <a:avLst/>
          </a:prstGeom>
          <a:noFill/>
        </p:spPr>
        <p:txBody>
          <a:bodyPr wrap="square">
            <a:spAutoFit/>
          </a:bodyPr>
          <a:lstStyle/>
          <a:p>
            <a:r>
              <a:rPr lang="en-US" dirty="0"/>
              <a:t>Oracle</a:t>
            </a:r>
          </a:p>
        </p:txBody>
      </p:sp>
      <p:sp>
        <p:nvSpPr>
          <p:cNvPr id="49" name="Rectangle 48">
            <a:extLst>
              <a:ext uri="{FF2B5EF4-FFF2-40B4-BE49-F238E27FC236}">
                <a16:creationId xmlns:a16="http://schemas.microsoft.com/office/drawing/2014/main" id="{3A34DE38-471C-24A6-6059-A3F3CE8B0932}"/>
              </a:ext>
            </a:extLst>
          </p:cNvPr>
          <p:cNvSpPr/>
          <p:nvPr/>
        </p:nvSpPr>
        <p:spPr>
          <a:xfrm>
            <a:off x="2831795" y="3053745"/>
            <a:ext cx="217587" cy="180699"/>
          </a:xfrm>
          <a:prstGeom prst="rect">
            <a:avLst/>
          </a:prstGeom>
          <a:solidFill>
            <a:srgbClr val="9EAE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1C760C74-6287-3C98-1688-AEE3778FA7C6}"/>
              </a:ext>
            </a:extLst>
          </p:cNvPr>
          <p:cNvSpPr/>
          <p:nvPr/>
        </p:nvSpPr>
        <p:spPr>
          <a:xfrm>
            <a:off x="3994059" y="3047958"/>
            <a:ext cx="217587" cy="180699"/>
          </a:xfrm>
          <a:prstGeom prst="rect">
            <a:avLst/>
          </a:prstGeom>
          <a:solidFill>
            <a:srgbClr val="629E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7CF1B489-F9B9-5BBC-DE26-C07861BF0EA1}"/>
              </a:ext>
            </a:extLst>
          </p:cNvPr>
          <p:cNvSpPr/>
          <p:nvPr/>
        </p:nvSpPr>
        <p:spPr>
          <a:xfrm>
            <a:off x="5279249" y="3049528"/>
            <a:ext cx="217587" cy="180699"/>
          </a:xfrm>
          <a:prstGeom prst="rect">
            <a:avLst/>
          </a:prstGeom>
          <a:solidFill>
            <a:srgbClr val="5F5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4E6AED45-7D1C-145B-1D3B-665D94D7863E}"/>
              </a:ext>
            </a:extLst>
          </p:cNvPr>
          <p:cNvSpPr/>
          <p:nvPr/>
        </p:nvSpPr>
        <p:spPr>
          <a:xfrm>
            <a:off x="2504531" y="2870158"/>
            <a:ext cx="2718445" cy="369332"/>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3E871B0D-92D2-0B98-16CE-91F8188973E5}"/>
              </a:ext>
            </a:extLst>
          </p:cNvPr>
          <p:cNvSpPr>
            <a:spLocks noGrp="1"/>
          </p:cNvSpPr>
          <p:nvPr>
            <p:ph type="sldNum" sz="quarter" idx="4"/>
          </p:nvPr>
        </p:nvSpPr>
        <p:spPr>
          <a:xfrm>
            <a:off x="7086600" y="6474297"/>
            <a:ext cx="2057400" cy="365125"/>
          </a:xfrm>
          <a:prstGeom prst="rect">
            <a:avLst/>
          </a:prstGeom>
        </p:spPr>
        <p:txBody>
          <a:bodyPr vert="horz" lIns="91440" tIns="45720" rIns="91440" bIns="45720" rtlCol="0" anchor="ctr"/>
          <a:lstStyle>
            <a:lvl1pPr algn="r">
              <a:defRPr sz="2000">
                <a:solidFill>
                  <a:schemeClr val="tx1"/>
                </a:solidFill>
              </a:defRPr>
            </a:lvl1pPr>
          </a:lstStyle>
          <a:p>
            <a:fld id="{B6571078-45FA-4BA5-9BE9-4C6ADE012FE3}" type="slidenum">
              <a:rPr lang="en-CH" smtClean="0"/>
              <a:pPr/>
              <a:t>9</a:t>
            </a:fld>
            <a:endParaRPr lang="en-CH"/>
          </a:p>
        </p:txBody>
      </p:sp>
    </p:spTree>
    <p:extLst>
      <p:ext uri="{BB962C8B-B14F-4D97-AF65-F5344CB8AC3E}">
        <p14:creationId xmlns:p14="http://schemas.microsoft.com/office/powerpoint/2010/main" val="27936634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846AF6C8-510F-B843-927B-D228E6D21AE1}" vid="{401B834B-21C8-DD47-A919-8F9510F717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{DA3DCFB4-9847-D34B-A73B-734A654CEF15}tf16401378</Template>
  <TotalTime>21713</TotalTime>
  <Words>5425</Words>
  <Application>Microsoft Macintosh PowerPoint</Application>
  <PresentationFormat>On-screen Show (4:3)</PresentationFormat>
  <Paragraphs>1126</Paragraphs>
  <Slides>64</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Cambria</vt:lpstr>
      <vt:lpstr>Lato</vt:lpstr>
      <vt:lpstr>Calibri</vt:lpstr>
      <vt:lpstr>Palatino Linotype</vt:lpstr>
      <vt:lpstr>Lato Black</vt:lpstr>
      <vt:lpstr>Arial</vt:lpstr>
      <vt:lpstr>Consolas</vt:lpstr>
      <vt:lpstr>Helvetica</vt:lpstr>
      <vt:lpstr>Office Theme</vt:lpstr>
      <vt:lpstr>PowerPoint Presentation</vt:lpstr>
      <vt:lpstr>Executive Summary</vt:lpstr>
      <vt:lpstr>Talk Outline</vt:lpstr>
      <vt:lpstr>Hybrid Storage System Basics</vt:lpstr>
      <vt:lpstr>Hybrid Storage System Basics</vt:lpstr>
      <vt:lpstr>Key Shortcomings in Prior Techniques</vt:lpstr>
      <vt:lpstr>Lack of Adaptivity</vt:lpstr>
      <vt:lpstr>Lack of Adaptivity</vt:lpstr>
      <vt:lpstr>Lack of Adaptivity</vt:lpstr>
      <vt:lpstr>Lack of Adaptivity</vt:lpstr>
      <vt:lpstr>Lack of Adaptivity</vt:lpstr>
      <vt:lpstr>Lack of Adaptivity</vt:lpstr>
      <vt:lpstr>Lack of Adaptivity</vt:lpstr>
      <vt:lpstr>Lack of Extensibility</vt:lpstr>
      <vt:lpstr>Lack of Extensibility</vt:lpstr>
      <vt:lpstr>Our Goal</vt:lpstr>
      <vt:lpstr>Our Proposal</vt:lpstr>
      <vt:lpstr>Talk Outline</vt:lpstr>
      <vt:lpstr>Basics of Reinforcement Learning (RL)</vt:lpstr>
      <vt:lpstr>Formulating Data Placement as RL</vt:lpstr>
      <vt:lpstr>What is State?</vt:lpstr>
      <vt:lpstr>What is Reward?</vt:lpstr>
      <vt:lpstr>What is Action?</vt:lpstr>
      <vt:lpstr>Talk Outline</vt:lpstr>
      <vt:lpstr>Sibyl Execution</vt:lpstr>
      <vt:lpstr>Sibyl Design: Overview</vt:lpstr>
      <vt:lpstr>RL Decision Thread</vt:lpstr>
      <vt:lpstr>RL Decision Thread</vt:lpstr>
      <vt:lpstr>RL Decision Thread</vt:lpstr>
      <vt:lpstr>RL Decision Thread</vt:lpstr>
      <vt:lpstr>RL Decision Thread</vt:lpstr>
      <vt:lpstr>RL Training Thread</vt:lpstr>
      <vt:lpstr>Periodic Weight Transfer</vt:lpstr>
      <vt:lpstr>Talk Outline</vt:lpstr>
      <vt:lpstr>Evaluation Methodology (1/3)</vt:lpstr>
      <vt:lpstr>Evaluation Methodology (2/3)</vt:lpstr>
      <vt:lpstr>Evaluation Methodology (3/3)</vt:lpstr>
      <vt:lpstr>Performance Analysis</vt:lpstr>
      <vt:lpstr>Performance Analysis</vt:lpstr>
      <vt:lpstr>Performance Analysis</vt:lpstr>
      <vt:lpstr>Performance Analysis</vt:lpstr>
      <vt:lpstr>Performance Analysis</vt:lpstr>
      <vt:lpstr>Performance Analysis</vt:lpstr>
      <vt:lpstr>Performance on Tri-HSS</vt:lpstr>
      <vt:lpstr>Performance on Tri-HSS</vt:lpstr>
      <vt:lpstr>Performance on Tri-HSS</vt:lpstr>
      <vt:lpstr>Sibyl’s Overhead</vt:lpstr>
      <vt:lpstr>More in the Paper (1/2)</vt:lpstr>
      <vt:lpstr>More in the Paper (2/2)</vt:lpstr>
      <vt:lpstr>More in the Paper (2/2)</vt:lpstr>
      <vt:lpstr>Talk Outline</vt:lpstr>
      <vt:lpstr>Conclusion</vt:lpstr>
      <vt:lpstr>PowerPoint Presentation</vt:lpstr>
      <vt:lpstr>BACKUP</vt:lpstr>
      <vt:lpstr>Performance on Unseen Workloads</vt:lpstr>
      <vt:lpstr>Performance Analysis</vt:lpstr>
      <vt:lpstr>Performance on Mixed Workloads</vt:lpstr>
      <vt:lpstr>Performance on Mixed Workloads</vt:lpstr>
      <vt:lpstr>Performance on Mixed Workloads</vt:lpstr>
      <vt:lpstr>Performance With Different Features</vt:lpstr>
      <vt:lpstr>Sensitivity to Fast Storage Capacity</vt:lpstr>
      <vt:lpstr>Explainability Analysis</vt:lpstr>
      <vt:lpstr>Training and Inference Network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Bera</dc:creator>
  <cp:lastModifiedBy>Gagandeep Singh  Gagan</cp:lastModifiedBy>
  <cp:revision>1624</cp:revision>
  <dcterms:created xsi:type="dcterms:W3CDTF">2021-09-25T16:16:41Z</dcterms:created>
  <dcterms:modified xsi:type="dcterms:W3CDTF">2022-07-03T03:15:52Z</dcterms:modified>
</cp:coreProperties>
</file>